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0"/>
  </p:notesMasterIdLst>
  <p:sldIdLst>
    <p:sldId id="256" r:id="rId2"/>
    <p:sldId id="257" r:id="rId3"/>
    <p:sldId id="258" r:id="rId4"/>
    <p:sldId id="259" r:id="rId5"/>
    <p:sldId id="260" r:id="rId6"/>
    <p:sldId id="261" r:id="rId7"/>
    <p:sldId id="288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416" r:id="rId17"/>
    <p:sldId id="268" r:id="rId18"/>
    <p:sldId id="271" r:id="rId19"/>
    <p:sldId id="272" r:id="rId20"/>
    <p:sldId id="430" r:id="rId21"/>
    <p:sldId id="283" r:id="rId22"/>
    <p:sldId id="284" r:id="rId23"/>
    <p:sldId id="285" r:id="rId24"/>
    <p:sldId id="289" r:id="rId25"/>
    <p:sldId id="286" r:id="rId26"/>
    <p:sldId id="287" r:id="rId27"/>
    <p:sldId id="273" r:id="rId28"/>
    <p:sldId id="274" r:id="rId29"/>
    <p:sldId id="275" r:id="rId30"/>
    <p:sldId id="345" r:id="rId31"/>
    <p:sldId id="346" r:id="rId32"/>
    <p:sldId id="347" r:id="rId33"/>
    <p:sldId id="349" r:id="rId34"/>
    <p:sldId id="407" r:id="rId35"/>
    <p:sldId id="397" r:id="rId36"/>
    <p:sldId id="400" r:id="rId37"/>
    <p:sldId id="398" r:id="rId38"/>
    <p:sldId id="399" r:id="rId39"/>
    <p:sldId id="348" r:id="rId40"/>
    <p:sldId id="350" r:id="rId41"/>
    <p:sldId id="413" r:id="rId42"/>
    <p:sldId id="414" r:id="rId43"/>
    <p:sldId id="408" r:id="rId44"/>
    <p:sldId id="409" r:id="rId45"/>
    <p:sldId id="410" r:id="rId46"/>
    <p:sldId id="411" r:id="rId47"/>
    <p:sldId id="412" r:id="rId48"/>
    <p:sldId id="401" r:id="rId49"/>
    <p:sldId id="402" r:id="rId50"/>
    <p:sldId id="403" r:id="rId51"/>
    <p:sldId id="404" r:id="rId52"/>
    <p:sldId id="296" r:id="rId53"/>
    <p:sldId id="297" r:id="rId54"/>
    <p:sldId id="298" r:id="rId55"/>
    <p:sldId id="299" r:id="rId56"/>
    <p:sldId id="300" r:id="rId57"/>
    <p:sldId id="301" r:id="rId58"/>
    <p:sldId id="302" r:id="rId59"/>
    <p:sldId id="303" r:id="rId60"/>
    <p:sldId id="304" r:id="rId61"/>
    <p:sldId id="305" r:id="rId62"/>
    <p:sldId id="306" r:id="rId63"/>
    <p:sldId id="307" r:id="rId64"/>
    <p:sldId id="308" r:id="rId65"/>
    <p:sldId id="388" r:id="rId66"/>
    <p:sldId id="309" r:id="rId67"/>
    <p:sldId id="310" r:id="rId68"/>
    <p:sldId id="311" r:id="rId69"/>
    <p:sldId id="312" r:id="rId70"/>
    <p:sldId id="313" r:id="rId71"/>
    <p:sldId id="314" r:id="rId72"/>
    <p:sldId id="315" r:id="rId73"/>
    <p:sldId id="316" r:id="rId74"/>
    <p:sldId id="317" r:id="rId75"/>
    <p:sldId id="318" r:id="rId76"/>
    <p:sldId id="319" r:id="rId77"/>
    <p:sldId id="320" r:id="rId78"/>
    <p:sldId id="321" r:id="rId79"/>
    <p:sldId id="322" r:id="rId80"/>
    <p:sldId id="323" r:id="rId81"/>
    <p:sldId id="324" r:id="rId82"/>
    <p:sldId id="325" r:id="rId83"/>
    <p:sldId id="326" r:id="rId84"/>
    <p:sldId id="327" r:id="rId85"/>
    <p:sldId id="328" r:id="rId86"/>
    <p:sldId id="329" r:id="rId87"/>
    <p:sldId id="330" r:id="rId88"/>
    <p:sldId id="331" r:id="rId89"/>
    <p:sldId id="332" r:id="rId90"/>
    <p:sldId id="333" r:id="rId91"/>
    <p:sldId id="334" r:id="rId92"/>
    <p:sldId id="335" r:id="rId93"/>
    <p:sldId id="344" r:id="rId94"/>
    <p:sldId id="352" r:id="rId95"/>
    <p:sldId id="394" r:id="rId96"/>
    <p:sldId id="395" r:id="rId97"/>
    <p:sldId id="396" r:id="rId98"/>
    <p:sldId id="392" r:id="rId99"/>
    <p:sldId id="393" r:id="rId100"/>
    <p:sldId id="417" r:id="rId101"/>
    <p:sldId id="418" r:id="rId102"/>
    <p:sldId id="353" r:id="rId103"/>
    <p:sldId id="354" r:id="rId104"/>
    <p:sldId id="355" r:id="rId105"/>
    <p:sldId id="356" r:id="rId106"/>
    <p:sldId id="357" r:id="rId107"/>
    <p:sldId id="358" r:id="rId108"/>
    <p:sldId id="359" r:id="rId109"/>
    <p:sldId id="360" r:id="rId110"/>
    <p:sldId id="361" r:id="rId111"/>
    <p:sldId id="363" r:id="rId112"/>
    <p:sldId id="364" r:id="rId113"/>
    <p:sldId id="365" r:id="rId114"/>
    <p:sldId id="367" r:id="rId115"/>
    <p:sldId id="362" r:id="rId116"/>
    <p:sldId id="366" r:id="rId117"/>
    <p:sldId id="368" r:id="rId118"/>
    <p:sldId id="369" r:id="rId119"/>
    <p:sldId id="370" r:id="rId120"/>
    <p:sldId id="371" r:id="rId121"/>
    <p:sldId id="372" r:id="rId122"/>
    <p:sldId id="373" r:id="rId123"/>
    <p:sldId id="374" r:id="rId124"/>
    <p:sldId id="375" r:id="rId125"/>
    <p:sldId id="376" r:id="rId126"/>
    <p:sldId id="377" r:id="rId127"/>
    <p:sldId id="378" r:id="rId128"/>
    <p:sldId id="379" r:id="rId129"/>
    <p:sldId id="380" r:id="rId130"/>
    <p:sldId id="381" r:id="rId131"/>
    <p:sldId id="382" r:id="rId132"/>
    <p:sldId id="419" r:id="rId133"/>
    <p:sldId id="420" r:id="rId134"/>
    <p:sldId id="421" r:id="rId135"/>
    <p:sldId id="431" r:id="rId136"/>
    <p:sldId id="422" r:id="rId137"/>
    <p:sldId id="423" r:id="rId138"/>
    <p:sldId id="424" r:id="rId139"/>
    <p:sldId id="425" r:id="rId140"/>
    <p:sldId id="426" r:id="rId141"/>
    <p:sldId id="427" r:id="rId142"/>
    <p:sldId id="428" r:id="rId143"/>
    <p:sldId id="429" r:id="rId144"/>
    <p:sldId id="383" r:id="rId145"/>
    <p:sldId id="384" r:id="rId146"/>
    <p:sldId id="385" r:id="rId147"/>
    <p:sldId id="391" r:id="rId148"/>
    <p:sldId id="386" r:id="rId149"/>
  </p:sldIdLst>
  <p:sldSz cx="9144000" cy="6858000" type="screen4x3"/>
  <p:notesSz cx="7315200" cy="96012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79"/>
  </p:normalViewPr>
  <p:slideViewPr>
    <p:cSldViewPr>
      <p:cViewPr varScale="1">
        <p:scale>
          <a:sx n="82" d="100"/>
          <a:sy n="82" d="100"/>
        </p:scale>
        <p:origin x="110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notesMaster" Target="notesMasters/notes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presProps" Target="pres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theme" Target="theme/theme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tableStyles" Target="tableStyles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8DB307EB-B38E-4C09-A0DC-CDD392609E8C}" type="datetimeFigureOut">
              <a:rPr lang="es-MX" smtClean="0"/>
              <a:t>01/02/2024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B43D2FB-3173-4F12-8B8F-D100B0A3603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1430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FA9B3-DF4C-4CC3-B6CB-68705695E2D7}" type="datetime1">
              <a:rPr lang="es-ES" smtClean="0"/>
              <a:t>01/02/2024</a:t>
            </a:fld>
            <a:endParaRPr lang="es-E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AEC2B-755B-4933-BC7F-4AE07FA9F4E2}" type="datetime1">
              <a:rPr lang="es-ES" smtClean="0"/>
              <a:t>01/02/2024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B38B-E69F-4E50-80CD-73F88E745AAA}" type="datetime1">
              <a:rPr lang="es-ES" smtClean="0"/>
              <a:t>01/02/2024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07ED3-E093-4BDC-AED1-0B85B6BFCA11}" type="datetime1">
              <a:rPr lang="es-ES" smtClean="0"/>
              <a:t>01/02/2024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C2C1F-861F-4A64-93C2-825145F2EA8E}" type="datetime1">
              <a:rPr lang="es-ES" smtClean="0"/>
              <a:t>01/02/2024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F03B2-B1DF-42B5-983D-F622A9E2CC2D}" type="datetime1">
              <a:rPr lang="es-ES" smtClean="0"/>
              <a:t>01/02/2024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4B6F7-F819-4F59-B9DE-991F5272AD53}" type="datetime1">
              <a:rPr lang="es-ES" smtClean="0"/>
              <a:t>01/02/2024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E188-958A-48D9-8467-57CF0114C45C}" type="datetime1">
              <a:rPr lang="es-ES" smtClean="0"/>
              <a:t>01/02/2024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6DC2-DF14-4040-88A7-15D564C2A6F1}" type="datetime1">
              <a:rPr lang="es-ES" smtClean="0"/>
              <a:t>01/02/2024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97D71-EE8F-41A5-8FD4-D5017EC77A9C}" type="datetime1">
              <a:rPr lang="es-ES" smtClean="0"/>
              <a:t>01/02/2024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C3BD3-6719-4542-9439-20E7C106CF52}" type="datetime1">
              <a:rPr lang="es-ES" smtClean="0"/>
              <a:t>01/02/2024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D7D9128-9BE9-4853-BDC4-35A08CC1D236}" type="datetime1">
              <a:rPr lang="es-ES" smtClean="0"/>
              <a:t>01/02/2024</a:t>
            </a:fld>
            <a:endParaRPr lang="es-E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s-ES"/>
              <a:t>Universidad de Sonora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MIPS_instruction_set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en.wikipedia.org/wiki/MIPS_instruction_set#MIPS_instruction_formats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MX" dirty="0"/>
              <a:t>Lenguaje ensamblador MIPS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70995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Memoria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MIPS se puede configurar por hardware como </a:t>
            </a:r>
            <a:r>
              <a:rPr lang="en-US" dirty="0"/>
              <a:t>big</a:t>
            </a:r>
            <a:r>
              <a:rPr lang="es-MX" dirty="0"/>
              <a:t>–</a:t>
            </a:r>
            <a:r>
              <a:rPr lang="en-US" dirty="0"/>
              <a:t>endian</a:t>
            </a:r>
            <a:r>
              <a:rPr lang="es-MX" dirty="0"/>
              <a:t> o little–endian.</a:t>
            </a:r>
          </a:p>
          <a:p>
            <a:r>
              <a:rPr lang="es-MX" dirty="0"/>
              <a:t>Se usan 32 bits para direccionar la memoria.</a:t>
            </a:r>
          </a:p>
          <a:p>
            <a:r>
              <a:rPr lang="es-MX" dirty="0"/>
              <a:t>La memoria tiene:</a:t>
            </a:r>
          </a:p>
          <a:p>
            <a:r>
              <a:rPr lang="es-MX" dirty="0"/>
              <a:t>2</a:t>
            </a:r>
            <a:r>
              <a:rPr lang="es-MX" baseline="30000" dirty="0"/>
              <a:t>32</a:t>
            </a:r>
            <a:r>
              <a:rPr lang="es-MX" dirty="0"/>
              <a:t> bytes con direcciones desde 0 hasta 2</a:t>
            </a:r>
            <a:r>
              <a:rPr lang="es-MX" baseline="30000" dirty="0"/>
              <a:t>32</a:t>
            </a:r>
            <a:r>
              <a:rPr lang="es-MX" dirty="0"/>
              <a:t> – 1.</a:t>
            </a:r>
          </a:p>
          <a:p>
            <a:r>
              <a:rPr lang="es-MX" dirty="0"/>
              <a:t>2</a:t>
            </a:r>
            <a:r>
              <a:rPr lang="es-MX" baseline="30000" dirty="0"/>
              <a:t>30</a:t>
            </a:r>
            <a:r>
              <a:rPr lang="es-MX" dirty="0"/>
              <a:t> palabras con direcciones desde 0 hasta 2</a:t>
            </a:r>
            <a:r>
              <a:rPr lang="es-MX" baseline="30000" dirty="0"/>
              <a:t>32</a:t>
            </a:r>
            <a:r>
              <a:rPr lang="es-MX" dirty="0"/>
              <a:t> – 4.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372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 2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Traducir a MIPS el siguiente código en C: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save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[i] == k)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i++;</a:t>
            </a:r>
          </a:p>
          <a:p>
            <a:r>
              <a:rPr lang="es-MX" dirty="0"/>
              <a:t>Suponiendo que:</a:t>
            </a:r>
          </a:p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MX" dirty="0"/>
              <a:t> está en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$s3</a:t>
            </a:r>
            <a:r>
              <a:rPr lang="es-MX" dirty="0"/>
              <a:t>,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s-MX" dirty="0"/>
              <a:t> en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$s5</a:t>
            </a:r>
            <a:r>
              <a:rPr lang="es-MX" dirty="0"/>
              <a:t> y </a:t>
            </a:r>
            <a:r>
              <a:rPr lang="es-MX" dirty="0" smtClean="0"/>
              <a:t>la dirección </a:t>
            </a:r>
            <a:r>
              <a:rPr lang="es-MX" dirty="0"/>
              <a:t>del arreglo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save</a:t>
            </a:r>
            <a:r>
              <a:rPr lang="es-MX" dirty="0"/>
              <a:t> está en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$s6</a:t>
            </a:r>
            <a:r>
              <a:rPr lang="es-MX" dirty="0"/>
              <a:t>.</a:t>
            </a:r>
          </a:p>
          <a:p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100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276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 2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Loop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sll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$t1, $s3, 2		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$t1 = i * 4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add $t1, $t1, $s6		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$t1 = address of save[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lw $t0, 0($t1)		</a:t>
            </a:r>
            <a:r>
              <a:rPr lang="fr-F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$t0 = save[i]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$t0, $s5, Exit		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go to Exit if save[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 ≠ k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addi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$s3, $s3, 1		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i = i + 1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j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Loop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es-MX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s-MX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Loop</a:t>
            </a:r>
            <a:endParaRPr lang="es-MX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Exit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101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061123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 3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/>
              <a:t>Traducir</a:t>
            </a:r>
            <a:r>
              <a:rPr lang="pt-BR" dirty="0"/>
              <a:t> a MIPS este código </a:t>
            </a:r>
            <a:r>
              <a:rPr lang="pt-BR" dirty="0" err="1"/>
              <a:t>en</a:t>
            </a:r>
            <a:r>
              <a:rPr lang="pt-BR" dirty="0"/>
              <a:t> C: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a[] = {7, 10, 2, 9, 8};</a:t>
            </a:r>
          </a:p>
          <a:p>
            <a:pPr marL="0" indent="0">
              <a:buNone/>
            </a:pP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i, n = 5, suma = 0;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(i = 0; i &lt; n; i++) {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suma += a[i];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marL="0" indent="0">
              <a:buNone/>
            </a:pP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(“La suma es: %d\n”, suma);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102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184796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Segmento de datos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.data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a:	  .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7, 10, 5, 9, 8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n:	  .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suma:	  .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</a:p>
          <a:p>
            <a:pPr marL="0" indent="0">
              <a:buNone/>
            </a:pP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mssg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:	  .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asciiz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“La suma es: ”</a:t>
            </a:r>
          </a:p>
          <a:p>
            <a:pPr marL="0" indent="0">
              <a:buNone/>
            </a:pP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:	  .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asciiz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“\n”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103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090466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Segmento de texto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# Parte inicial</a:t>
            </a:r>
          </a:p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.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li $t0, 0	</a:t>
            </a:r>
            <a:r>
              <a:rPr lang="fr-F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i</a:t>
            </a:r>
          </a:p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lw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$t1, n	</a:t>
            </a:r>
            <a:r>
              <a:rPr lang="fr-F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t1 = n</a:t>
            </a:r>
          </a:p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li $t2, 0	</a:t>
            </a:r>
            <a:r>
              <a:rPr lang="fr-F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fr-FR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suma</a:t>
            </a:r>
            <a:endParaRPr lang="fr-FR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la $t3, a	</a:t>
            </a:r>
            <a:r>
              <a:rPr lang="fr-F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t3 = &amp;a[0]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104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197859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Segmento de texto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fr-FR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Ciclo</a:t>
            </a:r>
            <a:r>
              <a:rPr lang="fr-F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fr-FR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suma</a:t>
            </a:r>
            <a:endParaRPr lang="fr-FR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for:	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bge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$t0, $t1, fin</a:t>
            </a:r>
          </a:p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lw $t4, 0($t3)		</a:t>
            </a:r>
            <a:r>
              <a:rPr lang="fr-F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t4 = a[t3]</a:t>
            </a:r>
          </a:p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$t2, $t2, $t4	</a:t>
            </a:r>
            <a:r>
              <a:rPr lang="fr-F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fr-FR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suma</a:t>
            </a:r>
            <a:endParaRPr lang="fr-FR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addi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$t0, $t0, 1	</a:t>
            </a:r>
            <a:r>
              <a:rPr lang="fr-F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i++</a:t>
            </a:r>
          </a:p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addi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$t3, $t3, 4	</a:t>
            </a:r>
            <a:r>
              <a:rPr lang="fr-F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fr-FR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apuntador</a:t>
            </a:r>
            <a:endParaRPr lang="fr-FR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j for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105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187013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Segmento de texto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actualiza suma en la memoria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fin:	la $t5, suma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$t2, 0($t5)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106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7430487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Segmento de texto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it-IT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Imprime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li $v0, 4	</a:t>
            </a:r>
            <a:r>
              <a:rPr lang="it-IT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print mssg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la $a0, mssg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syscall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li $v0, 1	</a:t>
            </a:r>
            <a:r>
              <a:rPr lang="it-IT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print suma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	move $a0, $t2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syscall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li $v0, 4	</a:t>
            </a:r>
            <a:r>
              <a:rPr lang="it-IT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print enter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la $a0, enter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syscall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107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865831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Segmento de texto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stop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li $v0, 10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syscall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108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537474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Llamadas a funciones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En lenguajes de alto nivel (C, Java) las llamadas a procedimiento son transparentes al usuario.</a:t>
            </a:r>
          </a:p>
          <a:p>
            <a:r>
              <a:rPr lang="es-MX" dirty="0"/>
              <a:t>En ensamblador, el programador debe implementar las llamadas y retorno de procedimiento.</a:t>
            </a:r>
          </a:p>
          <a:p>
            <a:r>
              <a:rPr lang="es-MX" dirty="0"/>
              <a:t>Las llamadas y regreso de procedimiento involucran manejar bloques de memoria llamados </a:t>
            </a:r>
            <a:r>
              <a:rPr lang="es-MX" dirty="0" err="1"/>
              <a:t>call</a:t>
            </a:r>
            <a:r>
              <a:rPr lang="es-MX" dirty="0"/>
              <a:t> </a:t>
            </a:r>
            <a:r>
              <a:rPr lang="es-MX" dirty="0" err="1"/>
              <a:t>frames</a:t>
            </a:r>
            <a:r>
              <a:rPr lang="es-MX" dirty="0"/>
              <a:t> o </a:t>
            </a:r>
            <a:r>
              <a:rPr lang="es-MX" dirty="0" err="1"/>
              <a:t>stack</a:t>
            </a:r>
            <a:r>
              <a:rPr lang="es-MX" dirty="0"/>
              <a:t> </a:t>
            </a:r>
            <a:r>
              <a:rPr lang="es-MX" dirty="0" err="1"/>
              <a:t>frames</a:t>
            </a:r>
            <a:r>
              <a:rPr lang="es-MX" dirty="0"/>
              <a:t>.</a:t>
            </a:r>
          </a:p>
          <a:p>
            <a:r>
              <a:rPr lang="es-MX" dirty="0"/>
              <a:t>Los </a:t>
            </a:r>
            <a:r>
              <a:rPr lang="es-MX" dirty="0" err="1"/>
              <a:t>frames</a:t>
            </a:r>
            <a:r>
              <a:rPr lang="es-MX" dirty="0"/>
              <a:t> se guardan en el segmento de pila.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109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756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Registros vs memoria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La mayoría de las </a:t>
            </a:r>
            <a:r>
              <a:rPr lang="en-US" dirty="0"/>
              <a:t>CPUs</a:t>
            </a:r>
            <a:r>
              <a:rPr lang="es-MX" dirty="0"/>
              <a:t> modernas mueven las variables de la memoria principal a los registros, operan sobre ellos y regresan el resultado a la memoria.</a:t>
            </a:r>
          </a:p>
          <a:p>
            <a:r>
              <a:rPr lang="es-MX" dirty="0"/>
              <a:t>A esto se le conoce como </a:t>
            </a:r>
            <a:r>
              <a:rPr lang="es-MX" b="1" dirty="0"/>
              <a:t>arquitectura load/store</a:t>
            </a:r>
            <a:r>
              <a:rPr lang="es-MX" dirty="0"/>
              <a:t>.</a:t>
            </a:r>
          </a:p>
          <a:p>
            <a:r>
              <a:rPr lang="es-MX" dirty="0"/>
              <a:t>MIPS emplea arquitectura load/store.</a:t>
            </a:r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437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Llamadas a funciones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Hay dos componentes en una llamada:</a:t>
            </a:r>
          </a:p>
          <a:p>
            <a:pPr lvl="1"/>
            <a:r>
              <a:rPr lang="es-MX" dirty="0"/>
              <a:t>La función que invoca o llamador (</a:t>
            </a:r>
            <a:r>
              <a:rPr lang="es-MX" dirty="0" err="1"/>
              <a:t>caller</a:t>
            </a:r>
            <a:r>
              <a:rPr lang="es-MX" dirty="0"/>
              <a:t>).</a:t>
            </a:r>
          </a:p>
          <a:p>
            <a:pPr lvl="1"/>
            <a:r>
              <a:rPr lang="es-MX" dirty="0"/>
              <a:t>La función invocada o llamada (</a:t>
            </a:r>
            <a:r>
              <a:rPr lang="es-MX" dirty="0" err="1"/>
              <a:t>callee</a:t>
            </a:r>
            <a:r>
              <a:rPr lang="es-MX" dirty="0"/>
              <a:t>).</a:t>
            </a:r>
          </a:p>
          <a:p>
            <a:r>
              <a:rPr lang="es-MX" dirty="0"/>
              <a:t>Ejemplo</a:t>
            </a:r>
          </a:p>
          <a:p>
            <a:pPr marL="0" indent="0">
              <a:buNone/>
            </a:pPr>
            <a:r>
              <a:rPr 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	</a:t>
            </a:r>
            <a:r>
              <a:rPr lang="es-MX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llamador</a:t>
            </a:r>
          </a:p>
          <a:p>
            <a:pPr marL="0" indent="0">
              <a:buNone/>
            </a:pP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pPr marL="0" indent="0">
              <a:buNone/>
            </a:pP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foo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();</a:t>
            </a:r>
          </a:p>
          <a:p>
            <a:pPr marL="0" indent="0">
              <a:buNone/>
            </a:pP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marL="0" indent="0">
              <a:buNone/>
            </a:pPr>
            <a:r>
              <a:rPr 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foo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	</a:t>
            </a:r>
            <a:r>
              <a:rPr lang="es-MX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llamado</a:t>
            </a:r>
          </a:p>
          <a:p>
            <a:pPr marL="0" indent="0">
              <a:buNone/>
            </a:pP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pPr marL="0" indent="0">
              <a:buNone/>
            </a:pP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marL="0" indent="0">
              <a:buNone/>
            </a:pPr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572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En MIPS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.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…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jal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foo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brinca a </a:t>
            </a:r>
            <a:r>
              <a:rPr lang="es-MX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guarda la dirección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…		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de regreso en el registro $</a:t>
            </a:r>
            <a:r>
              <a:rPr lang="es-MX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s-MX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foo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:	…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…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jr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regresa al programa principal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29427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Llamadas a funciones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La instrucción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jal</a:t>
            </a:r>
            <a:r>
              <a:rPr lang="es-MX" dirty="0"/>
              <a:t> no puede tener argumentos.</a:t>
            </a:r>
          </a:p>
          <a:p>
            <a:r>
              <a:rPr lang="es-MX" dirty="0"/>
              <a:t>No hay un equivalente a:</a:t>
            </a:r>
          </a:p>
          <a:p>
            <a:pPr marL="0" indent="0">
              <a:buNone/>
            </a:pPr>
            <a:r>
              <a:rPr lang="es-MX" dirty="0"/>
              <a:t>                  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=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foo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(x, y, z);</a:t>
            </a:r>
          </a:p>
          <a:p>
            <a:r>
              <a:rPr lang="es-MX" dirty="0"/>
              <a:t>Los argumentos se pasan en registros antes de llamar a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jal</a:t>
            </a:r>
            <a:r>
              <a:rPr lang="es-MX" dirty="0"/>
              <a:t>.</a:t>
            </a:r>
          </a:p>
          <a:p>
            <a:r>
              <a:rPr lang="es-MX" dirty="0"/>
              <a:t>De la misma forma no hay un equivalente a:</a:t>
            </a:r>
          </a:p>
          <a:p>
            <a:pPr marL="0" indent="0">
              <a:buNone/>
            </a:pPr>
            <a:r>
              <a:rPr lang="es-MX" dirty="0"/>
              <a:t>                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w;</a:t>
            </a:r>
          </a:p>
          <a:p>
            <a:r>
              <a:rPr lang="es-MX" dirty="0"/>
              <a:t>La función llamada debe regresar valores en los registros.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808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Llamadas a funciones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Por convención los registros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$a0</a:t>
            </a:r>
            <a:r>
              <a:rPr lang="es-MX" dirty="0"/>
              <a:t>,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$a1</a:t>
            </a:r>
            <a:r>
              <a:rPr lang="es-MX" dirty="0"/>
              <a:t>,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$a2</a:t>
            </a:r>
            <a:r>
              <a:rPr lang="es-MX" dirty="0"/>
              <a:t> y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$a3</a:t>
            </a:r>
            <a:r>
              <a:rPr lang="es-MX" dirty="0"/>
              <a:t> se usan para pasar argumentos.</a:t>
            </a:r>
          </a:p>
          <a:p>
            <a:r>
              <a:rPr lang="es-MX" dirty="0"/>
              <a:t>Y los registros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$v0</a:t>
            </a:r>
            <a:r>
              <a:rPr lang="es-MX" dirty="0"/>
              <a:t> y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$v1</a:t>
            </a:r>
            <a:r>
              <a:rPr lang="es-MX" dirty="0"/>
              <a:t> para regresar valores al llamador.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539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Llamadas a funciones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¿Una función tiene derecho a que los registros mantengan su valor después de llamar a otra función?</a:t>
            </a:r>
          </a:p>
          <a:p>
            <a:pPr marL="0" indent="0">
              <a:buNone/>
            </a:pP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antes de la llamada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li $t0, 77</a:t>
            </a:r>
          </a:p>
          <a:p>
            <a:pPr marL="0" indent="0">
              <a:buNone/>
            </a:pP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llamada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jal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foo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después de la llamada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addi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$t1, $t0, $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zero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0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Registros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Hay una convención de que registros deben ser guardados por el llamado.</a:t>
            </a:r>
          </a:p>
          <a:p>
            <a:r>
              <a:rPr lang="es-MX" dirty="0"/>
              <a:t>El llamador tiene derecho a esperar que esos registros mantengan su valor después de hacer una llamada a una función.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746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Registros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116</a:t>
            </a:fld>
            <a:endParaRPr lang="es-E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14" y="1935163"/>
            <a:ext cx="8136371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6465155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Registros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El llamador si tiene derecho a esperar que los registros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$s0</a:t>
            </a:r>
            <a:r>
              <a:rPr lang="es-MX" dirty="0"/>
              <a:t> a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$s7</a:t>
            </a:r>
            <a:r>
              <a:rPr lang="es-MX" dirty="0"/>
              <a:t>,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gp</a:t>
            </a:r>
            <a:r>
              <a:rPr lang="es-MX" dirty="0"/>
              <a:t>,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s-MX" dirty="0"/>
              <a:t> y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fp</a:t>
            </a:r>
            <a:r>
              <a:rPr lang="es-MX" dirty="0"/>
              <a:t> mantengan sus valores después de una llamada.</a:t>
            </a:r>
          </a:p>
          <a:p>
            <a:r>
              <a:rPr lang="es-MX" dirty="0"/>
              <a:t>Si al llamador le interesa preservar el valor de algún otro registro debe guardarlo antes de llamar a la función.</a:t>
            </a:r>
          </a:p>
          <a:p>
            <a:r>
              <a:rPr lang="es-MX" dirty="0"/>
              <a:t>El llamado debe guardar los registros que vaya a usar y dejarlos como estaban antes de regresar.</a:t>
            </a:r>
          </a:p>
          <a:p>
            <a:r>
              <a:rPr lang="es-MX" dirty="0"/>
              <a:t>Además, si el llamado a su vez llama a otra función debe guardar el registro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s-MX" dirty="0"/>
              <a:t>.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92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Stack</a:t>
            </a:r>
            <a:r>
              <a:rPr lang="es-MX" dirty="0"/>
              <a:t> </a:t>
            </a:r>
            <a:r>
              <a:rPr lang="es-MX" dirty="0" err="1"/>
              <a:t>frame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El llamado utiliza una estructura llamada </a:t>
            </a:r>
            <a:r>
              <a:rPr lang="es-MX" dirty="0" err="1"/>
              <a:t>stack</a:t>
            </a:r>
            <a:r>
              <a:rPr lang="es-MX" dirty="0"/>
              <a:t> </a:t>
            </a:r>
            <a:r>
              <a:rPr lang="es-MX" dirty="0" err="1"/>
              <a:t>frame</a:t>
            </a:r>
            <a:r>
              <a:rPr lang="es-MX" dirty="0"/>
              <a:t> para guardar esos registros.</a:t>
            </a:r>
          </a:p>
          <a:p>
            <a:r>
              <a:rPr lang="es-MX" dirty="0"/>
              <a:t>Los </a:t>
            </a:r>
            <a:r>
              <a:rPr lang="es-MX" dirty="0" err="1"/>
              <a:t>stack</a:t>
            </a:r>
            <a:r>
              <a:rPr lang="es-MX" dirty="0"/>
              <a:t> </a:t>
            </a:r>
            <a:r>
              <a:rPr lang="es-MX" dirty="0" err="1"/>
              <a:t>frames</a:t>
            </a:r>
            <a:r>
              <a:rPr lang="es-MX" dirty="0"/>
              <a:t> se guardan en el segmento de pila.</a:t>
            </a:r>
          </a:p>
          <a:p>
            <a:r>
              <a:rPr lang="es-MX" dirty="0"/>
              <a:t>El </a:t>
            </a:r>
            <a:r>
              <a:rPr lang="es-MX" dirty="0" err="1"/>
              <a:t>stack</a:t>
            </a:r>
            <a:r>
              <a:rPr lang="es-MX" dirty="0"/>
              <a:t> </a:t>
            </a:r>
            <a:r>
              <a:rPr lang="es-MX" dirty="0" err="1"/>
              <a:t>frame</a:t>
            </a:r>
            <a:r>
              <a:rPr lang="es-MX" dirty="0"/>
              <a:t> guarda:</a:t>
            </a:r>
          </a:p>
          <a:p>
            <a:pPr lvl="1"/>
            <a:r>
              <a:rPr lang="es-MX" dirty="0"/>
              <a:t>Argumentos (a partir del quinto) al procedimiento.</a:t>
            </a:r>
          </a:p>
          <a:p>
            <a:pPr lvl="1"/>
            <a:r>
              <a:rPr lang="es-MX" dirty="0"/>
              <a:t>Los registros que se deben preservar.</a:t>
            </a:r>
          </a:p>
          <a:p>
            <a:pPr lvl="1"/>
            <a:r>
              <a:rPr lang="es-MX" dirty="0"/>
              <a:t>Las variables locales al procedimiento.</a:t>
            </a:r>
          </a:p>
          <a:p>
            <a:r>
              <a:rPr lang="es-MX" dirty="0"/>
              <a:t>Se puede usar el </a:t>
            </a:r>
            <a:r>
              <a:rPr lang="es-MX" dirty="0" err="1"/>
              <a:t>frame</a:t>
            </a:r>
            <a:r>
              <a:rPr lang="es-MX" dirty="0"/>
              <a:t> pointer (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fp</a:t>
            </a:r>
            <a:r>
              <a:rPr lang="es-MX" dirty="0"/>
              <a:t>) para accesar datos en el </a:t>
            </a:r>
            <a:r>
              <a:rPr lang="es-MX" dirty="0" err="1"/>
              <a:t>stack</a:t>
            </a:r>
            <a:r>
              <a:rPr lang="es-MX" dirty="0"/>
              <a:t> </a:t>
            </a:r>
            <a:r>
              <a:rPr lang="es-MX" dirty="0" err="1"/>
              <a:t>frame</a:t>
            </a:r>
            <a:r>
              <a:rPr lang="es-MX" dirty="0"/>
              <a:t>.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853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Stack</a:t>
            </a:r>
            <a:r>
              <a:rPr lang="es-MX" dirty="0"/>
              <a:t> </a:t>
            </a:r>
            <a:r>
              <a:rPr lang="es-MX" dirty="0" err="1"/>
              <a:t>frame</a:t>
            </a:r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119</a:t>
            </a:fld>
            <a:endParaRPr lang="es-ES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061" y="1935163"/>
            <a:ext cx="5849878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9733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Instrucciones aritméticas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es-MX" dirty="0"/>
              <a:t> – suma de  registros con overflow.</a:t>
            </a:r>
          </a:p>
          <a:p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addu</a:t>
            </a:r>
            <a:r>
              <a:rPr lang="es-MX" dirty="0"/>
              <a:t> – suma de registros sin overflow.</a:t>
            </a:r>
          </a:p>
          <a:p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addi</a:t>
            </a:r>
            <a:r>
              <a:rPr lang="es-MX" dirty="0"/>
              <a:t> – suma inmediata con overflow.</a:t>
            </a:r>
          </a:p>
          <a:p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addiu</a:t>
            </a:r>
            <a:r>
              <a:rPr lang="es-MX" dirty="0"/>
              <a:t> – suma inmediata sin overflow.</a:t>
            </a:r>
          </a:p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</a:t>
            </a:r>
            <a:r>
              <a:rPr lang="es-MX" dirty="0"/>
              <a:t>,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subu</a:t>
            </a:r>
            <a:r>
              <a:rPr lang="es-MX" dirty="0"/>
              <a:t> – restas con/sin overflow.</a:t>
            </a:r>
          </a:p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</a:t>
            </a:r>
            <a:r>
              <a:rPr lang="es-MX" dirty="0"/>
              <a:t>,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divu</a:t>
            </a:r>
            <a:r>
              <a:rPr lang="es-MX" dirty="0"/>
              <a:t> – divisiones con/sin overflow.</a:t>
            </a:r>
          </a:p>
          <a:p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</a:t>
            </a:r>
            <a:r>
              <a:rPr lang="es-MX" dirty="0"/>
              <a:t>,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multu</a:t>
            </a:r>
            <a:r>
              <a:rPr lang="es-MX" dirty="0"/>
              <a:t> – multiplicaciones con/sin overflow.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678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Antes de la llamada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El llamador hace lo siguiente: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Pasar argumentos. Por convención, los primeros 4 argumentos van en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$a0</a:t>
            </a:r>
            <a:r>
              <a:rPr lang="es-MX" dirty="0"/>
              <a:t> a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$a3</a:t>
            </a:r>
            <a:r>
              <a:rPr lang="es-MX" dirty="0"/>
              <a:t>. Los demás argumentos se pasan en la pila.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Guarda los registros. No hay garantía que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$a0</a:t>
            </a:r>
            <a:r>
              <a:rPr lang="es-MX" dirty="0"/>
              <a:t> a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$a3</a:t>
            </a:r>
            <a:r>
              <a:rPr lang="es-MX" dirty="0"/>
              <a:t> ni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$t0</a:t>
            </a:r>
            <a:r>
              <a:rPr lang="es-MX" dirty="0"/>
              <a:t> a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$t9</a:t>
            </a:r>
            <a:r>
              <a:rPr lang="es-MX" dirty="0"/>
              <a:t> mantengan su valor después de la llamada. Si el llamador espera usar alguno de esos registros, debe salvarlos en la pila.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Ejecuta una instrucción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jal</a:t>
            </a:r>
            <a:r>
              <a:rPr lang="es-MX" dirty="0"/>
              <a:t>. La dirección de regreso se guarda en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s-MX" dirty="0"/>
              <a:t> automáticamente.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417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Después de la llamada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El llamado, antes de correr, hace lo siguiente: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Reservar espacio para el </a:t>
            </a:r>
            <a:r>
              <a:rPr lang="es-MX" dirty="0" err="1"/>
              <a:t>frame</a:t>
            </a:r>
            <a:r>
              <a:rPr lang="es-MX" dirty="0"/>
              <a:t>, restándole al </a:t>
            </a:r>
            <a:r>
              <a:rPr lang="es-MX" dirty="0" err="1"/>
              <a:t>stack</a:t>
            </a:r>
            <a:r>
              <a:rPr lang="es-MX" dirty="0"/>
              <a:t> pointer el tamaño del </a:t>
            </a:r>
            <a:r>
              <a:rPr lang="es-MX" dirty="0" err="1"/>
              <a:t>frame</a:t>
            </a:r>
            <a:r>
              <a:rPr lang="es-MX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Salvar los registros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$s0</a:t>
            </a:r>
            <a:r>
              <a:rPr lang="es-MX" dirty="0"/>
              <a:t> a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$s7</a:t>
            </a:r>
            <a:r>
              <a:rPr lang="es-MX" dirty="0"/>
              <a:t> si es que se usan en el procedimiento.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fp</a:t>
            </a:r>
            <a:r>
              <a:rPr lang="es-MX" dirty="0"/>
              <a:t> debe salvarse,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gp</a:t>
            </a:r>
            <a:r>
              <a:rPr lang="es-MX" dirty="0"/>
              <a:t> debe salvarse si se usa y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s-MX" dirty="0"/>
              <a:t> solo en caso de que la función haga a su vez una llamada.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Dejar a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fp</a:t>
            </a:r>
            <a:r>
              <a:rPr lang="es-MX" dirty="0"/>
              <a:t> apuntando al comienzo del </a:t>
            </a:r>
            <a:r>
              <a:rPr lang="es-MX" dirty="0" err="1"/>
              <a:t>frame</a:t>
            </a:r>
            <a:r>
              <a:rPr lang="es-MX" dirty="0"/>
              <a:t>, sumando al </a:t>
            </a:r>
            <a:r>
              <a:rPr lang="es-MX" dirty="0" err="1"/>
              <a:t>stack</a:t>
            </a:r>
            <a:r>
              <a:rPr lang="es-MX" dirty="0"/>
              <a:t> pointer el tamaño del </a:t>
            </a:r>
            <a:r>
              <a:rPr lang="es-MX" dirty="0" err="1"/>
              <a:t>frame</a:t>
            </a:r>
            <a:r>
              <a:rPr lang="es-MX" dirty="0"/>
              <a:t> menos 4.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22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Antes de regresar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Antes de regresar, el llamado hace lo siguiente: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Si el llamado regresa un valor, guardar el valor en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$v0</a:t>
            </a:r>
            <a:r>
              <a:rPr lang="es-MX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Restaurar los registros que se salvaron al comienzo.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Eliminar (pop) el </a:t>
            </a:r>
            <a:r>
              <a:rPr lang="es-MX" dirty="0" err="1"/>
              <a:t>stack</a:t>
            </a:r>
            <a:r>
              <a:rPr lang="es-MX" dirty="0"/>
              <a:t> </a:t>
            </a:r>
            <a:r>
              <a:rPr lang="es-MX" dirty="0" err="1"/>
              <a:t>frame</a:t>
            </a:r>
            <a:r>
              <a:rPr lang="es-MX" dirty="0"/>
              <a:t> sumándole el tamaño del </a:t>
            </a:r>
            <a:r>
              <a:rPr lang="es-MX" dirty="0" err="1"/>
              <a:t>frame</a:t>
            </a:r>
            <a:r>
              <a:rPr lang="es-MX" dirty="0"/>
              <a:t> al </a:t>
            </a:r>
            <a:r>
              <a:rPr lang="es-MX" dirty="0" err="1"/>
              <a:t>stack</a:t>
            </a:r>
            <a:r>
              <a:rPr lang="es-MX" dirty="0"/>
              <a:t> pointer.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Brincar a la dirección almacenada en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s-MX" dirty="0"/>
              <a:t>.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493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Traducir a MIPS el siguiente código en C:</a:t>
            </a:r>
            <a:endParaRPr lang="es-MX" sz="2000" dirty="0"/>
          </a:p>
          <a:p>
            <a:pPr marL="0" indent="0">
              <a:buNone/>
            </a:pPr>
            <a:endParaRPr lang="es-MX" sz="2000" dirty="0"/>
          </a:p>
          <a:p>
            <a:pPr marL="0" indent="0">
              <a:buNone/>
            </a:pPr>
            <a:r>
              <a:rPr 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pPr marL="0" indent="0">
              <a:buNone/>
            </a:pP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pPr marL="0" indent="0">
              <a:buNone/>
            </a:pP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valor = </a:t>
            </a:r>
            <a:r>
              <a:rPr 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foo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(7, 10, 5, 4);</a:t>
            </a:r>
          </a:p>
          <a:p>
            <a:pPr marL="0" indent="0">
              <a:buNone/>
            </a:pP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printf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(“%d\n”, valor);</a:t>
            </a:r>
          </a:p>
          <a:p>
            <a:pPr marL="0" indent="0">
              <a:buNone/>
            </a:pP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marL="0" indent="0">
              <a:buNone/>
            </a:pPr>
            <a:r>
              <a:rPr 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foo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g, </a:t>
            </a:r>
            <a:r>
              <a:rPr 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h, </a:t>
            </a:r>
            <a:r>
              <a:rPr 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i, </a:t>
            </a:r>
            <a:r>
              <a:rPr 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j)</a:t>
            </a:r>
          </a:p>
          <a:p>
            <a:pPr marL="0" indent="0">
              <a:buNone/>
            </a:pP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pPr marL="0" indent="0">
              <a:buNone/>
            </a:pP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 = (g + h) – (i + j);</a:t>
            </a:r>
          </a:p>
          <a:p>
            <a:pPr marL="0" indent="0">
              <a:buNone/>
            </a:pP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f;</a:t>
            </a:r>
          </a:p>
          <a:p>
            <a:pPr marL="0" indent="0">
              <a:buNone/>
            </a:pP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500345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Segmento de datos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.data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valor:		.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</a:t>
            </a:r>
          </a:p>
          <a:p>
            <a:pPr marL="0" indent="0">
              <a:buNone/>
            </a:pP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mssg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:		.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asciiz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“El valor es: ”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474762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Segmento de texto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Guarda los argumentos y hace la llamada</a:t>
            </a:r>
          </a:p>
          <a:p>
            <a:pPr marL="0" indent="0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	.text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li $a0, 7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li $a1, 10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li $a2, 5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li $a3, 4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	jal foo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4324066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Segmento de texto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Después de la llamada se actualiza valor y se imprime el mensaje y el valor.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move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$t0, $v0  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es-MX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regresa la suma en $v0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$t0, valor	 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actualiza valor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li $v0, 4	 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es-MX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mssg</a:t>
            </a:r>
            <a:endParaRPr lang="es-MX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la $a0,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mssg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syscall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li $v0, 1	 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es-MX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print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valor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move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$a0, $t0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syscall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li $v0, 10	 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stop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syscall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7232518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Segmento de texto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Prólogo de la función.</a:t>
            </a:r>
          </a:p>
          <a:p>
            <a:pPr marL="0" indent="0">
              <a:buNone/>
            </a:pP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Reserva espacio en la pila para el </a:t>
            </a:r>
            <a:r>
              <a:rPr lang="es-MX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frame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Salva los registros que se van a usar: $s0, $t0 y $t1.</a:t>
            </a:r>
          </a:p>
          <a:p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foo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:	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addi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$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-12	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el </a:t>
            </a:r>
            <a:r>
              <a:rPr lang="es-MX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frame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ocupa 12 bytes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$t1, 8($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)	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guarda $t1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$t0, 4($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	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guarda $t0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$s0, 0($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	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guarda $s0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2337355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Pila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Pila del sistema antes y después de guardar el </a:t>
            </a:r>
            <a:r>
              <a:rPr lang="es-MX" dirty="0" err="1"/>
              <a:t>stack</a:t>
            </a:r>
            <a:r>
              <a:rPr lang="es-MX" dirty="0"/>
              <a:t> </a:t>
            </a:r>
            <a:r>
              <a:rPr lang="es-MX" dirty="0" err="1"/>
              <a:t>frame</a:t>
            </a:r>
            <a:r>
              <a:rPr lang="es-MX" dirty="0"/>
              <a:t> de </a:t>
            </a:r>
            <a:r>
              <a:rPr lang="es-MX" dirty="0" err="1"/>
              <a:t>foo</a:t>
            </a:r>
            <a:r>
              <a:rPr lang="es-MX" dirty="0"/>
              <a:t>.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128</a:t>
            </a:fld>
            <a:endParaRPr lang="es-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60000"/>
            <a:ext cx="3365500" cy="334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061455"/>
            <a:ext cx="2505075" cy="334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3604014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Segmento de texto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Código del procedimiento.</a:t>
            </a:r>
          </a:p>
          <a:p>
            <a:pPr marL="0" indent="0">
              <a:buNone/>
            </a:pP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Los argumentos g, h, i, y j están en $a0, $a1, $a2 y $a3, respectivamente.</a:t>
            </a:r>
          </a:p>
          <a:p>
            <a:pPr marL="0" indent="0">
              <a:buNone/>
            </a:pP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$t0, $a0, $a1	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$t0 = g + h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$t1, $a2, $a3	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$t1 = i + j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sub $s0, $t0, $t1	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$s0 = $t0 - $t1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move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$v0, $s0	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el valor se regresa en $v0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7185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Instrucciones aritméticas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Las sumas tienen 3 operandos.</a:t>
            </a:r>
          </a:p>
          <a:p>
            <a:r>
              <a:rPr lang="es-MX" dirty="0"/>
              <a:t>El orden de los operandos es fija (primero el operando destino y luego los fuentes).</a:t>
            </a:r>
          </a:p>
          <a:p>
            <a:r>
              <a:rPr lang="es-MX" dirty="0"/>
              <a:t>Hay dos tipos de sumas:</a:t>
            </a:r>
          </a:p>
          <a:p>
            <a:r>
              <a:rPr lang="es-MX" dirty="0"/>
              <a:t>Suma de registros: los dos operandos fuentes son registros.</a:t>
            </a:r>
          </a:p>
          <a:p>
            <a:r>
              <a:rPr lang="es-MX" dirty="0"/>
              <a:t>Suma inmediata: el primer operando es un registro y el segundo es una constante.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913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Segmento de texto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Epílogo de la función.</a:t>
            </a:r>
          </a:p>
          <a:p>
            <a:pPr marL="0" indent="0">
              <a:buNone/>
            </a:pP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Restaura los valores de $t0, $t1 y $s0 sacándolos de la pila.</a:t>
            </a:r>
          </a:p>
          <a:p>
            <a:pPr marL="0" indent="0">
              <a:buNone/>
            </a:pP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Regresa el control al procedimiento llamador.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lw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$s0, 0($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)	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restaura $s0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lw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$t0, 4($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)	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restaura $t0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lw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$t1, 8($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)	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restaura $t1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addi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$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12	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ajusta la pila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jr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brinca al llamador</a:t>
            </a:r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2361135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Pila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Pila del sistema antes y después de que </a:t>
            </a:r>
            <a:r>
              <a:rPr lang="es-MX" dirty="0" err="1"/>
              <a:t>foo</a:t>
            </a:r>
            <a:r>
              <a:rPr lang="es-MX" dirty="0"/>
              <a:t> regrese.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131</a:t>
            </a:fld>
            <a:endParaRPr lang="es-E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060000"/>
            <a:ext cx="3298825" cy="334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959" y="3060000"/>
            <a:ext cx="2573337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3256985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Constantes de 32 bits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A veces se necesita manejar constantes o direcciones de 32 bits.</a:t>
            </a:r>
          </a:p>
          <a:p>
            <a:r>
              <a:rPr lang="es-MX" dirty="0"/>
              <a:t>La instrucción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addi</a:t>
            </a:r>
            <a:r>
              <a:rPr lang="es-MX" dirty="0"/>
              <a:t> tiene formato I y solo maneja constantes de 16 bits.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dirty="0"/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addi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$t0, $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zero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0x1234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132</a:t>
            </a:fld>
            <a:endParaRPr lang="es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789040"/>
            <a:ext cx="7449590" cy="123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05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Constantes de 32 bits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Para cargar constantes de 32 bits se utilizan dos instrucciones:</a:t>
            </a:r>
          </a:p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lui</a:t>
            </a:r>
            <a:r>
              <a:rPr lang="es-MX" dirty="0"/>
              <a:t> – load </a:t>
            </a:r>
            <a:r>
              <a:rPr lang="es-MX" dirty="0" err="1"/>
              <a:t>upper</a:t>
            </a:r>
            <a:r>
              <a:rPr lang="es-MX" dirty="0"/>
              <a:t> </a:t>
            </a:r>
            <a:r>
              <a:rPr lang="es-MX" dirty="0" err="1"/>
              <a:t>immediate</a:t>
            </a:r>
            <a:r>
              <a:rPr lang="es-MX" dirty="0"/>
              <a:t>.</a:t>
            </a:r>
          </a:p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</a:t>
            </a:r>
            <a:r>
              <a:rPr lang="es-MX" dirty="0"/>
              <a:t> – OR </a:t>
            </a:r>
            <a:r>
              <a:rPr lang="es-MX" dirty="0" err="1"/>
              <a:t>immediate</a:t>
            </a:r>
            <a:r>
              <a:rPr lang="es-MX" dirty="0"/>
              <a:t>.</a:t>
            </a:r>
          </a:p>
          <a:p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7533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Cargar 0000 0000 0011 1101 0000 1001 0000 0000 en $s0.</a:t>
            </a:r>
          </a:p>
          <a:p>
            <a:r>
              <a:rPr lang="es-MX" dirty="0"/>
              <a:t>Se escribe en base 16: 0x003d0900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lui $s0, 0x3d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ori $s0, $s0, 0x0900</a:t>
            </a:r>
          </a:p>
          <a:p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558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Addressing</a:t>
            </a:r>
            <a:r>
              <a:rPr lang="es-MX" dirty="0" smtClean="0"/>
              <a:t> </a:t>
            </a:r>
            <a:r>
              <a:rPr lang="es-MX" dirty="0" err="1" smtClean="0"/>
              <a:t>mode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Se puede traducir como “modo de direccionamiento.”</a:t>
            </a:r>
          </a:p>
          <a:p>
            <a:r>
              <a:rPr lang="es-MX" dirty="0" smtClean="0"/>
              <a:t>Especifica </a:t>
            </a:r>
            <a:r>
              <a:rPr lang="es-MX" dirty="0"/>
              <a:t>cómo calcular la dirección de memoria efectiva de un </a:t>
            </a:r>
            <a:r>
              <a:rPr lang="es-MX" dirty="0" smtClean="0"/>
              <a:t>operando.</a:t>
            </a:r>
          </a:p>
          <a:p>
            <a:r>
              <a:rPr lang="es-MX" dirty="0" smtClean="0"/>
              <a:t>Se utiliza la información </a:t>
            </a:r>
            <a:r>
              <a:rPr lang="es-MX" dirty="0"/>
              <a:t>contenida en registros y/o constantes contenidas dentro de una </a:t>
            </a:r>
            <a:r>
              <a:rPr lang="es-MX" dirty="0" smtClean="0"/>
              <a:t>instrucción.</a:t>
            </a:r>
          </a:p>
          <a:p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Universidad de Sonora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057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Direcciones </a:t>
            </a:r>
            <a:r>
              <a:rPr lang="es-MX" dirty="0"/>
              <a:t>en </a:t>
            </a:r>
            <a:r>
              <a:rPr lang="es-MX" dirty="0" err="1"/>
              <a:t>jumps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Los </a:t>
            </a:r>
            <a:r>
              <a:rPr lang="es-MX" dirty="0" err="1"/>
              <a:t>jumps</a:t>
            </a:r>
            <a:r>
              <a:rPr lang="es-MX" dirty="0"/>
              <a:t> utilizan el formato J: 6 bits para el </a:t>
            </a:r>
            <a:r>
              <a:rPr lang="es-MX" dirty="0" err="1"/>
              <a:t>opcode</a:t>
            </a:r>
            <a:r>
              <a:rPr lang="es-MX" dirty="0"/>
              <a:t> y 26 bits para la dirección.</a:t>
            </a:r>
          </a:p>
          <a:p>
            <a:r>
              <a:rPr lang="es-MX" dirty="0"/>
              <a:t>Ejemplo: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39700             j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Label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…                 ...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40000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Label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…</a:t>
            </a:r>
          </a:p>
          <a:p>
            <a:r>
              <a:rPr lang="es-MX" dirty="0"/>
              <a:t>La instrucción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s-MX" dirty="0"/>
              <a:t> genera el siguiente código:</a:t>
            </a:r>
          </a:p>
          <a:p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136</a:t>
            </a:fld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5301208"/>
            <a:ext cx="7468884" cy="79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88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Direcciones </a:t>
            </a:r>
            <a:r>
              <a:rPr lang="es-MX" dirty="0"/>
              <a:t>en </a:t>
            </a:r>
            <a:r>
              <a:rPr lang="es-MX" dirty="0" err="1"/>
              <a:t>jumps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Donde:</a:t>
            </a:r>
          </a:p>
          <a:p>
            <a:r>
              <a:rPr lang="es-MX" dirty="0"/>
              <a:t>2 es el </a:t>
            </a:r>
            <a:r>
              <a:rPr lang="es-MX" dirty="0" err="1"/>
              <a:t>opcode</a:t>
            </a:r>
            <a:r>
              <a:rPr lang="es-MX" dirty="0"/>
              <a:t> de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s-MX" dirty="0"/>
              <a:t>.</a:t>
            </a:r>
          </a:p>
          <a:p>
            <a:r>
              <a:rPr lang="es-MX" dirty="0"/>
              <a:t>10000 es la dirección en palabras.</a:t>
            </a:r>
          </a:p>
          <a:p>
            <a:r>
              <a:rPr lang="es-MX" dirty="0"/>
              <a:t>A esto se le llama </a:t>
            </a:r>
            <a:r>
              <a:rPr lang="es-MX" b="1" dirty="0"/>
              <a:t>direccionamiento seudodirecto</a:t>
            </a:r>
            <a:r>
              <a:rPr lang="es-MX" dirty="0"/>
              <a:t>.</a:t>
            </a:r>
          </a:p>
          <a:p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137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006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Direcciones </a:t>
            </a:r>
            <a:r>
              <a:rPr lang="es-MX" dirty="0"/>
              <a:t>en </a:t>
            </a:r>
            <a:r>
              <a:rPr lang="es-MX" dirty="0" err="1"/>
              <a:t>branches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Los brincos condicionales (</a:t>
            </a:r>
            <a:r>
              <a:rPr lang="es-MX" dirty="0" err="1"/>
              <a:t>branches</a:t>
            </a:r>
            <a:r>
              <a:rPr lang="es-MX" dirty="0"/>
              <a:t>) son relativos al contador de programa (PC).</a:t>
            </a:r>
          </a:p>
          <a:p>
            <a:r>
              <a:rPr lang="es-MX" dirty="0"/>
              <a:t>Ejemplo: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1000  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$s0, $s1, Exit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…                     …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1400 Exit:           …</a:t>
            </a:r>
          </a:p>
          <a:p>
            <a:r>
              <a:rPr lang="es-MX" dirty="0"/>
              <a:t>Genera el siguiente código:</a:t>
            </a:r>
          </a:p>
          <a:p>
            <a:pPr marL="0" indent="0">
              <a:buNone/>
            </a:pPr>
            <a:r>
              <a:rPr lang="en-US" dirty="0"/>
              <a:t>    000100 10000 10001 0000000001100011</a:t>
            </a:r>
          </a:p>
          <a:p>
            <a:pPr marL="0" indent="0">
              <a:buNone/>
            </a:pPr>
            <a:r>
              <a:rPr lang="en-US" dirty="0"/>
              <a:t>  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beq</a:t>
            </a:r>
            <a:r>
              <a:rPr lang="en-US" dirty="0"/>
              <a:t>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$s0</a:t>
            </a:r>
            <a:r>
              <a:rPr lang="en-US" dirty="0"/>
              <a:t>   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$s1</a:t>
            </a:r>
            <a:r>
              <a:rPr lang="en-US" dirty="0"/>
              <a:t>              99</a:t>
            </a:r>
          </a:p>
          <a:p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138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484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Direcciones </a:t>
            </a:r>
            <a:r>
              <a:rPr lang="es-MX" dirty="0"/>
              <a:t>en </a:t>
            </a:r>
            <a:r>
              <a:rPr lang="es-MX" dirty="0" err="1"/>
              <a:t>branches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Por conveniencia, el PC se incrementa en 4 </a:t>
            </a:r>
            <a:r>
              <a:rPr lang="es-MX" i="1" dirty="0"/>
              <a:t>antes</a:t>
            </a:r>
            <a:r>
              <a:rPr lang="es-MX" dirty="0"/>
              <a:t> de checar la condición.</a:t>
            </a:r>
          </a:p>
          <a:p>
            <a:r>
              <a:rPr lang="es-MX" dirty="0"/>
              <a:t>El brinco es relativo a la siguiente instrucción (PC + 4).</a:t>
            </a:r>
          </a:p>
          <a:p>
            <a:r>
              <a:rPr lang="es-MX" dirty="0"/>
              <a:t>La diferencia se calcula en palabras no en bytes.</a:t>
            </a:r>
          </a:p>
          <a:p>
            <a:r>
              <a:rPr lang="es-MX" dirty="0"/>
              <a:t>Hay 99 palabras entre 1004 y 1400.</a:t>
            </a:r>
          </a:p>
          <a:p>
            <a:r>
              <a:rPr lang="es-MX" dirty="0"/>
              <a:t>A esto se le llama </a:t>
            </a:r>
            <a:r>
              <a:rPr lang="es-MX" b="1" dirty="0"/>
              <a:t>direccionamiento relativo al PC</a:t>
            </a:r>
            <a:r>
              <a:rPr lang="es-MX" dirty="0"/>
              <a:t>.</a:t>
            </a:r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139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76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Instrucciones aritméticas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Ejemplos de sumas de registros: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$r0, $r1, $r2 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$r0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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$r1 + $r2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addu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$r0, $r1, $r2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$r0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 $r1 + $r2</a:t>
            </a:r>
            <a:endParaRPr lang="es-MX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dirty="0"/>
              <a:t>   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$r0</a:t>
            </a:r>
            <a:r>
              <a:rPr lang="es-MX" dirty="0"/>
              <a:t>,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$r1</a:t>
            </a:r>
            <a:r>
              <a:rPr lang="es-MX" dirty="0"/>
              <a:t> y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$r2</a:t>
            </a:r>
            <a:r>
              <a:rPr lang="es-MX" dirty="0"/>
              <a:t> son registros con números de 32 bits con signo.</a:t>
            </a:r>
          </a:p>
          <a:p>
            <a:r>
              <a:rPr lang="es-MX" dirty="0"/>
              <a:t>La diferencia entre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es-MX" dirty="0"/>
              <a:t> y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addu</a:t>
            </a:r>
            <a:r>
              <a:rPr lang="es-MX" dirty="0"/>
              <a:t> es que, si la suma genera overflow,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es-MX" dirty="0"/>
              <a:t> lo indica y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addu</a:t>
            </a:r>
            <a:r>
              <a:rPr lang="es-MX" dirty="0"/>
              <a:t> lo ignora.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628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</a:t>
            </a:r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1948768"/>
            <a:ext cx="6722830" cy="2373999"/>
          </a:xfrm>
          <a:prstGeom prst="rect">
            <a:avLst/>
          </a:prstGeom>
        </p:spPr>
      </p:pic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140</a:t>
            </a:fld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279" y="4333528"/>
            <a:ext cx="6828528" cy="209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18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Brincos lejanos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beq</a:t>
            </a:r>
            <a:r>
              <a:rPr lang="es-MX" dirty="0"/>
              <a:t> y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bne</a:t>
            </a:r>
            <a:r>
              <a:rPr lang="es-MX" dirty="0"/>
              <a:t> son formato I.</a:t>
            </a:r>
          </a:p>
          <a:p>
            <a:r>
              <a:rPr lang="es-MX" dirty="0"/>
              <a:t>Solo hay 16 bits para guardar el offset del brinco.</a:t>
            </a:r>
          </a:p>
          <a:p>
            <a:r>
              <a:rPr lang="es-MX" dirty="0"/>
              <a:t>Para brincos lejanos se puede usar un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s-MX" dirty="0"/>
              <a:t>.</a:t>
            </a:r>
          </a:p>
          <a:p>
            <a:r>
              <a:rPr lang="es-MX" dirty="0"/>
              <a:t>Por ejemplo</a:t>
            </a:r>
          </a:p>
          <a:p>
            <a:pPr marL="0" indent="0">
              <a:buNone/>
            </a:pPr>
            <a:r>
              <a:rPr lang="es-MX" dirty="0"/>
              <a:t>  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beq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$s0, $s1, L1</a:t>
            </a:r>
          </a:p>
          <a:p>
            <a:r>
              <a:rPr lang="es-MX" dirty="0"/>
              <a:t>Se puede reemplazar por: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bne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$s0, $s1, L2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j L1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L2: …</a:t>
            </a:r>
          </a:p>
          <a:p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141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1010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Adressing</a:t>
            </a:r>
            <a:r>
              <a:rPr lang="es-MX" dirty="0" smtClean="0"/>
              <a:t> </a:t>
            </a:r>
            <a:r>
              <a:rPr lang="es-MX" dirty="0" err="1" smtClean="0"/>
              <a:t>modes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En MIPS: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I</a:t>
            </a:r>
            <a:r>
              <a:rPr lang="es-MX" dirty="0" smtClean="0"/>
              <a:t>nmediato</a:t>
            </a:r>
            <a:r>
              <a:rPr lang="es-MX" dirty="0"/>
              <a:t>. El operando es una constante. </a:t>
            </a:r>
            <a:r>
              <a:rPr lang="es-MX" dirty="0" err="1"/>
              <a:t>Ej</a:t>
            </a:r>
            <a:r>
              <a:rPr lang="es-MX" dirty="0"/>
              <a:t>: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addi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$s0, $s0, 4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R</a:t>
            </a:r>
            <a:r>
              <a:rPr lang="es-MX" dirty="0" smtClean="0"/>
              <a:t>egistro</a:t>
            </a:r>
            <a:r>
              <a:rPr lang="es-MX" dirty="0"/>
              <a:t>. El operando es un registro. </a:t>
            </a:r>
            <a:r>
              <a:rPr lang="es-MX" dirty="0" err="1"/>
              <a:t>Ej</a:t>
            </a:r>
            <a:r>
              <a:rPr lang="es-MX" dirty="0"/>
              <a:t>: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jr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B</a:t>
            </a:r>
            <a:r>
              <a:rPr lang="es-MX" dirty="0" smtClean="0"/>
              <a:t>ase</a:t>
            </a:r>
            <a:r>
              <a:rPr lang="es-MX" dirty="0"/>
              <a:t>. El operando está en memoria con dirección dada por la suma de un registro base y una constante. </a:t>
            </a:r>
            <a:r>
              <a:rPr lang="es-MX" dirty="0" err="1"/>
              <a:t>Ej</a:t>
            </a:r>
            <a:r>
              <a:rPr lang="es-MX" dirty="0"/>
              <a:t>: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lw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$s0, 4($t0)</a:t>
            </a:r>
          </a:p>
          <a:p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142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241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Modos de direccionamiento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es-MX" dirty="0"/>
              <a:t>R</a:t>
            </a:r>
            <a:r>
              <a:rPr lang="es-MX" dirty="0" smtClean="0"/>
              <a:t>elativo </a:t>
            </a:r>
            <a:r>
              <a:rPr lang="es-MX" dirty="0"/>
              <a:t>al PC. La dirección es la suma del PC y una constante. </a:t>
            </a:r>
            <a:r>
              <a:rPr lang="es-MX" dirty="0" err="1"/>
              <a:t>Ej</a:t>
            </a:r>
            <a:r>
              <a:rPr lang="es-MX" dirty="0"/>
              <a:t>: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beq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$s0, $s1, L1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s-MX" dirty="0"/>
              <a:t>S</a:t>
            </a:r>
            <a:r>
              <a:rPr lang="es-MX" dirty="0" smtClean="0"/>
              <a:t>eudodirecto</a:t>
            </a:r>
            <a:r>
              <a:rPr lang="es-MX" dirty="0"/>
              <a:t>. La dirección consta de los 26 bits guardados en la instrucción concatenados con la parte alta del PC. </a:t>
            </a:r>
            <a:r>
              <a:rPr lang="es-MX" dirty="0" err="1"/>
              <a:t>Ej</a:t>
            </a:r>
            <a:r>
              <a:rPr lang="es-MX" dirty="0"/>
              <a:t>: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Loop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143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3250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Resumen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Instrucciones sencillas, todas de 32 bits.</a:t>
            </a:r>
          </a:p>
          <a:p>
            <a:r>
              <a:rPr lang="es-MX" dirty="0"/>
              <a:t>Tres formatos de instrucción:</a:t>
            </a:r>
          </a:p>
          <a:p>
            <a:pPr lvl="1"/>
            <a:r>
              <a:rPr lang="es-MX" dirty="0"/>
              <a:t>R – los operandos son registros.</a:t>
            </a:r>
          </a:p>
          <a:p>
            <a:pPr lvl="1"/>
            <a:r>
              <a:rPr lang="es-MX" dirty="0"/>
              <a:t>I – un operando es inmediato.</a:t>
            </a:r>
          </a:p>
          <a:p>
            <a:pPr lvl="1"/>
            <a:r>
              <a:rPr lang="es-MX" dirty="0"/>
              <a:t>J – brincos.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144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2443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Resumen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Arquitectura load/store.</a:t>
            </a:r>
          </a:p>
          <a:p>
            <a:r>
              <a:rPr lang="es-MX" dirty="0"/>
              <a:t>Los datos deben estar en registros para realizar operaciones aritméticas o lógicas.</a:t>
            </a:r>
          </a:p>
          <a:p>
            <a:r>
              <a:rPr lang="es-MX" dirty="0"/>
              <a:t>Las únicas instrucciones que accesan la memoria son las instrucciones de transferencia de datos.</a:t>
            </a:r>
          </a:p>
          <a:p>
            <a:r>
              <a:rPr lang="es-MX" dirty="0"/>
              <a:t>Byte </a:t>
            </a:r>
            <a:r>
              <a:rPr lang="es-MX" dirty="0" err="1"/>
              <a:t>addressing</a:t>
            </a:r>
            <a:r>
              <a:rPr lang="es-MX" dirty="0"/>
              <a:t> con memoria alineada.</a:t>
            </a:r>
          </a:p>
          <a:p>
            <a:r>
              <a:rPr lang="es-MX" dirty="0"/>
              <a:t>Las palabras comienzan en direcciones múltiplos de 4.</a:t>
            </a:r>
          </a:p>
          <a:p>
            <a:r>
              <a:rPr lang="es-MX" dirty="0"/>
              <a:t>2</a:t>
            </a:r>
            <a:r>
              <a:rPr lang="es-MX" baseline="30000" dirty="0"/>
              <a:t>32</a:t>
            </a:r>
            <a:r>
              <a:rPr lang="es-MX" dirty="0"/>
              <a:t> bytes con direcciones de 0 a 2</a:t>
            </a:r>
            <a:r>
              <a:rPr lang="es-MX" baseline="30000" dirty="0"/>
              <a:t>32</a:t>
            </a:r>
            <a:r>
              <a:rPr lang="es-MX" dirty="0"/>
              <a:t> – 1.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145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7806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Resumen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El registro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zero</a:t>
            </a:r>
            <a:r>
              <a:rPr lang="es-MX" dirty="0"/>
              <a:t> siempre contiene valor 0.</a:t>
            </a:r>
          </a:p>
          <a:p>
            <a:r>
              <a:rPr lang="es-MX" dirty="0"/>
              <a:t>Los registro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$at</a:t>
            </a:r>
            <a:r>
              <a:rPr lang="es-MX" dirty="0"/>
              <a:t>,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$k0</a:t>
            </a:r>
            <a:r>
              <a:rPr lang="es-MX" dirty="0"/>
              <a:t>,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$k1</a:t>
            </a:r>
            <a:r>
              <a:rPr lang="es-MX" dirty="0"/>
              <a:t> están reservados y no deben usarse en programas.</a:t>
            </a:r>
          </a:p>
          <a:p>
            <a:r>
              <a:rPr lang="es-MX" dirty="0"/>
              <a:t>Los registros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gp</a:t>
            </a:r>
            <a:r>
              <a:rPr lang="es-MX" dirty="0"/>
              <a:t>,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s-MX" dirty="0"/>
              <a:t>,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fp</a:t>
            </a:r>
            <a:r>
              <a:rPr lang="es-MX" dirty="0"/>
              <a:t> y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s-MX" dirty="0"/>
              <a:t> son de propósito especial.</a:t>
            </a:r>
          </a:p>
          <a:p>
            <a:r>
              <a:rPr lang="es-MX" dirty="0"/>
              <a:t>En particular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s-MX" dirty="0"/>
              <a:t>,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fp</a:t>
            </a:r>
            <a:r>
              <a:rPr lang="es-MX" dirty="0"/>
              <a:t> y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s-MX" dirty="0"/>
              <a:t> se usan en las llamadas.</a:t>
            </a:r>
          </a:p>
          <a:p>
            <a:r>
              <a:rPr lang="es-MX" altLang="es-MX" dirty="0"/>
              <a:t>El registro </a:t>
            </a:r>
            <a:r>
              <a:rPr lang="es-MX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s-MX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gp</a:t>
            </a:r>
            <a:r>
              <a:rPr lang="es-MX" altLang="es-MX" dirty="0"/>
              <a:t> es el apuntador global (global pointer). Por default vale 0x10008000. Se puede usar para apuntar al final de los datos estáticos y comienzo de los datos dinámicos.</a:t>
            </a:r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146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005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Resumen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El registro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s-MX" dirty="0"/>
              <a:t> es el </a:t>
            </a:r>
            <a:r>
              <a:rPr lang="es-MX" dirty="0" err="1"/>
              <a:t>stack</a:t>
            </a:r>
            <a:r>
              <a:rPr lang="es-MX" dirty="0"/>
              <a:t> pointer, que apunta al tope de la pila.</a:t>
            </a:r>
          </a:p>
          <a:p>
            <a:r>
              <a:rPr lang="es-MX" altLang="es-MX" dirty="0"/>
              <a:t>El registro </a:t>
            </a:r>
            <a:r>
              <a:rPr lang="es-MX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s-MX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fp</a:t>
            </a:r>
            <a:r>
              <a:rPr lang="es-MX" altLang="es-MX" dirty="0"/>
              <a:t> es el </a:t>
            </a:r>
            <a:r>
              <a:rPr lang="es-MX" altLang="es-MX" dirty="0" err="1"/>
              <a:t>frame</a:t>
            </a:r>
            <a:r>
              <a:rPr lang="es-MX" altLang="es-MX" dirty="0"/>
              <a:t> pointer. Se puede usar para apuntar al </a:t>
            </a:r>
            <a:r>
              <a:rPr lang="es-MX" altLang="es-MX" dirty="0" err="1"/>
              <a:t>stack</a:t>
            </a:r>
            <a:r>
              <a:rPr lang="es-MX" altLang="es-MX" dirty="0"/>
              <a:t> </a:t>
            </a:r>
            <a:r>
              <a:rPr lang="es-MX" altLang="es-MX" dirty="0" err="1"/>
              <a:t>frame</a:t>
            </a:r>
            <a:r>
              <a:rPr lang="es-MX" altLang="es-MX" dirty="0"/>
              <a:t>.</a:t>
            </a:r>
          </a:p>
          <a:p>
            <a:r>
              <a:rPr lang="es-MX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s-MX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s-MX" altLang="es-MX" dirty="0"/>
              <a:t> guarda la dirección de retorno de una llamada a función. La instrucción </a:t>
            </a:r>
            <a:r>
              <a:rPr lang="es-MX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jal</a:t>
            </a:r>
            <a:r>
              <a:rPr lang="es-MX" altLang="es-MX" dirty="0"/>
              <a:t> actualiza </a:t>
            </a:r>
            <a:r>
              <a:rPr lang="es-MX" alt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s-MX" alt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s-MX" altLang="es-MX" dirty="0"/>
              <a:t> de forma automática.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147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320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Resumen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Los registros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$t0</a:t>
            </a:r>
            <a:r>
              <a:rPr lang="es-MX" dirty="0"/>
              <a:t> a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$t9</a:t>
            </a:r>
            <a:r>
              <a:rPr lang="es-MX" dirty="0"/>
              <a:t> son para temporales de vida corta.</a:t>
            </a:r>
          </a:p>
          <a:p>
            <a:r>
              <a:rPr lang="es-MX" dirty="0"/>
              <a:t>Los registros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$s0</a:t>
            </a:r>
            <a:r>
              <a:rPr lang="es-MX" dirty="0"/>
              <a:t> a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$s7</a:t>
            </a:r>
            <a:r>
              <a:rPr lang="es-MX" dirty="0"/>
              <a:t> son para temporales de vida larga.</a:t>
            </a:r>
          </a:p>
          <a:p>
            <a:r>
              <a:rPr lang="es-MX" dirty="0"/>
              <a:t>Los registros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$a0</a:t>
            </a:r>
            <a:r>
              <a:rPr lang="es-MX" dirty="0"/>
              <a:t> a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$a3</a:t>
            </a:r>
            <a:r>
              <a:rPr lang="es-MX" dirty="0"/>
              <a:t> se usan para pasar argumentos.</a:t>
            </a:r>
          </a:p>
          <a:p>
            <a:r>
              <a:rPr lang="es-MX" dirty="0"/>
              <a:t>Los registros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$v0</a:t>
            </a:r>
            <a:r>
              <a:rPr lang="es-MX" dirty="0"/>
              <a:t> y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$v1</a:t>
            </a:r>
            <a:r>
              <a:rPr lang="es-MX" dirty="0"/>
              <a:t> se usan para regresar valores.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148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388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Instrucciones aritméticas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Ejemplos de sumas inmediatas.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addi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$r0, $r1, 20      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$r0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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$r1 + 20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addiu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$r0, $r1, 0x20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$r0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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$r1 + 32</a:t>
            </a:r>
          </a:p>
          <a:p>
            <a:pPr marL="0" indent="0">
              <a:buNone/>
            </a:pPr>
            <a:r>
              <a:rPr lang="es-MX" dirty="0"/>
              <a:t>  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$r0</a:t>
            </a:r>
            <a:r>
              <a:rPr lang="es-MX" dirty="0"/>
              <a:t> y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$r1</a:t>
            </a:r>
            <a:r>
              <a:rPr lang="es-MX" dirty="0"/>
              <a:t> son registros con signo, la constante es de 16 bits con signo en base 8, 10 o 16.</a:t>
            </a:r>
          </a:p>
          <a:p>
            <a:r>
              <a:rPr lang="es-MX" dirty="0"/>
              <a:t>La diferencia entre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addi</a:t>
            </a:r>
            <a:r>
              <a:rPr lang="es-MX" dirty="0"/>
              <a:t> y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addiu</a:t>
            </a:r>
            <a:r>
              <a:rPr lang="es-MX" dirty="0"/>
              <a:t> es que, si la suma genera overflow,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addi</a:t>
            </a:r>
            <a:r>
              <a:rPr lang="es-MX" dirty="0"/>
              <a:t> lo indica y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addiu</a:t>
            </a:r>
            <a:r>
              <a:rPr lang="es-MX" dirty="0"/>
              <a:t> lo ignora.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9099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Instrucciones aritméticas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Las restas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</a:t>
            </a:r>
            <a:r>
              <a:rPr lang="es-MX" dirty="0"/>
              <a:t> y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subu</a:t>
            </a:r>
            <a:r>
              <a:rPr lang="es-MX" dirty="0"/>
              <a:t> funcionan de la misma manera.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sub $r0, $r1, $r2   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$r0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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$r1 – $r2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subu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$r0, $r1, $r2 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$r0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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$r1 – $r2</a:t>
            </a:r>
          </a:p>
          <a:p>
            <a:pPr marL="0" indent="0">
              <a:buNone/>
            </a:pPr>
            <a:r>
              <a:rPr lang="es-MX" dirty="0"/>
              <a:t>  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$r0</a:t>
            </a:r>
            <a:r>
              <a:rPr lang="es-MX" dirty="0"/>
              <a:t>,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$r1</a:t>
            </a:r>
            <a:r>
              <a:rPr lang="es-MX" dirty="0"/>
              <a:t> y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$r2</a:t>
            </a:r>
            <a:r>
              <a:rPr lang="es-MX" dirty="0"/>
              <a:t> son registros con signo.</a:t>
            </a:r>
          </a:p>
          <a:p>
            <a:r>
              <a:rPr lang="es-MX" dirty="0"/>
              <a:t>La diferencia entre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</a:t>
            </a:r>
            <a:r>
              <a:rPr lang="es-MX" dirty="0"/>
              <a:t> y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subu</a:t>
            </a:r>
            <a:r>
              <a:rPr lang="es-MX" dirty="0"/>
              <a:t> es que, si la resta genera overflow,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</a:t>
            </a:r>
            <a:r>
              <a:rPr lang="es-MX" dirty="0"/>
              <a:t> lo indica y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subu</a:t>
            </a:r>
            <a:r>
              <a:rPr lang="es-MX" dirty="0"/>
              <a:t> lo ignora.</a:t>
            </a:r>
          </a:p>
          <a:p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586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Instrucciones aritméticas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Las divisiones y multiplicaciones tienen dos argumentos.</a:t>
            </a:r>
          </a:p>
          <a:p>
            <a:r>
              <a:rPr lang="es-MX" dirty="0"/>
              <a:t>Dejan el resultado en dos registros especiales: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</a:t>
            </a:r>
            <a:r>
              <a:rPr lang="es-MX" dirty="0"/>
              <a:t> y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s-MX" dirty="0"/>
              <a:t>.</a:t>
            </a:r>
          </a:p>
          <a:p>
            <a:r>
              <a:rPr lang="es-MX" dirty="0"/>
              <a:t>Hay instrucciones para copiar datos de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</a:t>
            </a:r>
            <a:r>
              <a:rPr lang="es-MX" dirty="0"/>
              <a:t> y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s-MX" dirty="0"/>
              <a:t> a los registros normales.</a:t>
            </a:r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6327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Instrucciones aritméticas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$r0, $r1  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$r0 x $r1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multu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$r0, $r1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$r0 x $r1</a:t>
            </a:r>
          </a:p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$r0</a:t>
            </a:r>
            <a:r>
              <a:rPr lang="es-MX" dirty="0"/>
              <a:t> y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$r1</a:t>
            </a:r>
            <a:r>
              <a:rPr lang="es-MX" dirty="0"/>
              <a:t> tienen números con signo.</a:t>
            </a:r>
          </a:p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</a:t>
            </a:r>
            <a:r>
              <a:rPr lang="es-MX" dirty="0"/>
              <a:t> tiene los 32 bits bajos del producto.</a:t>
            </a:r>
          </a:p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s-MX" dirty="0"/>
              <a:t> tiene los 32 bits altos del producto.</a:t>
            </a:r>
          </a:p>
          <a:p>
            <a:r>
              <a:rPr lang="es-MX" dirty="0"/>
              <a:t>La diferencia entre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</a:t>
            </a:r>
            <a:r>
              <a:rPr lang="es-MX" dirty="0"/>
              <a:t> y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multu</a:t>
            </a:r>
            <a:r>
              <a:rPr lang="es-MX" dirty="0"/>
              <a:t> es que, si el producto genera overflow,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</a:t>
            </a:r>
            <a:r>
              <a:rPr lang="es-MX" dirty="0"/>
              <a:t> lo indica y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multu</a:t>
            </a:r>
            <a:r>
              <a:rPr lang="es-MX" dirty="0"/>
              <a:t> lo ignora.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5817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Instrucciones aritméticas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div $r0, $r1  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$r0 / $r1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divu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$r0, $r1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$r0 / $r1</a:t>
            </a:r>
          </a:p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$r0</a:t>
            </a:r>
            <a:r>
              <a:rPr lang="es-MX" dirty="0"/>
              <a:t> y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$r1</a:t>
            </a:r>
            <a:r>
              <a:rPr lang="es-MX" dirty="0"/>
              <a:t> tienen números con signo.</a:t>
            </a:r>
          </a:p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</a:t>
            </a:r>
            <a:r>
              <a:rPr lang="es-MX" dirty="0"/>
              <a:t> tiene el cociente (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$r0 DIV $r1</a:t>
            </a:r>
            <a:r>
              <a:rPr lang="es-MX" dirty="0"/>
              <a:t>).</a:t>
            </a:r>
          </a:p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s-MX" dirty="0"/>
              <a:t> tiene el residuo o módulo (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$r0 MOD $r1</a:t>
            </a:r>
            <a:r>
              <a:rPr lang="es-MX" dirty="0"/>
              <a:t>).</a:t>
            </a:r>
          </a:p>
          <a:p>
            <a:r>
              <a:rPr lang="es-MX" dirty="0"/>
              <a:t>La diferencia entre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</a:t>
            </a:r>
            <a:r>
              <a:rPr lang="es-MX" dirty="0"/>
              <a:t> y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divu</a:t>
            </a:r>
            <a:r>
              <a:rPr lang="es-MX" dirty="0"/>
              <a:t> es que, si la división genera overflow,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</a:t>
            </a:r>
            <a:r>
              <a:rPr lang="es-MX" dirty="0"/>
              <a:t> lo indica y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divu</a:t>
            </a:r>
            <a:r>
              <a:rPr lang="es-MX" dirty="0"/>
              <a:t> lo ignora.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157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MIPS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MIPS (Microprocessor without Interlocked Pipeline Stages) es una familia de microprocesadores RISC desarrollada por MIPS Technologies desde 1981 y por Wave Computing desde 2017.</a:t>
            </a:r>
          </a:p>
          <a:p>
            <a:r>
              <a:rPr lang="es-MX" dirty="0"/>
              <a:t>Usados, entre otros, en algunas consolas de videojuegos de Nintendo y Sony y sistemas empotrados como ruteadores Cisco, dispositivos Windows CE, gateways, etc.</a:t>
            </a:r>
          </a:p>
          <a:p>
            <a:r>
              <a:rPr lang="es-MX" dirty="0"/>
              <a:t>Más información en </a:t>
            </a:r>
            <a:r>
              <a:rPr lang="es-MX" dirty="0">
                <a:hlinkClick r:id="rId2"/>
              </a:rPr>
              <a:t>https://en.wikipedia.org/wiki/MIPS_instruction_set</a:t>
            </a:r>
            <a:endParaRPr lang="es-MX" dirty="0"/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142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Transferencia </a:t>
            </a:r>
            <a:r>
              <a:rPr lang="es-MX" dirty="0" smtClean="0"/>
              <a:t>desde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</a:t>
            </a:r>
            <a:r>
              <a:rPr lang="es-MX" dirty="0" smtClean="0"/>
              <a:t>/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mflo</a:t>
            </a:r>
            <a:r>
              <a:rPr lang="es-MX" dirty="0"/>
              <a:t> – mueve el valor de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</a:t>
            </a:r>
            <a:r>
              <a:rPr lang="es-MX" dirty="0"/>
              <a:t> a un </a:t>
            </a:r>
            <a:r>
              <a:rPr lang="es-MX" dirty="0" smtClean="0"/>
              <a:t>registro regular.</a:t>
            </a:r>
            <a:endParaRPr lang="es-MX" dirty="0"/>
          </a:p>
          <a:p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mfhi</a:t>
            </a:r>
            <a:r>
              <a:rPr lang="es-MX" dirty="0"/>
              <a:t> – mueve el valor de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</a:t>
            </a:r>
            <a:r>
              <a:rPr lang="es-MX" dirty="0"/>
              <a:t> a un </a:t>
            </a:r>
            <a:r>
              <a:rPr lang="es-MX" dirty="0" smtClean="0"/>
              <a:t>registro regular.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s-MX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mflo</a:t>
            </a:r>
            <a:r>
              <a:rPr lang="es-MX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$r 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$r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 LO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mfhi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$r 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# $r  HI</a:t>
            </a:r>
            <a:endParaRPr lang="es-MX" dirty="0"/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592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Uso de la memoria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Por convención, los sistemas basados en MIPS dividen la memoria en 3 segmentos: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Segmento de texto (</a:t>
            </a:r>
            <a:r>
              <a:rPr lang="es-MX" dirty="0" err="1"/>
              <a:t>text</a:t>
            </a:r>
            <a:r>
              <a:rPr lang="es-MX" dirty="0"/>
              <a:t> </a:t>
            </a:r>
            <a:r>
              <a:rPr lang="es-MX" dirty="0" err="1"/>
              <a:t>segment</a:t>
            </a:r>
            <a:r>
              <a:rPr lang="es-MX" dirty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Segmento de datos (data </a:t>
            </a:r>
            <a:r>
              <a:rPr lang="es-MX" dirty="0" err="1"/>
              <a:t>segment</a:t>
            </a:r>
            <a:r>
              <a:rPr lang="es-MX" dirty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Segmento de pila (</a:t>
            </a:r>
            <a:r>
              <a:rPr lang="es-MX" dirty="0" err="1"/>
              <a:t>stack</a:t>
            </a:r>
            <a:r>
              <a:rPr lang="es-MX" dirty="0"/>
              <a:t> </a:t>
            </a:r>
            <a:r>
              <a:rPr lang="es-MX" dirty="0" err="1"/>
              <a:t>segment</a:t>
            </a:r>
            <a:r>
              <a:rPr lang="es-MX" dirty="0"/>
              <a:t>).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378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Segmento de texto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El segmento de texto, que comienza a partir de la dirección 400000</a:t>
            </a:r>
            <a:r>
              <a:rPr lang="es-MX" baseline="-25000" dirty="0"/>
              <a:t>16</a:t>
            </a:r>
            <a:r>
              <a:rPr lang="es-MX" dirty="0"/>
              <a:t>, es donde se guarda el código del programa.</a:t>
            </a:r>
          </a:p>
          <a:p>
            <a:r>
              <a:rPr lang="es-MX" dirty="0"/>
              <a:t>En los programas, el segmento de texto se marca por medio de la directiva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.text</a:t>
            </a:r>
            <a:r>
              <a:rPr lang="es-MX" dirty="0"/>
              <a:t>.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632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Segmento de datos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El segmento de datos, que comienza en la dirección 10010000</a:t>
            </a:r>
            <a:r>
              <a:rPr lang="es-MX" baseline="-25000" dirty="0"/>
              <a:t>16</a:t>
            </a:r>
            <a:r>
              <a:rPr lang="es-MX" dirty="0"/>
              <a:t>, es donde se guardan los datos. Se indica por medio de la directiva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.data</a:t>
            </a:r>
            <a:r>
              <a:rPr lang="es-MX" dirty="0"/>
              <a:t>.</a:t>
            </a:r>
          </a:p>
          <a:p>
            <a:r>
              <a:rPr lang="es-MX" dirty="0"/>
              <a:t>A su vez, el segmento de datos consta de dos partes:</a:t>
            </a:r>
          </a:p>
          <a:p>
            <a:pPr marL="514350" indent="-514350">
              <a:buFont typeface="+mj-lt"/>
              <a:buAutoNum type="alphaLcParenR"/>
            </a:pPr>
            <a:r>
              <a:rPr lang="es-MX" dirty="0"/>
              <a:t>Datos estáticos. Contiene variables de tamaño fijo y que necesitan ser accesados durante todo el programa. Por ejemplo, variables globales.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864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Segmento de datos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 startAt="2"/>
            </a:pPr>
            <a:r>
              <a:rPr lang="es-MX" dirty="0"/>
              <a:t>Datos dinámicos. Contiene variables que se crean durante el programa. Por ejemplo, espacio asignado con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malloc</a:t>
            </a:r>
            <a:r>
              <a:rPr lang="es-MX" dirty="0"/>
              <a:t> en C, u objetos creados en Java.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72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Segmento de pila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El segmento de pila, que comienza en la dirección 7FFFFFFC</a:t>
            </a:r>
            <a:r>
              <a:rPr lang="es-MX" baseline="-25000" dirty="0"/>
              <a:t>16</a:t>
            </a:r>
            <a:r>
              <a:rPr lang="es-MX" dirty="0"/>
              <a:t>, es donde se guardan los </a:t>
            </a:r>
            <a:r>
              <a:rPr lang="es-MX" dirty="0" err="1"/>
              <a:t>stack</a:t>
            </a:r>
            <a:r>
              <a:rPr lang="es-MX" dirty="0"/>
              <a:t> </a:t>
            </a:r>
            <a:r>
              <a:rPr lang="es-MX" dirty="0" err="1"/>
              <a:t>frames</a:t>
            </a:r>
            <a:r>
              <a:rPr lang="es-MX" dirty="0"/>
              <a:t>.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40485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Uso de la memoria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26</a:t>
            </a:fld>
            <a:endParaRPr lang="es-E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226" y="2227764"/>
            <a:ext cx="6413548" cy="3804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01633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Transferencia de datos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lw</a:t>
            </a:r>
            <a:r>
              <a:rPr lang="es-MX" dirty="0" smtClean="0"/>
              <a:t> </a:t>
            </a:r>
            <a:r>
              <a:rPr lang="es-MX" dirty="0"/>
              <a:t>– mueve (carga) una palabra (4 bytes) de la memoria a un registro.</a:t>
            </a:r>
          </a:p>
          <a:p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</a:t>
            </a:r>
            <a:r>
              <a:rPr lang="es-MX" dirty="0"/>
              <a:t> – mueve (almacena) el valor de un registro (4 bytes) a la memoria.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320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Transferencia de datos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>
                <a:sym typeface="Wingdings" panose="05000000000000000000" pitchFamily="2" charset="2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lw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$r0, C($r1) 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# $r0  Mem[$r1 + C]</a:t>
            </a:r>
          </a:p>
          <a:p>
            <a:r>
              <a:rPr lang="es-MX" dirty="0">
                <a:sym typeface="Wingdings" panose="05000000000000000000" pitchFamily="2" charset="2"/>
              </a:rPr>
              <a:t>Copia (carga – load) una palabra (4 bytes) de la memoria a un registro.</a:t>
            </a:r>
          </a:p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$r0</a:t>
            </a:r>
            <a:r>
              <a:rPr lang="es-MX" dirty="0">
                <a:sym typeface="Wingdings" panose="05000000000000000000" pitchFamily="2" charset="2"/>
              </a:rPr>
              <a:t> es el registro destino.</a:t>
            </a:r>
          </a:p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$r1</a:t>
            </a:r>
            <a:r>
              <a:rPr lang="es-MX" dirty="0">
                <a:sym typeface="Wingdings" panose="05000000000000000000" pitchFamily="2" charset="2"/>
              </a:rPr>
              <a:t> es el registro base.</a:t>
            </a:r>
          </a:p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</a:t>
            </a:r>
            <a:r>
              <a:rPr lang="es-MX" dirty="0">
                <a:sym typeface="Wingdings" panose="05000000000000000000" pitchFamily="2" charset="2"/>
              </a:rPr>
              <a:t> es el offset.</a:t>
            </a:r>
          </a:p>
          <a:p>
            <a:r>
              <a:rPr lang="es-MX" dirty="0">
                <a:sym typeface="Wingdings" panose="05000000000000000000" pitchFamily="2" charset="2"/>
              </a:rPr>
              <a:t>La dirección de la palabra (de su primer byte) en la memoria está dado por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$r1 + C</a:t>
            </a:r>
            <a:r>
              <a:rPr lang="es-MX" dirty="0">
                <a:sym typeface="Wingdings" panose="05000000000000000000" pitchFamily="2" charset="2"/>
              </a:rPr>
              <a:t>.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348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Transferencia de datos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>
                <a:sym typeface="Wingdings" panose="05000000000000000000" pitchFamily="2" charset="2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sw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$r0, C($r1) 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# </a:t>
            </a:r>
            <a:r>
              <a:rPr lang="es-MX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Mem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[$r1 + C]  $r0</a:t>
            </a:r>
          </a:p>
          <a:p>
            <a:r>
              <a:rPr lang="es-MX" dirty="0">
                <a:sym typeface="Wingdings" panose="05000000000000000000" pitchFamily="2" charset="2"/>
              </a:rPr>
              <a:t>Copia (almacena – store) una palabra (4 bytes) de un registro a la memoria.</a:t>
            </a:r>
          </a:p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$r0</a:t>
            </a:r>
            <a:r>
              <a:rPr lang="es-MX" dirty="0">
                <a:sym typeface="Wingdings" panose="05000000000000000000" pitchFamily="2" charset="2"/>
              </a:rPr>
              <a:t> es el registro fuente.</a:t>
            </a:r>
          </a:p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$r1</a:t>
            </a:r>
            <a:r>
              <a:rPr lang="es-MX" dirty="0">
                <a:sym typeface="Wingdings" panose="05000000000000000000" pitchFamily="2" charset="2"/>
              </a:rPr>
              <a:t> es el registro base.</a:t>
            </a:r>
          </a:p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</a:t>
            </a:r>
            <a:r>
              <a:rPr lang="es-MX" dirty="0">
                <a:sym typeface="Wingdings" panose="05000000000000000000" pitchFamily="2" charset="2"/>
              </a:rPr>
              <a:t> es el offset.</a:t>
            </a:r>
          </a:p>
          <a:p>
            <a:r>
              <a:rPr lang="es-MX" dirty="0">
                <a:sym typeface="Wingdings" panose="05000000000000000000" pitchFamily="2" charset="2"/>
              </a:rPr>
              <a:t>La dirección de la palabra (de su primer byte) en la memoria está dado por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$r1 + C</a:t>
            </a:r>
            <a:r>
              <a:rPr lang="es-MX" dirty="0">
                <a:sym typeface="Wingdings" panose="05000000000000000000" pitchFamily="2" charset="2"/>
              </a:rPr>
              <a:t>.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507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MIPS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El lenguaje ensamblador MIPS es sencillo y fácil de aprender.</a:t>
            </a:r>
          </a:p>
          <a:p>
            <a:r>
              <a:rPr lang="es-MX" dirty="0"/>
              <a:t>Principio de regularidad. Todas las instrucciones ocupan 4 bytes (32 bits).</a:t>
            </a:r>
          </a:p>
          <a:p>
            <a:r>
              <a:rPr lang="es-MX" dirty="0"/>
              <a:t>Principio de simplicidad. Instrucciones sencillas. Solo hay 3 formatos de instrucción.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407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Variables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Las variables se guardan en la memoria en el segmento de datos.</a:t>
            </a:r>
          </a:p>
          <a:p>
            <a:r>
              <a:rPr lang="es-MX" dirty="0"/>
              <a:t>Para hacer operaciones con ellas hay que pasarlas a los registros (arquitectura load/store).</a:t>
            </a:r>
          </a:p>
          <a:p>
            <a:r>
              <a:rPr lang="es-MX" dirty="0"/>
              <a:t>MIPS maneja varios tipos de variables.</a:t>
            </a:r>
          </a:p>
          <a:p>
            <a:r>
              <a:rPr lang="es-MX" dirty="0"/>
              <a:t>En ese curso solo se verán enteros, arreglos de enteros y strings.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329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Variables enteras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Un entero se declara así:</a:t>
            </a:r>
          </a:p>
          <a:p>
            <a:pPr marL="0" indent="0">
              <a:buNone/>
            </a:pPr>
            <a:r>
              <a:rPr lang="es-MX" dirty="0"/>
              <a:t>                    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x:	.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</a:t>
            </a:r>
          </a:p>
          <a:p>
            <a:r>
              <a:rPr lang="es-MX" dirty="0"/>
              <a:t>x es una etiqueta y funciona como nombre de la variable.</a:t>
            </a:r>
          </a:p>
          <a:p>
            <a:r>
              <a:rPr lang="es-MX" dirty="0"/>
              <a:t>La directiva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es-MX" dirty="0"/>
              <a:t> está reservando una palabra (4 bytes).</a:t>
            </a:r>
          </a:p>
          <a:p>
            <a:r>
              <a:rPr lang="es-MX" dirty="0"/>
              <a:t>El número 17 es el valor inicial.</a:t>
            </a:r>
          </a:p>
          <a:p>
            <a:r>
              <a:rPr lang="es-MX" dirty="0"/>
              <a:t>Otra forma es ver a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s-MX" dirty="0"/>
              <a:t> como un apuntador al primer byte de una palabra que contiene al 17.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31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111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Variables enteras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Para usar una variable hay que pasarla a un registro:</a:t>
            </a:r>
          </a:p>
          <a:p>
            <a:r>
              <a:rPr lang="es-MX" dirty="0"/>
              <a:t>Hay al menos dos formas.</a:t>
            </a:r>
          </a:p>
          <a:p>
            <a:r>
              <a:rPr lang="es-MX" dirty="0"/>
              <a:t>Una: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la $t0, x         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$t0 tiene la dirección de x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lw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$t1, 0($t0)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$t1 tiene el valor de x</a:t>
            </a:r>
          </a:p>
          <a:p>
            <a:r>
              <a:rPr lang="es-MX" dirty="0"/>
              <a:t>Otra:</a:t>
            </a:r>
          </a:p>
          <a:p>
            <a:pPr marL="0" indent="0">
              <a:buNone/>
            </a:pPr>
            <a:r>
              <a:rPr lang="es-MX" dirty="0"/>
              <a:t>             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lw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$t1, x        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$t1 tiene el valor de x</a:t>
            </a:r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32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974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Variables enteras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Para guardar un registro en una variable hay al menos dos formas.</a:t>
            </a:r>
          </a:p>
          <a:p>
            <a:r>
              <a:rPr lang="es-MX" dirty="0"/>
              <a:t>Una: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la $t0, x        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$t0 tiene la dirección de x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$t1, 0($t0)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Se actualiza la memoria con el valor de $t1</a:t>
            </a:r>
          </a:p>
          <a:p>
            <a:r>
              <a:rPr lang="es-MX" dirty="0"/>
              <a:t>Otra: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$t1, x       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Se actualiza la memoria con el valor de $t1</a:t>
            </a:r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33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459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Variables enteras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Los arreglos de enteros se verán más adelante.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34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69127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Generar el código MIPS para:</a:t>
            </a:r>
          </a:p>
          <a:p>
            <a:pPr marL="0" indent="0">
              <a:buNone/>
            </a:pPr>
            <a:r>
              <a:rPr lang="es-MX" dirty="0"/>
              <a:t>                      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= (g + h) – (i + j)</a:t>
            </a:r>
          </a:p>
          <a:p>
            <a:r>
              <a:rPr lang="es-MX" dirty="0"/>
              <a:t>Actualizando en la memoria la variable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MX" dirty="0"/>
              <a:t>.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35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359107"/>
      </p:ext>
    </p:extLst>
  </p:cSld>
  <p:clrMapOvr>
    <a:masterClrMapping/>
  </p:clrMapOvr>
  <p:transition spd="med">
    <p:pull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.data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f:	.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-1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g:	.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h:	.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i:	.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j:	.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-10</a:t>
            </a: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36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134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.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la $t0, g		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dirección de g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lw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$s1, 0($t0)	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valor de g</a:t>
            </a:r>
            <a:endParaRPr lang="es-MX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la $t0, h		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dirección de h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lw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$s2, 0($t0)	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valor de h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la $t0, i		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dirección de i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lw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$s3, 0($t0)	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valor de i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la $t0, j		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dirección de j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lw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$s4, 0($t0)	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valor de j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37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0417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f = (g + h) – (i + j)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$t0, $s1, $s2 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$t0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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 + h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$t1, $s3, $s4 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$t1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 i + j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sub $s0, $t0, $t1  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# $s0  $t0 - $t1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# actualizar f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la $t0, f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sw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$s0, 0($t0)</a:t>
            </a:r>
          </a:p>
          <a:p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38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8457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Strings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Un string se declara así:</a:t>
            </a:r>
          </a:p>
          <a:p>
            <a:pPr marL="0" indent="0">
              <a:buNone/>
            </a:pPr>
            <a:r>
              <a:rPr lang="es-MX" dirty="0"/>
              <a:t>            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mssg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:	.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asciiz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“Hola mundo”</a:t>
            </a:r>
          </a:p>
          <a:p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mssg</a:t>
            </a:r>
            <a:r>
              <a:rPr lang="es-MX" dirty="0"/>
              <a:t> es una etiqueta y funciona como el nombre del string.</a:t>
            </a:r>
          </a:p>
          <a:p>
            <a:r>
              <a:rPr lang="es-MX" dirty="0"/>
              <a:t>La directiva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asciiz</a:t>
            </a:r>
            <a:r>
              <a:rPr lang="es-MX" dirty="0"/>
              <a:t> indica que es un string terminado en nulo (ASCII 0).</a:t>
            </a:r>
          </a:p>
          <a:p>
            <a:r>
              <a:rPr lang="es-MX" dirty="0"/>
              <a:t>“Hola mundo” es el valor inicial.</a:t>
            </a:r>
          </a:p>
          <a:p>
            <a:r>
              <a:rPr lang="es-MX" dirty="0"/>
              <a:t>Los strings se guardan empacados, 4 caracteres en una palabra.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39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3797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Instrucciones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Clases de instrucciones:</a:t>
            </a:r>
          </a:p>
          <a:p>
            <a:pPr lvl="1"/>
            <a:r>
              <a:rPr lang="es-MX" dirty="0"/>
              <a:t>Aritméticas. Suma, resta, multiplicación, división.</a:t>
            </a:r>
          </a:p>
          <a:p>
            <a:pPr lvl="1"/>
            <a:r>
              <a:rPr lang="es-MX" dirty="0"/>
              <a:t>Transferencia de datos. Carga (load) de la memoria a un registro, almacena (store) de un registro a la memoria.</a:t>
            </a:r>
          </a:p>
          <a:p>
            <a:pPr lvl="1"/>
            <a:r>
              <a:rPr lang="es-MX" dirty="0"/>
              <a:t>Lógicas. AND, OR, corrimiento (</a:t>
            </a:r>
            <a:r>
              <a:rPr lang="en-US" dirty="0"/>
              <a:t>shift</a:t>
            </a:r>
            <a:r>
              <a:rPr lang="es-MX" dirty="0"/>
              <a:t>).</a:t>
            </a:r>
          </a:p>
          <a:p>
            <a:pPr lvl="1"/>
            <a:r>
              <a:rPr lang="es-MX" dirty="0"/>
              <a:t>Brincos condicionales.</a:t>
            </a:r>
          </a:p>
          <a:p>
            <a:pPr lvl="1"/>
            <a:r>
              <a:rPr lang="es-MX" dirty="0"/>
              <a:t>Brincos incondicionales.</a:t>
            </a:r>
          </a:p>
          <a:p>
            <a:r>
              <a:rPr lang="es-MX" dirty="0"/>
              <a:t>Hay instrucciones para números reales y para enteros.</a:t>
            </a:r>
          </a:p>
          <a:p>
            <a:pPr lvl="1"/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529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Strings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El uso más común de los strings es para imprimir mensajes en la consola.</a:t>
            </a:r>
          </a:p>
          <a:p>
            <a:r>
              <a:rPr lang="es-MX" dirty="0"/>
              <a:t>Para imprimir un string:</a:t>
            </a:r>
          </a:p>
          <a:p>
            <a:pPr marL="514350" indent="-514350">
              <a:buFont typeface="+mj-lt"/>
              <a:buAutoNum type="arabicPeriod"/>
            </a:pPr>
            <a:r>
              <a:rPr lang="es-MX" dirty="0"/>
              <a:t>Obtener la dirección.</a:t>
            </a:r>
          </a:p>
          <a:p>
            <a:pPr marL="0" indent="0">
              <a:buNone/>
            </a:pPr>
            <a:r>
              <a:rPr lang="es-MX" dirty="0"/>
              <a:t>                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$t0,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mssg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es-MX" dirty="0"/>
              <a:t>Hacer una llamada al sistema con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syscall</a:t>
            </a:r>
            <a:r>
              <a:rPr lang="es-MX" dirty="0"/>
              <a:t>.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40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716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Llamadas al sistema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MIPS no tiene instrucciones de entrada y salida.</a:t>
            </a:r>
          </a:p>
          <a:p>
            <a:r>
              <a:rPr lang="es-MX" dirty="0"/>
              <a:t>MIPS ofrece llamadas al sistema a través de la instrucción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syscall</a:t>
            </a:r>
            <a:r>
              <a:rPr lang="es-MX" dirty="0"/>
              <a:t>.</a:t>
            </a:r>
          </a:p>
          <a:p>
            <a:r>
              <a:rPr lang="es-MX" dirty="0"/>
              <a:t>Las llamadas permiten leer del teclado, escribir a la consola y manejar archivos del sistema.</a:t>
            </a:r>
          </a:p>
          <a:p>
            <a:r>
              <a:rPr lang="es-MX" dirty="0"/>
              <a:t>Para hacer una llamada, se carga el número de llamada en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$v0 </a:t>
            </a:r>
            <a:r>
              <a:rPr lang="es-MX" dirty="0"/>
              <a:t>y los argumentos en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$a0 </a:t>
            </a:r>
            <a:r>
              <a:rPr lang="es-MX" dirty="0"/>
              <a:t>–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$a3</a:t>
            </a:r>
            <a:r>
              <a:rPr lang="es-MX" dirty="0"/>
              <a:t>.</a:t>
            </a:r>
          </a:p>
          <a:p>
            <a:r>
              <a:rPr lang="es-MX" dirty="0"/>
              <a:t>Las llamadas que regresan un valor lo hacen en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$v0</a:t>
            </a:r>
            <a:r>
              <a:rPr lang="es-MX" dirty="0"/>
              <a:t>.</a:t>
            </a:r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41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815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Llamadas al sistema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42</a:t>
            </a:fld>
            <a:endParaRPr lang="es-E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1759"/>
            <a:ext cx="8562543" cy="4611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136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Hacer un programa completo en MIPS para el siguiente código en C:</a:t>
            </a:r>
          </a:p>
          <a:p>
            <a:endParaRPr lang="es-MX" dirty="0"/>
          </a:p>
          <a:p>
            <a:pPr marL="0" indent="0">
              <a:buNone/>
            </a:pP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 = 10</a:t>
            </a:r>
          </a:p>
          <a:p>
            <a:pPr marL="0" indent="0">
              <a:buNone/>
            </a:pP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= 7</a:t>
            </a:r>
          </a:p>
          <a:p>
            <a:pPr marL="0" indent="0">
              <a:buNone/>
            </a:pP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 = x + y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printf(“La suma es: %d\n”, z);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43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315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Segmento de datos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.data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x:	.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y:	.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z:	.word -1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m:	.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asciiz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“La suma es: ”</a:t>
            </a:r>
          </a:p>
          <a:p>
            <a:pPr marL="0" indent="0">
              <a:buNone/>
            </a:pP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.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asciiz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“\n”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44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10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Segmento de texto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.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MX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arga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y </a:t>
            </a:r>
            <a:r>
              <a:rPr lang="es-MX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hace la suma y la guarda en z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lw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$t0, x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lw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$t1, y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$t2, $t0, $t1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sw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$t2, z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45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844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Segmento de texto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imprime el string “La suma es:”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addi $v0, $zero, 4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la $a0, m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syscall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imprime la suma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addi $v0, $zero, 1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add $a0, $zero, $t2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syscall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imprime el </a:t>
            </a:r>
            <a:r>
              <a:rPr lang="es-MX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endParaRPr lang="es-MX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addi $v0, $zero, 4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la $a0,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enter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syscall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46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024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Segmento de texto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es-MX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exit</a:t>
            </a:r>
            <a:endParaRPr lang="es-MX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addi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$v0, $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zero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10 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servicio stop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syscall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47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050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Seudo-instrucciones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Son instrucciones que un programa ensamblador reconoce pero que no existen en la definición del ISA.</a:t>
            </a:r>
          </a:p>
          <a:p>
            <a:r>
              <a:rPr lang="es-MX" dirty="0"/>
              <a:t>El ensamblador mapea cada </a:t>
            </a:r>
            <a:r>
              <a:rPr lang="es-MX" dirty="0" err="1"/>
              <a:t>seudo</a:t>
            </a:r>
            <a:r>
              <a:rPr lang="es-MX" dirty="0"/>
              <a:t>-instrucción a dos o mas instrucciones reales.</a:t>
            </a:r>
          </a:p>
          <a:p>
            <a:r>
              <a:rPr lang="es-MX" dirty="0"/>
              <a:t>Se usan para comodidad de los programadores.</a:t>
            </a:r>
          </a:p>
          <a:p>
            <a:r>
              <a:rPr lang="es-MX" dirty="0"/>
              <a:t>Algunas </a:t>
            </a:r>
            <a:r>
              <a:rPr lang="es-MX" dirty="0" err="1"/>
              <a:t>seudo</a:t>
            </a:r>
            <a:r>
              <a:rPr lang="es-MX" dirty="0"/>
              <a:t>-instrucciones no son standard. Dependen de cada programa ensamblador.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48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314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Seudo-instrucciones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Por ejemplo, la </a:t>
            </a:r>
            <a:r>
              <a:rPr lang="es-MX" dirty="0" err="1"/>
              <a:t>seudo</a:t>
            </a:r>
            <a:r>
              <a:rPr lang="es-MX" dirty="0"/>
              <a:t>-instrucción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s-MX" dirty="0"/>
              <a:t> (carga inmediata – load </a:t>
            </a:r>
            <a:r>
              <a:rPr lang="es-MX" dirty="0" err="1"/>
              <a:t>immediate</a:t>
            </a:r>
            <a:r>
              <a:rPr lang="es-MX" dirty="0"/>
              <a:t>) se usa para asignar una constante a un registro:</a:t>
            </a:r>
          </a:p>
          <a:p>
            <a:pPr marL="0" indent="0">
              <a:buNone/>
            </a:pPr>
            <a:r>
              <a:rPr lang="es-MX" dirty="0"/>
              <a:t>                      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 $r, 17</a:t>
            </a:r>
          </a:p>
          <a:p>
            <a:r>
              <a:rPr lang="es-MX" dirty="0"/>
              <a:t>Un programa ensamblador la puede traducir a la siguiente instrucción básica:</a:t>
            </a:r>
          </a:p>
          <a:p>
            <a:pPr marL="0" indent="0">
              <a:buNone/>
            </a:pPr>
            <a:r>
              <a:rPr lang="es-MX" dirty="0"/>
              <a:t>                      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addiu $r, $zero, 17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49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557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Operandos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Registros.</a:t>
            </a:r>
          </a:p>
          <a:p>
            <a:r>
              <a:rPr lang="es-MX" dirty="0"/>
              <a:t>Memoria.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19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Seudo-instrucciones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Otra seudo-instrucción útil es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move</a:t>
            </a:r>
            <a:r>
              <a:rPr lang="es-MX" dirty="0"/>
              <a:t>. Sirve para copiar un registro a otro:</a:t>
            </a:r>
          </a:p>
          <a:p>
            <a:pPr marL="0" indent="0">
              <a:buNone/>
            </a:pPr>
            <a:r>
              <a:rPr lang="es-MX" dirty="0"/>
              <a:t>                   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move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$r1, $r2</a:t>
            </a:r>
          </a:p>
          <a:p>
            <a:r>
              <a:rPr lang="es-MX" dirty="0"/>
              <a:t>Un programa ensamblador la puede traducir a la siguiente instrucción básica:</a:t>
            </a:r>
          </a:p>
          <a:p>
            <a:pPr marL="0" indent="0">
              <a:buNone/>
            </a:pPr>
            <a:r>
              <a:rPr lang="es-MX" dirty="0"/>
              <a:t>                      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addu $r1, $r2, $zero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50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08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altLang="es-MX" dirty="0"/>
              <a:t>Seudo-instrucciones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Algunas seudo-instrucciones que veremos: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51</a:t>
            </a:fld>
            <a:endParaRPr lang="es-E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852936"/>
            <a:ext cx="7042150" cy="232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090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Lenguaje máquina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El lenguaje de máquina es lenguaje binario.</a:t>
            </a:r>
          </a:p>
          <a:p>
            <a:r>
              <a:rPr lang="es-MX" dirty="0"/>
              <a:t>El hardware solo entiende bits.</a:t>
            </a:r>
          </a:p>
          <a:p>
            <a:r>
              <a:rPr lang="es-MX" dirty="0"/>
              <a:t>El ensamblador traduce cada instrucción de lenguaje ensamblador a lenguaje de máquina.</a:t>
            </a:r>
          </a:p>
          <a:p>
            <a:r>
              <a:rPr lang="es-MX" dirty="0"/>
              <a:t>Por ejemplo, la instrucción</a:t>
            </a:r>
          </a:p>
          <a:p>
            <a:pPr marL="0" indent="0">
              <a:buNone/>
            </a:pPr>
            <a:r>
              <a:rPr lang="es-MX" dirty="0"/>
              <a:t>		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$t0, $s1, $s2</a:t>
            </a:r>
          </a:p>
          <a:p>
            <a:r>
              <a:rPr lang="es-MX" dirty="0"/>
              <a:t>se traduce en binario a</a:t>
            </a:r>
          </a:p>
          <a:p>
            <a:pPr marL="0" indent="0">
              <a:buNone/>
            </a:pPr>
            <a:r>
              <a:rPr lang="es-MX" dirty="0"/>
              <a:t>        00000010001100100100100000100000</a:t>
            </a:r>
            <a:r>
              <a:rPr lang="es-MX" baseline="-25000" dirty="0"/>
              <a:t>2</a:t>
            </a:r>
          </a:p>
          <a:p>
            <a:pPr marL="0" indent="0">
              <a:buNone/>
            </a:pPr>
            <a:r>
              <a:rPr lang="es-MX" dirty="0"/>
              <a:t>                </a:t>
            </a:r>
            <a:r>
              <a:rPr lang="es-MX" dirty="0">
                <a:sym typeface="Wingdings" panose="05000000000000000000" pitchFamily="2" charset="2"/>
              </a:rPr>
              <a:t></a:t>
            </a:r>
            <a:r>
              <a:rPr lang="es-MX" dirty="0"/>
              <a:t>    02324820</a:t>
            </a:r>
            <a:r>
              <a:rPr lang="es-MX" baseline="-25000" dirty="0"/>
              <a:t>16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52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886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Lenguaje máquina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00000010001100100100100000100000 se descompone en los siguientes campos:</a:t>
            </a:r>
          </a:p>
          <a:p>
            <a:endParaRPr lang="es-MX" dirty="0"/>
          </a:p>
          <a:p>
            <a:r>
              <a:rPr lang="es-MX" dirty="0"/>
              <a:t>000000 es el código de todas las instrucciones R.</a:t>
            </a:r>
          </a:p>
          <a:p>
            <a:r>
              <a:rPr lang="es-MX" dirty="0"/>
              <a:t>10001 es el número del registro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$s1</a:t>
            </a:r>
            <a:r>
              <a:rPr lang="es-MX" dirty="0"/>
              <a:t>.</a:t>
            </a:r>
          </a:p>
          <a:p>
            <a:r>
              <a:rPr lang="es-MX" dirty="0"/>
              <a:t>10010 es el número del registro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$s2</a:t>
            </a:r>
            <a:r>
              <a:rPr lang="es-MX" dirty="0"/>
              <a:t>.</a:t>
            </a:r>
          </a:p>
          <a:p>
            <a:r>
              <a:rPr lang="es-MX" dirty="0"/>
              <a:t>01001 es el número del registro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$t0</a:t>
            </a:r>
            <a:r>
              <a:rPr lang="es-MX" dirty="0"/>
              <a:t>.</a:t>
            </a:r>
          </a:p>
          <a:p>
            <a:r>
              <a:rPr lang="es-MX" dirty="0"/>
              <a:t>00000 es el campo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shamt</a:t>
            </a:r>
            <a:r>
              <a:rPr lang="es-MX" dirty="0"/>
              <a:t> (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es-MX" dirty="0"/>
              <a:t> no lo usa).</a:t>
            </a:r>
          </a:p>
          <a:p>
            <a:r>
              <a:rPr lang="es-MX" dirty="0"/>
              <a:t>100000 es el código de la suma de registros.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53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67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Lenguaje máquina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dirty="0"/>
              <a:t>En general, la instrucción</a:t>
            </a:r>
          </a:p>
          <a:p>
            <a:pPr marL="0" indent="0">
              <a:buNone/>
            </a:pPr>
            <a:r>
              <a:rPr lang="es-MX" dirty="0"/>
              <a:t>		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destino, fuente1, fuente2</a:t>
            </a:r>
          </a:p>
          <a:p>
            <a:r>
              <a:rPr lang="es-MX" dirty="0"/>
              <a:t>genera el código máquina</a:t>
            </a:r>
          </a:p>
          <a:p>
            <a:pPr marL="0" indent="0">
              <a:buNone/>
            </a:pPr>
            <a:r>
              <a:rPr lang="es-MX" dirty="0"/>
              <a:t>		000000fffffgggggddddd00000100000</a:t>
            </a:r>
          </a:p>
          <a:p>
            <a:r>
              <a:rPr lang="es-MX" dirty="0"/>
              <a:t>donde:</a:t>
            </a:r>
          </a:p>
          <a:p>
            <a:r>
              <a:rPr lang="es-MX" dirty="0"/>
              <a:t>000000 es el código de todas las instrucciones R.</a:t>
            </a:r>
          </a:p>
          <a:p>
            <a:r>
              <a:rPr lang="es-MX" dirty="0"/>
              <a:t>fffff es el número del registro fuente 1.</a:t>
            </a:r>
          </a:p>
          <a:p>
            <a:r>
              <a:rPr lang="es-MX" dirty="0"/>
              <a:t>ggggg es el número del registro fuente 2.</a:t>
            </a:r>
          </a:p>
          <a:p>
            <a:r>
              <a:rPr lang="es-MX" dirty="0"/>
              <a:t>ddddd es el número del registro destino.</a:t>
            </a:r>
          </a:p>
          <a:p>
            <a:r>
              <a:rPr lang="es-MX" dirty="0"/>
              <a:t>00000 es el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shamt</a:t>
            </a:r>
            <a:r>
              <a:rPr lang="es-MX" dirty="0"/>
              <a:t> (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es-MX" dirty="0"/>
              <a:t> no lo usa).</a:t>
            </a:r>
          </a:p>
          <a:p>
            <a:r>
              <a:rPr lang="es-MX" dirty="0"/>
              <a:t>100000 es el código de la suma de registros.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54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917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Formatos de instrucción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En MIPS hay 3 formatos de instrucción:</a:t>
            </a:r>
          </a:p>
          <a:p>
            <a:endParaRPr lang="es-MX" dirty="0"/>
          </a:p>
          <a:p>
            <a:r>
              <a:rPr lang="es-MX" dirty="0"/>
              <a:t>Formato R. Todos los operandos son registros.</a:t>
            </a:r>
          </a:p>
          <a:p>
            <a:r>
              <a:rPr lang="es-MX" dirty="0"/>
              <a:t>Formato I. Hay un operando inmediato (número).</a:t>
            </a:r>
          </a:p>
          <a:p>
            <a:r>
              <a:rPr lang="es-MX" dirty="0"/>
              <a:t>Formato J. La instrucción es un brinco (</a:t>
            </a:r>
            <a:r>
              <a:rPr lang="es-MX" dirty="0" err="1"/>
              <a:t>jump</a:t>
            </a:r>
            <a:r>
              <a:rPr lang="es-MX" dirty="0"/>
              <a:t>).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55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749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Formatos de instrucción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err="1"/>
              <a:t>Ejemplos</a:t>
            </a:r>
            <a:r>
              <a:rPr lang="pt-BR" dirty="0"/>
              <a:t>:</a:t>
            </a:r>
          </a:p>
          <a:p>
            <a:endParaRPr lang="pt-BR" dirty="0"/>
          </a:p>
          <a:p>
            <a:r>
              <a:rPr lang="pt-BR" dirty="0"/>
              <a:t>Formato R.</a:t>
            </a:r>
          </a:p>
          <a:p>
            <a:pPr marL="0" indent="0">
              <a:buNone/>
            </a:pPr>
            <a:r>
              <a:rPr lang="pt-BR" dirty="0"/>
              <a:t>	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$t0, $s1, $s2	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$t0 = $s1 + $s2</a:t>
            </a:r>
          </a:p>
          <a:p>
            <a:r>
              <a:rPr lang="pt-BR" dirty="0"/>
              <a:t>Formato I.</a:t>
            </a:r>
          </a:p>
          <a:p>
            <a:pPr marL="0" indent="0">
              <a:buNone/>
            </a:pPr>
            <a:r>
              <a:rPr lang="pt-BR" dirty="0"/>
              <a:t>	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addi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$t0, $s1, C	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$t0 = $s1 + C [número de 16 bits]</a:t>
            </a:r>
          </a:p>
          <a:p>
            <a:r>
              <a:rPr lang="pt-BR" dirty="0"/>
              <a:t>Formato J.</a:t>
            </a:r>
          </a:p>
          <a:p>
            <a:pPr marL="0" indent="0">
              <a:buNone/>
            </a:pPr>
            <a:r>
              <a:rPr lang="pt-BR" dirty="0"/>
              <a:t>	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C		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brinca a C [</a:t>
            </a:r>
            <a:r>
              <a:rPr lang="pt-BR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dirección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26 bits]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56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544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Formatos de instrucción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r>
              <a:rPr lang="es-MX" sz="1400" b="1" dirty="0"/>
              <a:t>Fuente: </a:t>
            </a:r>
            <a:r>
              <a:rPr lang="es-MX" sz="1400" b="1" dirty="0">
                <a:hlinkClick r:id="rId2"/>
              </a:rPr>
              <a:t>https://en.wikipedia.org/wiki/MIPS_instruction_set#MIPS_instruction_formats</a:t>
            </a:r>
            <a:r>
              <a:rPr lang="es-MX" sz="1400" b="1" dirty="0"/>
              <a:t> 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57</a:t>
            </a:fld>
            <a:endParaRPr lang="es-E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132856"/>
            <a:ext cx="7467600" cy="2043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989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sz="1400" b="1" dirty="0"/>
              <a:t>Fuente: COD 5, p. 85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58</a:t>
            </a:fld>
            <a:endParaRPr lang="es-E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66" y="2420888"/>
            <a:ext cx="8713350" cy="2253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84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Operaciones lógicas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Operan sobre números.</a:t>
            </a:r>
          </a:p>
          <a:p>
            <a:r>
              <a:rPr lang="es-MX" dirty="0"/>
              <a:t>Principales operaciones lógicas.</a:t>
            </a:r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endParaRPr lang="es-MX" dirty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sz="1400" b="1" dirty="0"/>
              <a:t>Fuente: COD 5, p. 87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59</a:t>
            </a:fld>
            <a:endParaRPr lang="es-E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89" y="2996952"/>
            <a:ext cx="828968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4979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Registros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MX" dirty="0"/>
              <a:t>Un registro es una memoria integrada en la CPU.</a:t>
            </a:r>
          </a:p>
          <a:p>
            <a:r>
              <a:rPr lang="es-MX" dirty="0"/>
              <a:t>Tienen poca capacidad, 4 bytes (32 bits) en MIPS, pero de acceso muy rápido.</a:t>
            </a:r>
          </a:p>
          <a:p>
            <a:r>
              <a:rPr lang="es-MX" dirty="0"/>
              <a:t>32 registros enteros: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$s0</a:t>
            </a:r>
            <a:r>
              <a:rPr lang="es-MX" dirty="0"/>
              <a:t>-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$s7</a:t>
            </a:r>
            <a:r>
              <a:rPr lang="es-MX" dirty="0"/>
              <a:t>,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$t0</a:t>
            </a:r>
            <a:r>
              <a:rPr lang="es-MX" dirty="0"/>
              <a:t>-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$t9</a:t>
            </a:r>
            <a:r>
              <a:rPr lang="es-MX" dirty="0"/>
              <a:t>,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$a0</a:t>
            </a:r>
            <a:r>
              <a:rPr lang="es-MX" dirty="0"/>
              <a:t>-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$a3</a:t>
            </a:r>
            <a:r>
              <a:rPr lang="es-MX" dirty="0"/>
              <a:t>,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$v0</a:t>
            </a:r>
            <a:r>
              <a:rPr lang="es-MX" dirty="0"/>
              <a:t>-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$v1</a:t>
            </a:r>
            <a:r>
              <a:rPr lang="es-MX" dirty="0"/>
              <a:t>,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zero</a:t>
            </a:r>
            <a:r>
              <a:rPr lang="es-MX" dirty="0"/>
              <a:t>,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$gp</a:t>
            </a:r>
            <a:r>
              <a:rPr lang="es-MX" dirty="0"/>
              <a:t>,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$fp</a:t>
            </a:r>
            <a:r>
              <a:rPr lang="es-MX" dirty="0"/>
              <a:t>,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$sp</a:t>
            </a:r>
            <a:r>
              <a:rPr lang="es-MX" dirty="0"/>
              <a:t>,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$ra</a:t>
            </a:r>
            <a:r>
              <a:rPr lang="es-MX" dirty="0"/>
              <a:t>,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$at</a:t>
            </a:r>
            <a:r>
              <a:rPr lang="es-MX" dirty="0"/>
              <a:t>.</a:t>
            </a:r>
          </a:p>
          <a:p>
            <a:r>
              <a:rPr lang="es-MX" dirty="0"/>
              <a:t>32 registros </a:t>
            </a:r>
            <a:r>
              <a:rPr lang="en-US" dirty="0"/>
              <a:t>float</a:t>
            </a:r>
            <a:r>
              <a:rPr lang="es-MX" dirty="0"/>
              <a:t>: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$f0</a:t>
            </a:r>
            <a:r>
              <a:rPr lang="es-MX" dirty="0"/>
              <a:t>-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$f31</a:t>
            </a:r>
            <a:r>
              <a:rPr lang="es-MX" dirty="0"/>
              <a:t>.</a:t>
            </a:r>
          </a:p>
          <a:p>
            <a:r>
              <a:rPr lang="es-MX" dirty="0"/>
              <a:t>Se usan para guardar valores temporales y resultados de operaciones aritméticas.</a:t>
            </a:r>
          </a:p>
          <a:p>
            <a:r>
              <a:rPr lang="es-MX" dirty="0"/>
              <a:t>En ese curso veremos solo instrucciones y registros enteros.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5420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Operaciones lógicas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sll</a:t>
            </a:r>
            <a:r>
              <a:rPr lang="es-MX" dirty="0"/>
              <a:t> – corrimiento (</a:t>
            </a:r>
            <a:r>
              <a:rPr lang="es-MX" dirty="0" err="1"/>
              <a:t>shift</a:t>
            </a:r>
            <a:r>
              <a:rPr lang="es-MX" dirty="0"/>
              <a:t>) a la izquierda.</a:t>
            </a:r>
          </a:p>
          <a:p>
            <a:r>
              <a:rPr lang="es-MX" dirty="0"/>
              <a:t>Ejemplo: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sll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$t2, $s0, 4    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en C: t2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=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s0 &lt;&lt; 4</a:t>
            </a:r>
          </a:p>
          <a:p>
            <a:r>
              <a:rPr lang="es-MX" dirty="0"/>
              <a:t>Si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$s0</a:t>
            </a:r>
            <a:r>
              <a:rPr lang="es-MX" dirty="0"/>
              <a:t> vale 9:</a:t>
            </a:r>
          </a:p>
          <a:p>
            <a:pPr marL="0" indent="0">
              <a:buNone/>
            </a:pPr>
            <a:r>
              <a:rPr lang="es-MX" dirty="0"/>
              <a:t>    0000 0000 0000 0000 0000 0000 0000 1001</a:t>
            </a:r>
          </a:p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$t2</a:t>
            </a:r>
            <a:r>
              <a:rPr lang="es-MX" dirty="0"/>
              <a:t> valdrá 144 (9 x 2</a:t>
            </a:r>
            <a:r>
              <a:rPr lang="es-MX" baseline="30000" dirty="0"/>
              <a:t>4</a:t>
            </a:r>
            <a:r>
              <a:rPr lang="es-MX" dirty="0"/>
              <a:t>)</a:t>
            </a:r>
          </a:p>
          <a:p>
            <a:pPr marL="0" indent="0">
              <a:buNone/>
            </a:pPr>
            <a:r>
              <a:rPr lang="es-MX" dirty="0"/>
              <a:t>    0000 0000 0000 0000 0000 0000 1001 0000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60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323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Operaciones lógicas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Código </a:t>
            </a:r>
            <a:r>
              <a:rPr lang="pt-BR" dirty="0" err="1"/>
              <a:t>binario</a:t>
            </a:r>
            <a:r>
              <a:rPr lang="pt-BR" dirty="0"/>
              <a:t> </a:t>
            </a:r>
            <a:r>
              <a:rPr lang="pt-BR" dirty="0" err="1"/>
              <a:t>generado</a:t>
            </a:r>
            <a:r>
              <a:rPr lang="pt-BR" dirty="0"/>
              <a:t> por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sll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$t2, $s0, 4</a:t>
            </a:r>
            <a:r>
              <a:rPr lang="pt-BR" dirty="0"/>
              <a:t>: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61</a:t>
            </a:fld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2636912"/>
            <a:ext cx="6883964" cy="66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243553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Operaciones lógicas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Otras operaciones lógicas:</a:t>
            </a:r>
          </a:p>
          <a:p>
            <a:r>
              <a:rPr lang="es-MX" dirty="0"/>
              <a:t>Corrimiento a la izquierda variable.</a:t>
            </a:r>
          </a:p>
          <a:p>
            <a:pPr marL="0" indent="0">
              <a:buNone/>
            </a:pPr>
            <a:r>
              <a:rPr lang="es-MX" dirty="0"/>
              <a:t>    </a:t>
            </a:r>
            <a:r>
              <a:rPr lang="es-MX" dirty="0" err="1"/>
              <a:t>s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llv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$r0, $r1, $r2 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$r0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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$r1 &lt;&lt; $r2</a:t>
            </a:r>
          </a:p>
          <a:p>
            <a:r>
              <a:rPr lang="es-MX" dirty="0"/>
              <a:t>Corrimiento a la derecha.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srl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$r0, $r1, C      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$r0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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$r1 &gt;&gt; C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62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63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Operaciones lógicas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Corrimiento a la derecha variable.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srlv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$r0, $r1, $r2 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$r0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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$r1 &gt;&gt; $r2</a:t>
            </a:r>
          </a:p>
          <a:p>
            <a:r>
              <a:rPr lang="es-MX" dirty="0"/>
              <a:t>AND.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and $r0, $r1, $r2 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$r0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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$r1 &amp; $r2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andi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$r0, $r1, C   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$r0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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$r1 &amp; C</a:t>
            </a:r>
          </a:p>
          <a:p>
            <a:r>
              <a:rPr lang="es-MX" dirty="0"/>
              <a:t>OR.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$r0, $r1, $r2    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$r0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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$r1 | $r2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ori $r0, $r1, C      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$r0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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$r1 | C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63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971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Operaciones lógicas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xor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$r0, $r1, $r2    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r0 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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$r1 ^ $r2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xori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$r0, $r1, C      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r0 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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$r1 ^ C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$r0, $r1, $r2    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r0 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 $r1 </a:t>
            </a:r>
            <a:r>
              <a:rPr lang="pt-BR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nor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$r2</a:t>
            </a:r>
            <a:endParaRPr lang="pt-BR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dirty="0"/>
              <a:t>Se </a:t>
            </a:r>
            <a:r>
              <a:rPr lang="pt-BR" dirty="0" err="1"/>
              <a:t>puede</a:t>
            </a:r>
            <a:r>
              <a:rPr lang="pt-BR" dirty="0"/>
              <a:t> usar como operador </a:t>
            </a:r>
            <a:r>
              <a:rPr lang="pt-BR" dirty="0" err="1"/>
              <a:t>not</a:t>
            </a:r>
            <a:endParaRPr lang="pt-BR" dirty="0"/>
          </a:p>
          <a:p>
            <a:pPr marL="0" indent="0">
              <a:buNone/>
            </a:pPr>
            <a:r>
              <a:rPr lang="pt-BR" dirty="0"/>
              <a:t>   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$r0, $r1, $zero      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r0 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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$r1</a:t>
            </a:r>
          </a:p>
          <a:p>
            <a:r>
              <a:rPr lang="pt-BR" dirty="0"/>
              <a:t>(a + 0)’ </a:t>
            </a:r>
            <a:r>
              <a:rPr lang="pt-BR" dirty="0">
                <a:sym typeface="Wingdings" panose="05000000000000000000" pitchFamily="2" charset="2"/>
              </a:rPr>
              <a:t></a:t>
            </a:r>
            <a:r>
              <a:rPr lang="pt-BR" dirty="0"/>
              <a:t> a’ . 1 </a:t>
            </a:r>
            <a:r>
              <a:rPr lang="pt-BR" dirty="0">
                <a:sym typeface="Wingdings" panose="05000000000000000000" pitchFamily="2" charset="2"/>
              </a:rPr>
              <a:t></a:t>
            </a:r>
            <a:r>
              <a:rPr lang="pt-BR" dirty="0"/>
              <a:t> a’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64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83889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Operaciones lógicas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¿Para qué sirven las operaciones lógicas?</a:t>
            </a:r>
          </a:p>
          <a:p>
            <a:r>
              <a:rPr lang="es-MX" dirty="0"/>
              <a:t>Los corrimientos a la izquierda (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sll</a:t>
            </a:r>
            <a:r>
              <a:rPr lang="es-MX" dirty="0"/>
              <a:t> y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sllv</a:t>
            </a:r>
            <a:r>
              <a:rPr lang="es-MX" dirty="0"/>
              <a:t>) son una manera rápida de multiplicar un número por una potencia de 2.</a:t>
            </a:r>
          </a:p>
          <a:p>
            <a:r>
              <a:rPr lang="es-MX" dirty="0"/>
              <a:t>Los corrimientos a la derecha (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srl</a:t>
            </a:r>
            <a:r>
              <a:rPr lang="es-MX" dirty="0"/>
              <a:t> y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srlv</a:t>
            </a:r>
            <a:r>
              <a:rPr lang="es-MX" dirty="0"/>
              <a:t>) son una manera rápida de dividir un número entre una potencia de 2.</a:t>
            </a:r>
          </a:p>
          <a:p>
            <a:r>
              <a:rPr lang="es-MX" dirty="0"/>
              <a:t>El and, or y los corrimientos se pueden usar para extraer y guardar datos dentro de un número.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65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160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Operaciones lógicas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Ejemplo de extracción de un dato.</a:t>
            </a:r>
          </a:p>
          <a:p>
            <a:r>
              <a:rPr lang="es-MX" dirty="0"/>
              <a:t>Dado un número binario.</a:t>
            </a:r>
          </a:p>
          <a:p>
            <a:pPr marL="0" indent="0">
              <a:buNone/>
            </a:pPr>
            <a:r>
              <a:rPr lang="es-MX" dirty="0"/>
              <a:t>              x = 11100101</a:t>
            </a:r>
          </a:p>
          <a:p>
            <a:r>
              <a:rPr lang="es-MX" dirty="0"/>
              <a:t>Se desea extraer la información que está en los bits 2 al 5.</a:t>
            </a:r>
          </a:p>
          <a:p>
            <a:r>
              <a:rPr lang="es-MX" dirty="0"/>
              <a:t>Recordar que los bits se numeran de derecha a izquierda.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66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95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Operaciones lógicas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Dato original.</a:t>
            </a:r>
          </a:p>
          <a:p>
            <a:pPr marL="0" indent="0">
              <a:buNone/>
            </a:pPr>
            <a:r>
              <a:rPr lang="es-MX" dirty="0"/>
              <a:t>           x = 11100101</a:t>
            </a:r>
          </a:p>
          <a:p>
            <a:r>
              <a:rPr lang="es-MX" dirty="0"/>
              <a:t>Se hace un AND con la máscara 00111100:</a:t>
            </a:r>
          </a:p>
          <a:p>
            <a:pPr marL="0" indent="0">
              <a:buNone/>
            </a:pPr>
            <a:r>
              <a:rPr lang="es-MX" dirty="0"/>
              <a:t>           t = x &amp; 00111100</a:t>
            </a:r>
          </a:p>
          <a:p>
            <a:r>
              <a:rPr lang="es-MX" dirty="0"/>
              <a:t>Ahora t vale 00100100</a:t>
            </a:r>
          </a:p>
          <a:p>
            <a:r>
              <a:rPr lang="es-MX" dirty="0"/>
              <a:t>Se hace un corrimiento a la derecha:</a:t>
            </a:r>
          </a:p>
          <a:p>
            <a:pPr marL="0" indent="0">
              <a:buNone/>
            </a:pPr>
            <a:r>
              <a:rPr lang="es-MX" dirty="0"/>
              <a:t>           t = t &gt;&gt; 2</a:t>
            </a:r>
          </a:p>
          <a:p>
            <a:r>
              <a:rPr lang="es-MX" dirty="0"/>
              <a:t>Ahora t vale 00001001 y es lo que se deseaba.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67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388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Operaciones lógicas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Ejemplo de guardar datos en un número.</a:t>
            </a:r>
          </a:p>
          <a:p>
            <a:r>
              <a:rPr lang="es-MX" dirty="0"/>
              <a:t>Guardar los siguientes datos en un número binario de 16 bits:</a:t>
            </a:r>
          </a:p>
          <a:p>
            <a:r>
              <a:rPr lang="es-MX" dirty="0"/>
              <a:t>101 en los bits 1 al 3.</a:t>
            </a:r>
          </a:p>
          <a:p>
            <a:r>
              <a:rPr lang="es-MX" dirty="0"/>
              <a:t>0111 en los bits 8 al 11.</a:t>
            </a:r>
          </a:p>
          <a:p>
            <a:r>
              <a:rPr lang="es-MX" dirty="0"/>
              <a:t>11 en los bits 14 y 15.</a:t>
            </a:r>
          </a:p>
          <a:p>
            <a:r>
              <a:rPr lang="es-MX" dirty="0"/>
              <a:t>Dejando los demás en 0.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68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306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Operaciones lógicas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101 en los bits 1 al 3:</a:t>
            </a:r>
          </a:p>
          <a:p>
            <a:pPr marL="0" indent="0">
              <a:buNone/>
            </a:pPr>
            <a:r>
              <a:rPr lang="es-MX" dirty="0"/>
              <a:t>               t = 0000000000000101 &lt;&lt; 1</a:t>
            </a:r>
          </a:p>
          <a:p>
            <a:r>
              <a:rPr lang="es-MX" dirty="0"/>
              <a:t>Ahora t vale 0000000000001010.</a:t>
            </a:r>
          </a:p>
          <a:p>
            <a:r>
              <a:rPr lang="es-MX" dirty="0"/>
              <a:t>0111 en los bits 8 al 11:</a:t>
            </a:r>
          </a:p>
          <a:p>
            <a:r>
              <a:rPr lang="es-MX" dirty="0"/>
              <a:t>Se hace un OR con la máscara 011100000000</a:t>
            </a:r>
          </a:p>
          <a:p>
            <a:pPr marL="0" indent="0">
              <a:buNone/>
            </a:pPr>
            <a:r>
              <a:rPr lang="es-MX" dirty="0"/>
              <a:t>               t = t | 011100000000</a:t>
            </a:r>
          </a:p>
          <a:p>
            <a:r>
              <a:rPr lang="es-MX" dirty="0"/>
              <a:t>Ahora t vale 0000011100001010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69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73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Registros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7</a:t>
            </a:fld>
            <a:endParaRPr lang="es-E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563" y="1935163"/>
            <a:ext cx="5354873" cy="438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053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Operaciones lógicas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11 en los bits 14 y 15.</a:t>
            </a:r>
          </a:p>
          <a:p>
            <a:r>
              <a:rPr lang="es-MX" dirty="0"/>
              <a:t>Se hace un OR con la máscara 1100000000000000.</a:t>
            </a:r>
          </a:p>
          <a:p>
            <a:r>
              <a:rPr lang="es-MX" dirty="0"/>
              <a:t>t = t | 1100000000000000</a:t>
            </a:r>
          </a:p>
          <a:p>
            <a:r>
              <a:rPr lang="es-MX" dirty="0"/>
              <a:t>Ahora t vale 1100011100001010 que es lo que se deseaba.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70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363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Operaciones lógicas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Para hacer </a:t>
            </a:r>
            <a:r>
              <a:rPr lang="es-MX"/>
              <a:t>máscaras recordar:</a:t>
            </a:r>
            <a:endParaRPr lang="es-MX" dirty="0"/>
          </a:p>
          <a:p>
            <a:endParaRPr lang="es-MX" dirty="0"/>
          </a:p>
          <a:p>
            <a:r>
              <a:rPr lang="es-MX" dirty="0"/>
              <a:t>x AND 0 = 0</a:t>
            </a:r>
          </a:p>
          <a:p>
            <a:r>
              <a:rPr lang="es-MX" dirty="0"/>
              <a:t>x AND 1 = x</a:t>
            </a:r>
          </a:p>
          <a:p>
            <a:r>
              <a:rPr lang="es-MX" dirty="0"/>
              <a:t>x OR 0 = x</a:t>
            </a:r>
          </a:p>
          <a:p>
            <a:r>
              <a:rPr lang="es-MX" dirty="0"/>
              <a:t>x OR 1 = 1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71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829132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Instrucciones de control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Alteran el flujo de control.</a:t>
            </a:r>
          </a:p>
          <a:p>
            <a:r>
              <a:rPr lang="es-MX" dirty="0"/>
              <a:t>En otras palabras, cambian la siguiente instrucción que será ejecutada.</a:t>
            </a:r>
          </a:p>
          <a:p>
            <a:r>
              <a:rPr lang="es-MX" dirty="0"/>
              <a:t>Brincos condicionales (</a:t>
            </a:r>
            <a:r>
              <a:rPr lang="es-MX" dirty="0" err="1"/>
              <a:t>branches</a:t>
            </a:r>
            <a:r>
              <a:rPr lang="es-MX" dirty="0"/>
              <a:t>).</a:t>
            </a:r>
          </a:p>
          <a:p>
            <a:r>
              <a:rPr lang="es-MX" dirty="0"/>
              <a:t>Brincos incondicionales (</a:t>
            </a:r>
            <a:r>
              <a:rPr lang="es-MX" dirty="0" err="1"/>
              <a:t>jumps</a:t>
            </a:r>
            <a:r>
              <a:rPr lang="es-MX" dirty="0"/>
              <a:t>).</a:t>
            </a:r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72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591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Brincos condicionales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En MIPS hay dos instrucciones de brinco condicional:</a:t>
            </a:r>
          </a:p>
          <a:p>
            <a:endParaRPr lang="es-MX" dirty="0"/>
          </a:p>
          <a:p>
            <a:pPr marL="514350" indent="-514350">
              <a:buFont typeface="+mj-lt"/>
              <a:buAutoNum type="arabicPeriod"/>
            </a:pP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beq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$s, $t, C	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brinca a la dirección C si $s == $t</a:t>
            </a:r>
            <a:endParaRPr lang="es-MX" b="1" dirty="0">
              <a:solidFill>
                <a:srgbClr val="00B05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s-MX" dirty="0"/>
          </a:p>
          <a:p>
            <a:pPr marL="514350" indent="-514350">
              <a:buFont typeface="+mj-lt"/>
              <a:buAutoNum type="arabicPeriod"/>
            </a:pP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bne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$s, $t, C	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brinca a la dirección C si $s != $t</a:t>
            </a:r>
            <a:endParaRPr lang="es-MX" b="1" dirty="0">
              <a:solidFill>
                <a:srgbClr val="00B050"/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s-MX" dirty="0"/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73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55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Brincos condicionales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Ejemplo:</a:t>
            </a:r>
          </a:p>
          <a:p>
            <a:pPr marL="0" indent="0">
              <a:buNone/>
            </a:pPr>
            <a:r>
              <a:rPr lang="es-MX" sz="2400" dirty="0"/>
              <a:t>C:</a:t>
            </a:r>
          </a:p>
          <a:p>
            <a:pPr marL="0" indent="0">
              <a:buNone/>
            </a:pP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 == j)</a:t>
            </a:r>
          </a:p>
          <a:p>
            <a:pPr marL="0" indent="0">
              <a:buNone/>
            </a:pP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h = i + j;</a:t>
            </a:r>
          </a:p>
          <a:p>
            <a:endParaRPr lang="es-MX" sz="2400" dirty="0"/>
          </a:p>
          <a:p>
            <a:pPr marL="0" indent="0">
              <a:buNone/>
            </a:pPr>
            <a:r>
              <a:rPr lang="es-MX" sz="2400" dirty="0"/>
              <a:t>MIPS:</a:t>
            </a:r>
          </a:p>
          <a:p>
            <a:pPr marL="0" indent="0">
              <a:buNone/>
            </a:pP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bne</a:t>
            </a: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$t1, $t2, L1	</a:t>
            </a:r>
            <a:r>
              <a:rPr lang="es-MX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$t1: valor de i, $t2: valor de j</a:t>
            </a:r>
          </a:p>
          <a:p>
            <a:pPr marL="0" indent="0">
              <a:buNone/>
            </a:pP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$t0, $t1, $t2	</a:t>
            </a:r>
            <a:r>
              <a:rPr lang="es-MX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$t0: valor de h</a:t>
            </a:r>
          </a:p>
          <a:p>
            <a:pPr marL="0" indent="0">
              <a:buNone/>
            </a:pP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L1:	…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74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589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Brincos incondicionales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En MIPS hay tres instrucciones de brinco incondicional:</a:t>
            </a:r>
          </a:p>
          <a:p>
            <a:endParaRPr lang="es-MX" dirty="0"/>
          </a:p>
          <a:p>
            <a:pPr marL="514350" indent="-514350">
              <a:buFont typeface="+mj-lt"/>
              <a:buAutoNum type="arabicPeriod"/>
            </a:pP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 C		</a:t>
            </a:r>
            <a:r>
              <a:rPr lang="es-MX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brinca a la dirección C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jr</a:t>
            </a: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$r	</a:t>
            </a:r>
            <a:r>
              <a:rPr lang="es-MX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brinca a la dirección guardada en $r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jal C	</a:t>
            </a:r>
            <a:r>
              <a:rPr lang="es-MX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llama al procedimiento que comienza en C</a:t>
            </a:r>
          </a:p>
          <a:p>
            <a:pPr marL="0" indent="0">
              <a:buNone/>
            </a:pP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s-MX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la dirección de regreso se guarda en $</a:t>
            </a:r>
            <a:r>
              <a:rPr lang="es-MX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s-MX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s-MX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es decir, se regresa con </a:t>
            </a:r>
            <a:r>
              <a:rPr lang="es-MX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jr</a:t>
            </a:r>
            <a:r>
              <a:rPr lang="es-MX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$</a:t>
            </a:r>
            <a:r>
              <a:rPr lang="es-MX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s-MX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75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874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 de </a:t>
            </a:r>
            <a:r>
              <a:rPr lang="es-MX" dirty="0" err="1"/>
              <a:t>jump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dirty="0"/>
              <a:t>C: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 != j)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h = i + j;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h = i – j;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/>
              <a:t>MIPS: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bne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$s1, $s2, L1	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$s1 = i, $s2 = j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sub $s0, $s1, $s2	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$s0 = h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j L2			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brinca al final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L1:	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$s0, $s1, $s2	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$s0 = h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L2:	…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76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312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 de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jal</a:t>
            </a:r>
            <a:r>
              <a:rPr lang="es-MX" dirty="0"/>
              <a:t> y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jr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MX" dirty="0"/>
              <a:t>C: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{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…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foo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();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…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}</a:t>
            </a:r>
          </a:p>
          <a:p>
            <a:pPr marL="0" indent="0">
              <a:buNone/>
            </a:pP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foo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()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{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…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}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77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614149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 de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jal</a:t>
            </a:r>
            <a:r>
              <a:rPr lang="es-MX" dirty="0"/>
              <a:t> y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jr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sz="2400" dirty="0"/>
              <a:t>MIPS:</a:t>
            </a:r>
          </a:p>
          <a:p>
            <a:pPr marL="0" indent="0">
              <a:buNone/>
            </a:pP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…</a:t>
            </a:r>
          </a:p>
          <a:p>
            <a:pPr marL="0" indent="0">
              <a:buNone/>
            </a:pP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jal </a:t>
            </a:r>
            <a:r>
              <a:rPr 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foo</a:t>
            </a: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s-MX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brinca a </a:t>
            </a:r>
            <a:r>
              <a:rPr lang="es-MX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foo</a:t>
            </a:r>
            <a:r>
              <a:rPr lang="es-MX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guarda la dirección de</a:t>
            </a:r>
          </a:p>
          <a:p>
            <a:pPr marL="0" indent="0">
              <a:buNone/>
            </a:pP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…		</a:t>
            </a:r>
            <a:r>
              <a:rPr lang="es-MX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regreso en el registro $</a:t>
            </a:r>
            <a:r>
              <a:rPr lang="es-MX" sz="24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es-MX" sz="24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MX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foo</a:t>
            </a: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	…</a:t>
            </a:r>
          </a:p>
          <a:p>
            <a:pPr marL="0" indent="0">
              <a:buNone/>
            </a:pP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…</a:t>
            </a:r>
          </a:p>
          <a:p>
            <a:pPr marL="0" indent="0">
              <a:buNone/>
            </a:pP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jr</a:t>
            </a: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</a:t>
            </a:r>
            <a:r>
              <a:rPr lang="es-MX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s-MX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regresa al programa principal</a:t>
            </a:r>
          </a:p>
          <a:p>
            <a:endParaRPr lang="es-MX" sz="24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78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779938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Brincos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MIPS tiene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beq</a:t>
            </a:r>
            <a:r>
              <a:rPr lang="es-MX" dirty="0"/>
              <a:t> (brinca si es igual) y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bne</a:t>
            </a:r>
            <a:r>
              <a:rPr lang="es-MX" dirty="0"/>
              <a:t> (brinca si no es igual). </a:t>
            </a:r>
          </a:p>
          <a:p>
            <a:r>
              <a:rPr lang="es-MX" dirty="0"/>
              <a:t>¿Y si la condición es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 &lt; j)</a:t>
            </a:r>
            <a:r>
              <a:rPr lang="es-MX" dirty="0"/>
              <a:t>?</a:t>
            </a:r>
          </a:p>
          <a:p>
            <a:r>
              <a:rPr lang="es-MX" dirty="0"/>
              <a:t>Hay dos soluciones:</a:t>
            </a:r>
          </a:p>
          <a:p>
            <a:pPr marL="514350" indent="-514350">
              <a:buFont typeface="+mj-lt"/>
              <a:buAutoNum type="alphaLcParenR"/>
            </a:pPr>
            <a:r>
              <a:rPr lang="es-MX" dirty="0"/>
              <a:t>Usar una seudo-instrucción (código más entendible).</a:t>
            </a:r>
          </a:p>
          <a:p>
            <a:pPr marL="514350" indent="-514350">
              <a:buFont typeface="+mj-lt"/>
              <a:buAutoNum type="alphaLcParenR"/>
            </a:pPr>
            <a:r>
              <a:rPr lang="es-MX" dirty="0"/>
              <a:t>Usar la instrucción básica </a:t>
            </a:r>
            <a:r>
              <a:rPr lang="es-MX" dirty="0" err="1"/>
              <a:t>slt</a:t>
            </a:r>
            <a:r>
              <a:rPr lang="es-MX" dirty="0"/>
              <a:t> (código no tan entendible).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79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147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Memoria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Se usa para guardar variables.</a:t>
            </a:r>
          </a:p>
          <a:p>
            <a:r>
              <a:rPr lang="es-MX" dirty="0"/>
              <a:t>MIPS usa byte </a:t>
            </a:r>
            <a:r>
              <a:rPr lang="en-US" dirty="0"/>
              <a:t>addressing</a:t>
            </a:r>
            <a:r>
              <a:rPr lang="es-MX" dirty="0"/>
              <a:t>.</a:t>
            </a:r>
          </a:p>
          <a:p>
            <a:r>
              <a:rPr lang="es-MX" dirty="0"/>
              <a:t>La memoria es un arreglo de bytes.</a:t>
            </a:r>
          </a:p>
          <a:p>
            <a:r>
              <a:rPr lang="es-MX" dirty="0"/>
              <a:t>La dirección de una palabra es la dirección de su primer byte.</a:t>
            </a:r>
          </a:p>
          <a:p>
            <a:endParaRPr lang="es-MX" dirty="0"/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8</a:t>
            </a:fld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861048"/>
            <a:ext cx="1762125" cy="2573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821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slt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Set </a:t>
            </a:r>
            <a:r>
              <a:rPr lang="es-MX" dirty="0" err="1"/>
              <a:t>if</a:t>
            </a:r>
            <a:r>
              <a:rPr lang="es-MX" dirty="0"/>
              <a:t> </a:t>
            </a:r>
            <a:r>
              <a:rPr lang="es-MX" dirty="0" err="1"/>
              <a:t>less</a:t>
            </a:r>
            <a:r>
              <a:rPr lang="es-MX" dirty="0"/>
              <a:t> </a:t>
            </a:r>
            <a:r>
              <a:rPr lang="es-MX" dirty="0" err="1"/>
              <a:t>than</a:t>
            </a:r>
            <a:r>
              <a:rPr lang="es-MX" dirty="0"/>
              <a:t>:</a:t>
            </a:r>
          </a:p>
          <a:p>
            <a:pPr marL="0" indent="0">
              <a:buNone/>
            </a:pPr>
            <a:r>
              <a:rPr lang="es-MX" dirty="0"/>
              <a:t>		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slt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$t0, $t1, $t2</a:t>
            </a:r>
          </a:p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$t0</a:t>
            </a:r>
            <a:r>
              <a:rPr lang="es-MX" dirty="0"/>
              <a:t> vale 1 si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$t1</a:t>
            </a:r>
            <a:r>
              <a:rPr lang="es-MX" dirty="0"/>
              <a:t> es menor que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$t2</a:t>
            </a:r>
            <a:r>
              <a:rPr lang="es-MX" dirty="0"/>
              <a:t> y vale 0 en otro caso.</a:t>
            </a:r>
          </a:p>
          <a:p>
            <a:r>
              <a:rPr lang="es-MX" dirty="0"/>
              <a:t>Equivale en seudo C a</a:t>
            </a:r>
          </a:p>
          <a:p>
            <a:pPr marL="0" indent="0">
              <a:buNone/>
            </a:pPr>
            <a:r>
              <a:rPr lang="es-MX" dirty="0"/>
              <a:t>		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$t0 = ($t1 &lt; $t2)</a:t>
            </a:r>
          </a:p>
          <a:p>
            <a:r>
              <a:rPr lang="es-MX" dirty="0" err="1"/>
              <a:t>slt</a:t>
            </a:r>
            <a:r>
              <a:rPr lang="es-MX" dirty="0"/>
              <a:t> se usa junto con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beq</a:t>
            </a:r>
            <a:r>
              <a:rPr lang="es-MX" dirty="0"/>
              <a:t> o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bne</a:t>
            </a:r>
            <a:r>
              <a:rPr lang="es-MX" dirty="0"/>
              <a:t> para condiciones tipo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 &lt; j)</a:t>
            </a:r>
            <a:r>
              <a:rPr lang="es-MX" dirty="0"/>
              <a:t> o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 &lt;= j)</a:t>
            </a:r>
            <a:r>
              <a:rPr lang="es-MX" dirty="0"/>
              <a:t>.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80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5771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Un ejemplo de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slt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dirty="0"/>
              <a:t>C: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 &lt; j)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h = i + j;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h = i – j;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/>
              <a:t>MIPS: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slt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$s3, $s1, $s2		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$s1 = i, $s2 = j $s3 = i &lt; j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beq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$s3, $zero, L1	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$zero </a:t>
            </a:r>
            <a:r>
              <a:rPr lang="pt-BR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siempre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vale 0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$s0, $s1, $s2	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pt-BR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 = i + j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j L2			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brinca al final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L1:	sub $s0, $s1, $s2	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pt-BR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 = </a:t>
            </a:r>
            <a:r>
              <a:rPr lang="pt-BR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pt-BR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endParaRPr lang="pt-BR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L2:	…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81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9262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Otro ejemplo de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slt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dirty="0"/>
              <a:t>C: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 &lt;= j)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h = i + j;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h = i – j;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MIPS:	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beq</a:t>
            </a:r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$s1, $s2, L3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brinca si $s1 == $s2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slt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$s3, $s1, $s2		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checa </a:t>
            </a:r>
            <a:r>
              <a:rPr lang="pt-BR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$s1 &lt; $s2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beq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$s3, $zero, L1	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$zero </a:t>
            </a:r>
            <a:r>
              <a:rPr lang="pt-BR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siempre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vale 0</a:t>
            </a:r>
          </a:p>
          <a:p>
            <a:pPr marL="0" indent="0">
              <a:buNone/>
            </a:pPr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L3: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$s0, $s1, $s2		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pt-BR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 = i + j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j L2			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brinca al final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L1:	sub $s0, $s1, $s2		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pt-BR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 = </a:t>
            </a:r>
            <a:r>
              <a:rPr lang="pt-BR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pt-BR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endParaRPr lang="pt-BR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L2:	…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82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260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Seudo-instrucciones de brincos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Algunas seudo-instrucciones de brincos: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83</a:t>
            </a:fld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24944"/>
            <a:ext cx="7042150" cy="270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892984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Un ejemplo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dirty="0"/>
              <a:t>C: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 &lt; j)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h = i + j;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h = i – j;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MIPS: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blt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$s1, $s2, L1		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$s1 = i, $s2 = j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sub $s0, $s1, $s2	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pt-BR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 = </a:t>
            </a:r>
            <a:r>
              <a:rPr lang="pt-BR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pt-BR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endParaRPr lang="pt-BR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j L2			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brinca al final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L1:	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$s0, $s1, $s2	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pt-BR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 = i + j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L2:	…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84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453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Otro ejemplo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dirty="0"/>
              <a:t>C: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 &lt;= j)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h = i + j;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h = i – j;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MIPS:	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ble</a:t>
            </a:r>
            <a:r>
              <a:rPr lang="pt-B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$s1, $s2, L1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$s1 = i, $s2 = j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sub $s0, $s1, $s2	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pt-BR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else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 = </a:t>
            </a:r>
            <a:r>
              <a:rPr lang="pt-BR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pt-BR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endParaRPr lang="pt-BR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	j L2			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brinca al final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L1:	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$s0, $s1, $s2	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pt-BR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pt-BR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 = i + j</a:t>
            </a:r>
          </a:p>
          <a:p>
            <a:pPr marL="0" indent="0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L2:	…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85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62826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/>
              <a:t>Traducción mecánica de ciclos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Dado un ciclo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s-MX" dirty="0"/>
              <a:t>,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s-MX" dirty="0"/>
              <a:t>-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s-MX" dirty="0"/>
              <a:t>,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MX" dirty="0"/>
              <a:t> en C o Java, traducirlo a MIPS.</a:t>
            </a:r>
          </a:p>
          <a:p>
            <a:r>
              <a:rPr lang="es-MX" dirty="0"/>
              <a:t>Es una de las primeras tareas al diseñar un compilador.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86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700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Ciclo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(condición) {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instrucciones;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/>
              <a:t>Seudo MIPS: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L1:	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condicion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== false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goto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L2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instrucciones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goto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L1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L2:	…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87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64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 de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 &lt;= j) {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instrucciones;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endParaRPr lang="es-MX" dirty="0"/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L1:	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bgt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$s0, $s1, L2 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$s0 = i, $s1 = j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instrucciones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j L1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L2:	…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88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9969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Ciclo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(precondición; condición; postcondición) {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instrucciones;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/>
              <a:t>Seudo MIPS: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precondición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L1:	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condición == false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goto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L2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instrucciones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postcondición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j L1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L2: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89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942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Memoria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Las palabras son de 4 bytes (32 bits).</a:t>
            </a:r>
          </a:p>
          <a:p>
            <a:r>
              <a:rPr lang="es-MX" dirty="0"/>
              <a:t>Los registros son de 4 bytes (32 bits).</a:t>
            </a:r>
          </a:p>
          <a:p>
            <a:r>
              <a:rPr lang="es-MX" dirty="0"/>
              <a:t>La memoria está alineada. Las palabras deben comenzar en direcciones que son múltiplo de 4.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9</a:t>
            </a:fld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49080"/>
            <a:ext cx="1852613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9022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 de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= 0; i &lt; 10; i++) {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instrucciones;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endParaRPr lang="es-MX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li $t0, 0             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$t0 = i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L1:	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bge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$t0, 10, L2 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es-MX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 &gt;= 10 </a:t>
            </a:r>
            <a:r>
              <a:rPr lang="es-MX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goto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L2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instrucciones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addi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$t0, $t0, 1 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i++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j L1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L2:	…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90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501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Ciclo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do-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{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instrucciones;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}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(condición);</a:t>
            </a:r>
          </a:p>
          <a:p>
            <a:pPr marL="0" indent="0">
              <a:buNone/>
            </a:pPr>
            <a:endParaRPr lang="es-MX" dirty="0"/>
          </a:p>
          <a:p>
            <a:r>
              <a:rPr lang="es-MX" dirty="0"/>
              <a:t>Seudo MIPS: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L1:	instrucciones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condición == true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goto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L1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…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91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5700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 de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s-MX" dirty="0"/>
              <a:t>-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{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instrucciones;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}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 == j);</a:t>
            </a:r>
          </a:p>
          <a:p>
            <a:pPr marL="0" indent="0">
              <a:buNone/>
            </a:pP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MX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L1:	instrucciones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beq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$t0, $t1, L1 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$t0 = i, $t1 = j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…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92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855819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Arreglos de enteros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Se declaran en el segmento de datos usando la directiva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es-MX" dirty="0"/>
              <a:t>.</a:t>
            </a:r>
          </a:p>
          <a:p>
            <a:r>
              <a:rPr lang="es-MX" dirty="0"/>
              <a:t>Ejemplo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a:	.word 7, 2, 1, 9, 10	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arreglo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n:	.word 5		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tamaño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93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613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Arreglos de enteros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Para accesar los elementos: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la $t0, a        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$t0 tiene la dirección de a[0]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lw $s0, 0($t0)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$s0 = a[0]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lw $s1, 4($t0)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$s1 = a[1]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lw $s2, 8($t0)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$s2 = a[2]</a:t>
            </a:r>
          </a:p>
          <a:p>
            <a:r>
              <a:rPr lang="es-MX" dirty="0"/>
              <a:t>…</a:t>
            </a:r>
          </a:p>
          <a:p>
            <a:r>
              <a:rPr lang="es-MX" dirty="0"/>
              <a:t>Notar que el offset debe ser una constante.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94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547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El primer ejemplo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95</a:t>
            </a:fld>
            <a:endParaRPr lang="es-ES"/>
          </a:p>
        </p:txBody>
      </p:sp>
      <p:sp>
        <p:nvSpPr>
          <p:cNvPr id="6" name="Rectangle 4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>
            <a:lvl1pPr algn="l" defTabSz="904875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452438" algn="l"/>
                <a:tab pos="904875" algn="l"/>
                <a:tab pos="1357313" algn="l"/>
              </a:tabLst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algn="l" defTabSz="904875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tabLst>
                <a:tab pos="452438" algn="l"/>
                <a:tab pos="904875" algn="l"/>
                <a:tab pos="1357313" algn="l"/>
              </a:tabLst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algn="l" defTabSz="904875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tabLst>
                <a:tab pos="452438" algn="l"/>
                <a:tab pos="904875" algn="l"/>
                <a:tab pos="1357313" algn="l"/>
              </a:tabLst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algn="l" defTabSz="904875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tabLst>
                <a:tab pos="452438" algn="l"/>
                <a:tab pos="904875" algn="l"/>
                <a:tab pos="135731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algn="l" defTabSz="904875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tabLst>
                <a:tab pos="452438" algn="l"/>
                <a:tab pos="904875" algn="l"/>
                <a:tab pos="135731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9048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tabLst>
                <a:tab pos="452438" algn="l"/>
                <a:tab pos="904875" algn="l"/>
                <a:tab pos="135731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9048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tabLst>
                <a:tab pos="452438" algn="l"/>
                <a:tab pos="904875" algn="l"/>
                <a:tab pos="135731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9048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tabLst>
                <a:tab pos="452438" algn="l"/>
                <a:tab pos="904875" algn="l"/>
                <a:tab pos="135731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9048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tabLst>
                <a:tab pos="452438" algn="l"/>
                <a:tab pos="904875" algn="l"/>
                <a:tab pos="135731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lnSpc>
                <a:spcPts val="1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es-MX" sz="2000" b="1" dirty="0">
                <a:solidFill>
                  <a:srgbClr val="000000"/>
                </a:solidFill>
                <a:latin typeface="Courier New" pitchFamily="49" charset="0"/>
              </a:rPr>
              <a:t>swap(</a:t>
            </a:r>
            <a:r>
              <a:rPr lang="pt-BR" altLang="es-MX" sz="2000" b="1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pt-BR" altLang="es-MX" sz="2000" b="1" dirty="0">
                <a:solidFill>
                  <a:srgbClr val="000000"/>
                </a:solidFill>
                <a:latin typeface="Courier New" pitchFamily="49" charset="0"/>
              </a:rPr>
              <a:t> v[], </a:t>
            </a:r>
            <a:r>
              <a:rPr lang="pt-BR" altLang="es-MX" sz="2000" b="1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pt-BR" altLang="es-MX" sz="2000" b="1" dirty="0">
                <a:solidFill>
                  <a:srgbClr val="000000"/>
                </a:solidFill>
                <a:latin typeface="Courier New" pitchFamily="49" charset="0"/>
              </a:rPr>
              <a:t> k)</a:t>
            </a:r>
          </a:p>
          <a:p>
            <a:pPr>
              <a:lnSpc>
                <a:spcPts val="1600"/>
              </a:lnSpc>
              <a:spcBef>
                <a:spcPct val="0"/>
              </a:spcBef>
              <a:buClrTx/>
              <a:buSzTx/>
              <a:buFontTx/>
              <a:buNone/>
            </a:pPr>
            <a:endParaRPr lang="pt-BR" altLang="es-MX" sz="2000" b="1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lnSpc>
                <a:spcPts val="1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es-MX" sz="2000" b="1" dirty="0">
                <a:solidFill>
                  <a:srgbClr val="000000"/>
                </a:solidFill>
                <a:latin typeface="Courier New" pitchFamily="49" charset="0"/>
              </a:rPr>
              <a:t>{ </a:t>
            </a:r>
            <a:r>
              <a:rPr lang="pt-BR" altLang="es-MX" sz="2000" b="1" dirty="0" err="1">
                <a:solidFill>
                  <a:srgbClr val="000000"/>
                </a:solidFill>
                <a:latin typeface="Courier New" pitchFamily="49" charset="0"/>
              </a:rPr>
              <a:t>int</a:t>
            </a:r>
            <a:r>
              <a:rPr lang="pt-BR" altLang="es-MX" sz="2000" b="1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pt-BR" altLang="es-MX" sz="2000" b="1" dirty="0" err="1">
                <a:solidFill>
                  <a:srgbClr val="000000"/>
                </a:solidFill>
                <a:latin typeface="Courier New" pitchFamily="49" charset="0"/>
              </a:rPr>
              <a:t>temp</a:t>
            </a:r>
            <a:r>
              <a:rPr lang="pt-BR" altLang="es-MX" sz="2000" b="1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ts val="1600"/>
              </a:lnSpc>
              <a:spcBef>
                <a:spcPct val="0"/>
              </a:spcBef>
              <a:buClrTx/>
              <a:buSzTx/>
              <a:buFontTx/>
              <a:buNone/>
            </a:pPr>
            <a:endParaRPr lang="pt-BR" altLang="es-MX" sz="2000" b="1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lnSpc>
                <a:spcPts val="1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es-MX" sz="2000" b="1" dirty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pt-BR" altLang="es-MX" sz="2000" b="1" dirty="0" err="1">
                <a:solidFill>
                  <a:srgbClr val="000000"/>
                </a:solidFill>
                <a:latin typeface="Courier New" pitchFamily="49" charset="0"/>
              </a:rPr>
              <a:t>temp</a:t>
            </a:r>
            <a:r>
              <a:rPr lang="pt-BR" altLang="es-MX" sz="2000" b="1" dirty="0">
                <a:solidFill>
                  <a:srgbClr val="000000"/>
                </a:solidFill>
                <a:latin typeface="Courier New" pitchFamily="49" charset="0"/>
              </a:rPr>
              <a:t> = v[k]</a:t>
            </a:r>
          </a:p>
          <a:p>
            <a:pPr>
              <a:lnSpc>
                <a:spcPts val="1600"/>
              </a:lnSpc>
              <a:spcBef>
                <a:spcPct val="0"/>
              </a:spcBef>
              <a:buClrTx/>
              <a:buSzTx/>
              <a:buFontTx/>
              <a:buNone/>
            </a:pPr>
            <a:endParaRPr lang="pt-BR" altLang="es-MX" sz="2000" b="1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lnSpc>
                <a:spcPts val="1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es-MX" sz="2000" b="1" dirty="0">
                <a:solidFill>
                  <a:srgbClr val="000000"/>
                </a:solidFill>
                <a:latin typeface="Courier New" pitchFamily="49" charset="0"/>
              </a:rPr>
              <a:t>	v[k] = v[k+1];</a:t>
            </a:r>
          </a:p>
          <a:p>
            <a:pPr>
              <a:lnSpc>
                <a:spcPts val="1600"/>
              </a:lnSpc>
              <a:spcBef>
                <a:spcPct val="0"/>
              </a:spcBef>
              <a:buClrTx/>
              <a:buSzTx/>
              <a:buFontTx/>
              <a:buNone/>
            </a:pPr>
            <a:endParaRPr lang="pt-BR" altLang="es-MX" sz="2000" b="1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lnSpc>
                <a:spcPts val="1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es-MX" sz="2000" b="1" dirty="0">
                <a:solidFill>
                  <a:srgbClr val="000000"/>
                </a:solidFill>
                <a:latin typeface="Courier New" pitchFamily="49" charset="0"/>
              </a:rPr>
              <a:t>	v[k+1] = </a:t>
            </a:r>
            <a:r>
              <a:rPr lang="pt-BR" altLang="es-MX" sz="2000" b="1" dirty="0" err="1">
                <a:solidFill>
                  <a:srgbClr val="000000"/>
                </a:solidFill>
                <a:latin typeface="Courier New" pitchFamily="49" charset="0"/>
              </a:rPr>
              <a:t>temp</a:t>
            </a:r>
            <a:r>
              <a:rPr lang="pt-BR" altLang="es-MX" sz="2000" b="1" dirty="0">
                <a:solidFill>
                  <a:srgbClr val="000000"/>
                </a:solidFill>
                <a:latin typeface="Courier New" pitchFamily="49" charset="0"/>
              </a:rPr>
              <a:t>;</a:t>
            </a:r>
          </a:p>
          <a:p>
            <a:pPr>
              <a:lnSpc>
                <a:spcPts val="1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es-MX" sz="2000" b="1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pt-BR" altLang="es-MX" sz="2000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4859338" y="3068638"/>
            <a:ext cx="3767137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050" tIns="26988" rIns="19050" bIns="26988"/>
          <a:lstStyle>
            <a:lvl1pPr algn="l" defTabSz="904875"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tabLst>
                <a:tab pos="452438" algn="l"/>
                <a:tab pos="904875" algn="l"/>
                <a:tab pos="1357313" algn="l"/>
              </a:tabLst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algn="l" defTabSz="904875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tabLst>
                <a:tab pos="452438" algn="l"/>
                <a:tab pos="904875" algn="l"/>
                <a:tab pos="1357313" algn="l"/>
              </a:tabLst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algn="l" defTabSz="904875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tabLst>
                <a:tab pos="452438" algn="l"/>
                <a:tab pos="904875" algn="l"/>
                <a:tab pos="1357313" algn="l"/>
              </a:tabLst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algn="l" defTabSz="904875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tabLst>
                <a:tab pos="452438" algn="l"/>
                <a:tab pos="904875" algn="l"/>
                <a:tab pos="135731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algn="l" defTabSz="904875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tabLst>
                <a:tab pos="452438" algn="l"/>
                <a:tab pos="904875" algn="l"/>
                <a:tab pos="135731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defTabSz="9048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tabLst>
                <a:tab pos="452438" algn="l"/>
                <a:tab pos="904875" algn="l"/>
                <a:tab pos="135731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defTabSz="9048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tabLst>
                <a:tab pos="452438" algn="l"/>
                <a:tab pos="904875" algn="l"/>
                <a:tab pos="135731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defTabSz="9048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tabLst>
                <a:tab pos="452438" algn="l"/>
                <a:tab pos="904875" algn="l"/>
                <a:tab pos="135731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defTabSz="9048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tabLst>
                <a:tab pos="452438" algn="l"/>
                <a:tab pos="904875" algn="l"/>
                <a:tab pos="1357313" algn="l"/>
              </a:tabLst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>
              <a:lnSpc>
                <a:spcPts val="1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es-MX" sz="2000" b="1" dirty="0">
                <a:solidFill>
                  <a:srgbClr val="000000"/>
                </a:solidFill>
                <a:latin typeface="Courier New" pitchFamily="49" charset="0"/>
              </a:rPr>
              <a:t>swap:</a:t>
            </a:r>
          </a:p>
          <a:p>
            <a:pPr>
              <a:lnSpc>
                <a:spcPts val="1600"/>
              </a:lnSpc>
              <a:spcBef>
                <a:spcPct val="0"/>
              </a:spcBef>
              <a:buClrTx/>
              <a:buSzTx/>
              <a:buFontTx/>
              <a:buNone/>
            </a:pPr>
            <a:endParaRPr lang="pt-BR" altLang="es-MX" sz="2000" b="1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lnSpc>
                <a:spcPts val="1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es-MX" sz="2000" b="1" dirty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pt-BR" altLang="es-MX" sz="2000" b="1" dirty="0" err="1">
                <a:solidFill>
                  <a:srgbClr val="000000"/>
                </a:solidFill>
                <a:latin typeface="Courier New" pitchFamily="49" charset="0"/>
              </a:rPr>
              <a:t>muli</a:t>
            </a:r>
            <a:r>
              <a:rPr lang="pt-BR" altLang="es-MX" sz="2000" b="1" dirty="0">
                <a:solidFill>
                  <a:srgbClr val="000000"/>
                </a:solidFill>
                <a:latin typeface="Courier New" pitchFamily="49" charset="0"/>
              </a:rPr>
              <a:t> $v0, $a1, 4</a:t>
            </a:r>
          </a:p>
          <a:p>
            <a:pPr>
              <a:lnSpc>
                <a:spcPts val="1600"/>
              </a:lnSpc>
              <a:spcBef>
                <a:spcPct val="0"/>
              </a:spcBef>
              <a:buClrTx/>
              <a:buSzTx/>
              <a:buFontTx/>
              <a:buNone/>
            </a:pPr>
            <a:endParaRPr lang="pt-BR" altLang="es-MX" sz="2000" b="1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lnSpc>
                <a:spcPts val="1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es-MX" sz="2000" b="1" dirty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pt-BR" altLang="es-MX" sz="2000" b="1" dirty="0" err="1">
                <a:solidFill>
                  <a:srgbClr val="000000"/>
                </a:solidFill>
                <a:latin typeface="Courier New" pitchFamily="49" charset="0"/>
              </a:rPr>
              <a:t>add</a:t>
            </a:r>
            <a:r>
              <a:rPr lang="pt-BR" altLang="es-MX" sz="2000" b="1" dirty="0">
                <a:solidFill>
                  <a:srgbClr val="000000"/>
                </a:solidFill>
                <a:latin typeface="Courier New" pitchFamily="49" charset="0"/>
              </a:rPr>
              <a:t> $v0, $a0, $v0</a:t>
            </a:r>
          </a:p>
          <a:p>
            <a:pPr>
              <a:lnSpc>
                <a:spcPts val="1600"/>
              </a:lnSpc>
              <a:spcBef>
                <a:spcPct val="0"/>
              </a:spcBef>
              <a:buClrTx/>
              <a:buSzTx/>
              <a:buFontTx/>
              <a:buNone/>
            </a:pPr>
            <a:endParaRPr lang="pt-BR" altLang="es-MX" sz="2000" b="1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lnSpc>
                <a:spcPts val="1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es-MX" sz="2000" b="1" dirty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pt-BR" altLang="es-MX" sz="2000" b="1" dirty="0" err="1">
                <a:solidFill>
                  <a:srgbClr val="000000"/>
                </a:solidFill>
                <a:latin typeface="Courier New" pitchFamily="49" charset="0"/>
              </a:rPr>
              <a:t>lw</a:t>
            </a:r>
            <a:r>
              <a:rPr lang="pt-BR" altLang="es-MX" sz="2000" b="1" dirty="0">
                <a:solidFill>
                  <a:srgbClr val="000000"/>
                </a:solidFill>
                <a:latin typeface="Courier New" pitchFamily="49" charset="0"/>
              </a:rPr>
              <a:t> $t7, 0($v0)</a:t>
            </a:r>
          </a:p>
          <a:p>
            <a:pPr>
              <a:lnSpc>
                <a:spcPts val="1600"/>
              </a:lnSpc>
              <a:spcBef>
                <a:spcPct val="0"/>
              </a:spcBef>
              <a:buClrTx/>
              <a:buSzTx/>
              <a:buFontTx/>
              <a:buNone/>
            </a:pPr>
            <a:endParaRPr lang="pt-BR" altLang="es-MX" sz="2000" b="1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lnSpc>
                <a:spcPts val="1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es-MX" sz="2000" b="1" dirty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pt-BR" altLang="es-MX" sz="2000" b="1" dirty="0" err="1">
                <a:solidFill>
                  <a:srgbClr val="000000"/>
                </a:solidFill>
                <a:latin typeface="Courier New" pitchFamily="49" charset="0"/>
              </a:rPr>
              <a:t>lw</a:t>
            </a:r>
            <a:r>
              <a:rPr lang="pt-BR" altLang="es-MX" sz="2000" b="1" dirty="0">
                <a:solidFill>
                  <a:srgbClr val="000000"/>
                </a:solidFill>
                <a:latin typeface="Courier New" pitchFamily="49" charset="0"/>
              </a:rPr>
              <a:t> $s0, 4($v0)</a:t>
            </a:r>
          </a:p>
          <a:p>
            <a:pPr>
              <a:lnSpc>
                <a:spcPts val="1600"/>
              </a:lnSpc>
              <a:spcBef>
                <a:spcPct val="0"/>
              </a:spcBef>
              <a:buClrTx/>
              <a:buSzTx/>
              <a:buFontTx/>
              <a:buNone/>
            </a:pPr>
            <a:endParaRPr lang="pt-BR" altLang="es-MX" sz="2000" b="1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lnSpc>
                <a:spcPts val="1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es-MX" sz="2000" b="1" dirty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pt-BR" altLang="es-MX" sz="2000" b="1" dirty="0" err="1">
                <a:solidFill>
                  <a:srgbClr val="000000"/>
                </a:solidFill>
                <a:latin typeface="Courier New" pitchFamily="49" charset="0"/>
              </a:rPr>
              <a:t>sw</a:t>
            </a:r>
            <a:r>
              <a:rPr lang="pt-BR" altLang="es-MX" sz="2000" b="1" dirty="0">
                <a:solidFill>
                  <a:srgbClr val="000000"/>
                </a:solidFill>
                <a:latin typeface="Courier New" pitchFamily="49" charset="0"/>
              </a:rPr>
              <a:t> $s0, 0($v0)</a:t>
            </a:r>
          </a:p>
          <a:p>
            <a:pPr>
              <a:lnSpc>
                <a:spcPts val="1600"/>
              </a:lnSpc>
              <a:spcBef>
                <a:spcPct val="0"/>
              </a:spcBef>
              <a:buClrTx/>
              <a:buSzTx/>
              <a:buFontTx/>
              <a:buNone/>
            </a:pPr>
            <a:endParaRPr lang="pt-BR" altLang="es-MX" sz="2000" b="1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lnSpc>
                <a:spcPts val="1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es-MX" sz="2000" b="1" dirty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pt-BR" altLang="es-MX" sz="2000" b="1" dirty="0" err="1">
                <a:solidFill>
                  <a:srgbClr val="000000"/>
                </a:solidFill>
                <a:latin typeface="Courier New" pitchFamily="49" charset="0"/>
              </a:rPr>
              <a:t>sw</a:t>
            </a:r>
            <a:r>
              <a:rPr lang="pt-BR" altLang="es-MX" sz="2000" b="1" dirty="0">
                <a:solidFill>
                  <a:srgbClr val="000000"/>
                </a:solidFill>
                <a:latin typeface="Courier New" pitchFamily="49" charset="0"/>
              </a:rPr>
              <a:t> $t7, 4($v0)</a:t>
            </a:r>
          </a:p>
          <a:p>
            <a:pPr>
              <a:lnSpc>
                <a:spcPts val="1600"/>
              </a:lnSpc>
              <a:spcBef>
                <a:spcPct val="0"/>
              </a:spcBef>
              <a:buClrTx/>
              <a:buSzTx/>
              <a:buFontTx/>
              <a:buNone/>
            </a:pPr>
            <a:endParaRPr lang="pt-BR" altLang="es-MX" sz="2000" b="1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lnSpc>
                <a:spcPts val="16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t-BR" altLang="es-MX" sz="2000" b="1" dirty="0">
                <a:solidFill>
                  <a:srgbClr val="000000"/>
                </a:solidFill>
                <a:latin typeface="Courier New" pitchFamily="49" charset="0"/>
              </a:rPr>
              <a:t>	</a:t>
            </a:r>
            <a:r>
              <a:rPr lang="pt-BR" altLang="es-MX" sz="2000" b="1" dirty="0" err="1">
                <a:solidFill>
                  <a:srgbClr val="000000"/>
                </a:solidFill>
                <a:latin typeface="Courier New" pitchFamily="49" charset="0"/>
              </a:rPr>
              <a:t>jr</a:t>
            </a:r>
            <a:r>
              <a:rPr lang="pt-BR" altLang="es-MX" sz="2000" b="1" dirty="0">
                <a:solidFill>
                  <a:srgbClr val="000000"/>
                </a:solidFill>
                <a:latin typeface="Courier New" pitchFamily="49" charset="0"/>
              </a:rPr>
              <a:t> $</a:t>
            </a:r>
            <a:r>
              <a:rPr lang="pt-BR" altLang="es-MX" sz="2000" b="1" dirty="0" err="1">
                <a:solidFill>
                  <a:srgbClr val="000000"/>
                </a:solidFill>
                <a:latin typeface="Courier New" pitchFamily="49" charset="0"/>
              </a:rPr>
              <a:t>ra</a:t>
            </a:r>
            <a:endParaRPr lang="pt-BR" altLang="es-MX" sz="2000" b="1" dirty="0">
              <a:solidFill>
                <a:srgbClr val="000000"/>
              </a:solidFill>
              <a:latin typeface="Courier New" pitchFamily="49" charset="0"/>
            </a:endParaRPr>
          </a:p>
          <a:p>
            <a:pPr>
              <a:lnSpc>
                <a:spcPts val="1600"/>
              </a:lnSpc>
              <a:spcBef>
                <a:spcPct val="0"/>
              </a:spcBef>
              <a:buClrTx/>
              <a:buSzTx/>
              <a:buFontTx/>
              <a:buNone/>
            </a:pPr>
            <a:endParaRPr lang="pt-BR" altLang="es-MX" sz="2000" b="1" dirty="0">
              <a:solidFill>
                <a:srgbClr val="000000"/>
              </a:solidFill>
              <a:latin typeface="Courier New" pitchFamily="49" charset="0"/>
            </a:endParaRPr>
          </a:p>
        </p:txBody>
      </p:sp>
      <p:pic>
        <p:nvPicPr>
          <p:cNvPr id="8" name="Picture 5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4186238"/>
            <a:ext cx="41433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093502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El primer ejemplo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swap:</a:t>
            </a:r>
          </a:p>
          <a:p>
            <a:pPr marL="0" indent="0">
              <a:buNone/>
            </a:pPr>
            <a:r>
              <a:rPr 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muli</a:t>
            </a:r>
            <a:r>
              <a:rPr 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$v0, $a1, 4       </a:t>
            </a:r>
            <a:r>
              <a:rPr lang="es-MX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v0 </a:t>
            </a:r>
            <a:r>
              <a:rPr lang="es-MX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 a1 x 4, a1 tiene el valor de k</a:t>
            </a:r>
            <a:endParaRPr lang="es-MX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</a:t>
            </a:r>
            <a:r>
              <a:rPr 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$v0, $a0, $v0    </a:t>
            </a:r>
            <a:r>
              <a:rPr lang="es-MX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v0 </a:t>
            </a:r>
            <a:r>
              <a:rPr lang="es-MX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 a0 + v0, a0 apunta a v[0], v0 apunta a v[k]</a:t>
            </a:r>
            <a:endParaRPr lang="es-MX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lw</a:t>
            </a:r>
            <a:r>
              <a:rPr 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$t7, 0($v0)          </a:t>
            </a:r>
            <a:r>
              <a:rPr lang="es-MX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es-MX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t7 </a:t>
            </a:r>
            <a:r>
              <a:rPr lang="es-MX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 </a:t>
            </a:r>
            <a:r>
              <a:rPr lang="es-MX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mem</a:t>
            </a:r>
            <a:r>
              <a:rPr lang="es-MX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[v0], t7 tiene el valor de v[k]</a:t>
            </a:r>
            <a:endParaRPr lang="es-MX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lw</a:t>
            </a:r>
            <a:r>
              <a:rPr 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$s0, 4($v0)         </a:t>
            </a:r>
            <a:r>
              <a:rPr 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es-MX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s0 </a:t>
            </a:r>
            <a:r>
              <a:rPr lang="es-MX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 </a:t>
            </a:r>
            <a:r>
              <a:rPr lang="es-MX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mem</a:t>
            </a:r>
            <a:r>
              <a:rPr lang="es-MX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[v0 + 4], t7 tiene el valor de v[k + 1]</a:t>
            </a:r>
            <a:endParaRPr lang="es-MX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</a:t>
            </a:r>
            <a:r>
              <a:rPr 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$s0, 0($v0)         </a:t>
            </a:r>
            <a:r>
              <a:rPr lang="es-MX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es-MX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</a:t>
            </a:r>
            <a:r>
              <a:rPr lang="es-MX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[v0] </a:t>
            </a:r>
            <a:r>
              <a:rPr lang="es-MX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 s0, s0 se guarda en v[k]</a:t>
            </a:r>
            <a:endParaRPr lang="es-MX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</a:t>
            </a:r>
            <a:r>
              <a:rPr 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$t7, 4($v0)          </a:t>
            </a:r>
            <a:r>
              <a:rPr lang="es-MX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es-MX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</a:t>
            </a:r>
            <a:r>
              <a:rPr lang="es-MX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[v0 + 4] </a:t>
            </a:r>
            <a:r>
              <a:rPr lang="es-MX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 t7, t7 se guarda en v[k + 1]</a:t>
            </a:r>
            <a:endParaRPr lang="es-MX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jr</a:t>
            </a:r>
            <a:r>
              <a:rPr 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$</a:t>
            </a:r>
            <a:r>
              <a:rPr lang="es-MX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s-MX" sz="2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es-MX" sz="20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endParaRPr lang="es-MX" sz="2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96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2395584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El primer ejemplo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En C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swap (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v[],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k)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t1 = v[k];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t2 = v[k + 1];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v[k] = t2;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	v[k + 1] = t1;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97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550529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 1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/>
              <a:t>Generar el código MIPS para:</a:t>
            </a:r>
          </a:p>
          <a:p>
            <a:pPr marL="0" indent="0">
              <a:buNone/>
            </a:pPr>
            <a:r>
              <a:rPr lang="es-MX" dirty="0"/>
              <a:t>                      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a[12] = h + a[8]</a:t>
            </a:r>
          </a:p>
          <a:p>
            <a:r>
              <a:rPr lang="es-MX" dirty="0"/>
              <a:t>Suponiendo </a:t>
            </a:r>
            <a:r>
              <a:rPr lang="es-MX" dirty="0" smtClean="0"/>
              <a:t>que el valor de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s-MX" dirty="0"/>
              <a:t> está </a:t>
            </a:r>
            <a:r>
              <a:rPr lang="es-MX" dirty="0" smtClean="0"/>
              <a:t>en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$s2</a:t>
            </a:r>
            <a:r>
              <a:rPr lang="es-MX" dirty="0"/>
              <a:t> y que la dirección </a:t>
            </a:r>
            <a:r>
              <a:rPr lang="es-MX" dirty="0" smtClean="0"/>
              <a:t>del </a:t>
            </a:r>
            <a:r>
              <a:rPr lang="es-MX" dirty="0"/>
              <a:t>arreglo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s-MX" dirty="0"/>
              <a:t> está en 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$s3</a:t>
            </a:r>
            <a:r>
              <a:rPr lang="es-MX" dirty="0"/>
              <a:t>.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98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71827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Ejemplo 1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a[12] = h + a[8]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lw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$t0, 32($s3)    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t0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 a[8]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add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$t0, $s2, $t0 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# t0  h + a[8]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</a:t>
            </a:r>
            <a:r>
              <a:rPr lang="es-MX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sw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$t0, 48($s3)      </a:t>
            </a:r>
            <a:r>
              <a:rPr lang="es-MX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# a[12]  t0</a:t>
            </a:r>
          </a:p>
          <a:p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Universidad de Sonora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99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77658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Personalizado 10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0000"/>
      </a:hlink>
      <a:folHlink>
        <a:srgbClr val="FF0000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1667</TotalTime>
  <Words>8638</Words>
  <Application>Microsoft Office PowerPoint</Application>
  <PresentationFormat>Presentación en pantalla (4:3)</PresentationFormat>
  <Paragraphs>1291</Paragraphs>
  <Slides>148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148</vt:i4>
      </vt:variant>
    </vt:vector>
  </HeadingPairs>
  <TitlesOfParts>
    <vt:vector size="155" baseType="lpstr">
      <vt:lpstr>Arial</vt:lpstr>
      <vt:lpstr>Calibri</vt:lpstr>
      <vt:lpstr>Courier New</vt:lpstr>
      <vt:lpstr>Times New Roman</vt:lpstr>
      <vt:lpstr>Wingdings</vt:lpstr>
      <vt:lpstr>Wingdings 2</vt:lpstr>
      <vt:lpstr>Flujo</vt:lpstr>
      <vt:lpstr>Lenguaje ensamblador MIPS</vt:lpstr>
      <vt:lpstr>MIPS</vt:lpstr>
      <vt:lpstr>MIPS</vt:lpstr>
      <vt:lpstr>Instrucciones</vt:lpstr>
      <vt:lpstr>Operandos</vt:lpstr>
      <vt:lpstr>Registros</vt:lpstr>
      <vt:lpstr>Registros</vt:lpstr>
      <vt:lpstr>Memoria</vt:lpstr>
      <vt:lpstr>Memoria</vt:lpstr>
      <vt:lpstr>Memoria</vt:lpstr>
      <vt:lpstr>Registros vs memoria</vt:lpstr>
      <vt:lpstr>Instrucciones aritméticas</vt:lpstr>
      <vt:lpstr>Instrucciones aritméticas</vt:lpstr>
      <vt:lpstr>Instrucciones aritméticas</vt:lpstr>
      <vt:lpstr>Instrucciones aritméticas</vt:lpstr>
      <vt:lpstr>Instrucciones aritméticas</vt:lpstr>
      <vt:lpstr>Instrucciones aritméticas</vt:lpstr>
      <vt:lpstr>Instrucciones aritméticas</vt:lpstr>
      <vt:lpstr>Instrucciones aritméticas</vt:lpstr>
      <vt:lpstr>Transferencia desde LO/HI</vt:lpstr>
      <vt:lpstr>Uso de la memoria</vt:lpstr>
      <vt:lpstr>Segmento de texto</vt:lpstr>
      <vt:lpstr>Segmento de datos</vt:lpstr>
      <vt:lpstr>Segmento de datos</vt:lpstr>
      <vt:lpstr>Segmento de pila</vt:lpstr>
      <vt:lpstr>Uso de la memoria</vt:lpstr>
      <vt:lpstr>Transferencia de datos</vt:lpstr>
      <vt:lpstr>Transferencia de datos</vt:lpstr>
      <vt:lpstr>Transferencia de datos</vt:lpstr>
      <vt:lpstr>Variables</vt:lpstr>
      <vt:lpstr>Variables enteras</vt:lpstr>
      <vt:lpstr>Variables enteras</vt:lpstr>
      <vt:lpstr>Variables enteras</vt:lpstr>
      <vt:lpstr>Variables enteras</vt:lpstr>
      <vt:lpstr>Ejemplo</vt:lpstr>
      <vt:lpstr>Ejemplo</vt:lpstr>
      <vt:lpstr>Ejemplo</vt:lpstr>
      <vt:lpstr>Ejemplo</vt:lpstr>
      <vt:lpstr>Strings</vt:lpstr>
      <vt:lpstr>Strings</vt:lpstr>
      <vt:lpstr>Llamadas al sistema</vt:lpstr>
      <vt:lpstr>Llamadas al sistema</vt:lpstr>
      <vt:lpstr>Ejemplo</vt:lpstr>
      <vt:lpstr>Segmento de datos</vt:lpstr>
      <vt:lpstr>Segmento de texto</vt:lpstr>
      <vt:lpstr>Segmento de texto</vt:lpstr>
      <vt:lpstr>Segmento de texto</vt:lpstr>
      <vt:lpstr>Seudo-instrucciones</vt:lpstr>
      <vt:lpstr>Seudo-instrucciones</vt:lpstr>
      <vt:lpstr>Seudo-instrucciones</vt:lpstr>
      <vt:lpstr>Seudo-instrucciones</vt:lpstr>
      <vt:lpstr>Lenguaje máquina</vt:lpstr>
      <vt:lpstr>Lenguaje máquina</vt:lpstr>
      <vt:lpstr>Lenguaje máquina</vt:lpstr>
      <vt:lpstr>Formatos de instrucción</vt:lpstr>
      <vt:lpstr>Formatos de instrucción</vt:lpstr>
      <vt:lpstr>Formatos de instrucción</vt:lpstr>
      <vt:lpstr>Ejemplos</vt:lpstr>
      <vt:lpstr>Operaciones lógicas</vt:lpstr>
      <vt:lpstr>Operaciones lógicas</vt:lpstr>
      <vt:lpstr>Operaciones lógicas</vt:lpstr>
      <vt:lpstr>Operaciones lógicas</vt:lpstr>
      <vt:lpstr>Operaciones lógicas</vt:lpstr>
      <vt:lpstr>Operaciones lógicas</vt:lpstr>
      <vt:lpstr>Operaciones lógicas</vt:lpstr>
      <vt:lpstr>Operaciones lógicas</vt:lpstr>
      <vt:lpstr>Operaciones lógicas</vt:lpstr>
      <vt:lpstr>Operaciones lógicas</vt:lpstr>
      <vt:lpstr>Operaciones lógicas</vt:lpstr>
      <vt:lpstr>Operaciones lógicas</vt:lpstr>
      <vt:lpstr>Operaciones lógicas</vt:lpstr>
      <vt:lpstr>Instrucciones de control</vt:lpstr>
      <vt:lpstr>Brincos condicionales</vt:lpstr>
      <vt:lpstr>Brincos condicionales</vt:lpstr>
      <vt:lpstr>Brincos incondicionales</vt:lpstr>
      <vt:lpstr>Ejemplo de jump</vt:lpstr>
      <vt:lpstr>Ejemplo de jal y jr</vt:lpstr>
      <vt:lpstr>Ejemplo de jal y jr</vt:lpstr>
      <vt:lpstr>Brincos</vt:lpstr>
      <vt:lpstr>slt</vt:lpstr>
      <vt:lpstr>Un ejemplo de slt</vt:lpstr>
      <vt:lpstr>Otro ejemplo de slt</vt:lpstr>
      <vt:lpstr>Seudo-instrucciones de brincos</vt:lpstr>
      <vt:lpstr>Un ejemplo</vt:lpstr>
      <vt:lpstr>Otro ejemplo</vt:lpstr>
      <vt:lpstr>Traducción mecánica de ciclos</vt:lpstr>
      <vt:lpstr>Ciclo while</vt:lpstr>
      <vt:lpstr>Ejemplo de while</vt:lpstr>
      <vt:lpstr>Ciclo for</vt:lpstr>
      <vt:lpstr>Ejemplo de for</vt:lpstr>
      <vt:lpstr>Ciclo do-while</vt:lpstr>
      <vt:lpstr>Ejemplo de do-while</vt:lpstr>
      <vt:lpstr>Arreglos de enteros</vt:lpstr>
      <vt:lpstr>Arreglos de enteros</vt:lpstr>
      <vt:lpstr>El primer ejemplo</vt:lpstr>
      <vt:lpstr>El primer ejemplo</vt:lpstr>
      <vt:lpstr>El primer ejemplo</vt:lpstr>
      <vt:lpstr>Ejemplo 1</vt:lpstr>
      <vt:lpstr>Ejemplo 1</vt:lpstr>
      <vt:lpstr>Ejemplo 2</vt:lpstr>
      <vt:lpstr>Ejemplo 2</vt:lpstr>
      <vt:lpstr>Ejemplo 3</vt:lpstr>
      <vt:lpstr>Segmento de datos</vt:lpstr>
      <vt:lpstr>Segmento de texto</vt:lpstr>
      <vt:lpstr>Segmento de texto</vt:lpstr>
      <vt:lpstr>Segmento de texto</vt:lpstr>
      <vt:lpstr>Segmento de texto</vt:lpstr>
      <vt:lpstr>Segmento de texto</vt:lpstr>
      <vt:lpstr>Llamadas a funciones</vt:lpstr>
      <vt:lpstr>Llamadas a funciones</vt:lpstr>
      <vt:lpstr>En MIPS</vt:lpstr>
      <vt:lpstr>Llamadas a funciones</vt:lpstr>
      <vt:lpstr>Llamadas a funciones</vt:lpstr>
      <vt:lpstr>Llamadas a funciones</vt:lpstr>
      <vt:lpstr>Registros</vt:lpstr>
      <vt:lpstr>Registros</vt:lpstr>
      <vt:lpstr>Registros</vt:lpstr>
      <vt:lpstr>Stack frame</vt:lpstr>
      <vt:lpstr>Stack frame</vt:lpstr>
      <vt:lpstr>Antes de la llamada</vt:lpstr>
      <vt:lpstr>Después de la llamada</vt:lpstr>
      <vt:lpstr>Antes de regresar</vt:lpstr>
      <vt:lpstr>Ejemplo</vt:lpstr>
      <vt:lpstr>Segmento de datos</vt:lpstr>
      <vt:lpstr>Segmento de texto</vt:lpstr>
      <vt:lpstr>Segmento de texto</vt:lpstr>
      <vt:lpstr>Segmento de texto</vt:lpstr>
      <vt:lpstr>Pila</vt:lpstr>
      <vt:lpstr>Segmento de texto</vt:lpstr>
      <vt:lpstr>Segmento de texto</vt:lpstr>
      <vt:lpstr>Pila</vt:lpstr>
      <vt:lpstr>Constantes de 32 bits</vt:lpstr>
      <vt:lpstr>Constantes de 32 bits</vt:lpstr>
      <vt:lpstr>Ejemplo</vt:lpstr>
      <vt:lpstr>Addressing mode</vt:lpstr>
      <vt:lpstr>Direcciones en jumps</vt:lpstr>
      <vt:lpstr>Direcciones en jumps</vt:lpstr>
      <vt:lpstr>Direcciones en branches</vt:lpstr>
      <vt:lpstr>Direcciones en branches</vt:lpstr>
      <vt:lpstr>Ejemplo</vt:lpstr>
      <vt:lpstr>Brincos lejanos</vt:lpstr>
      <vt:lpstr>Adressing modes</vt:lpstr>
      <vt:lpstr>Modos de direccionamiento</vt:lpstr>
      <vt:lpstr>Resumen</vt:lpstr>
      <vt:lpstr>Resumen</vt:lpstr>
      <vt:lpstr>Resumen</vt:lpstr>
      <vt:lpstr>Resumen</vt:lpstr>
      <vt:lpstr>Resumen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Lenguaje ensamblador MIPS</dc:title>
  <cp:lastModifiedBy>Hector Villa</cp:lastModifiedBy>
  <cp:revision>182</cp:revision>
  <cp:lastPrinted>2019-08-29T16:39:12Z</cp:lastPrinted>
  <dcterms:modified xsi:type="dcterms:W3CDTF">2024-02-01T17:50:16Z</dcterms:modified>
</cp:coreProperties>
</file>