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6" r:id="rId6"/>
    <p:sldId id="265" r:id="rId7"/>
    <p:sldId id="261" r:id="rId8"/>
    <p:sldId id="302" r:id="rId9"/>
    <p:sldId id="262" r:id="rId10"/>
    <p:sldId id="264" r:id="rId11"/>
    <p:sldId id="305" r:id="rId12"/>
    <p:sldId id="306" r:id="rId13"/>
    <p:sldId id="307" r:id="rId14"/>
    <p:sldId id="303" r:id="rId15"/>
    <p:sldId id="308" r:id="rId16"/>
    <p:sldId id="304" r:id="rId17"/>
    <p:sldId id="309" r:id="rId18"/>
    <p:sldId id="263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58"/>
    <p:restoredTop sz="95775"/>
  </p:normalViewPr>
  <p:slideViewPr>
    <p:cSldViewPr snapToGrid="0">
      <p:cViewPr varScale="1">
        <p:scale>
          <a:sx n="72" d="100"/>
          <a:sy n="72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1077D-3E70-1442-8CB4-D86274B2FCEF}" type="datetimeFigureOut">
              <a:rPr lang="en-MX" smtClean="0"/>
              <a:t>02/07/2024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417B-28EF-7741-B27D-92C215A2A1F9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5024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78D6097-23D5-4BF6-95E2-0D55EE02D6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08129D-7513-4109-82CF-9118557FB07A}" type="slidenum">
              <a:rPr lang="en-US" altLang="es-MX" sz="1300"/>
              <a:pPr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DE9A1CAD-5B78-4816-9AB4-0944F1E4BA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87638EC4-7A12-4C8D-A93E-3AEC6DBEC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21143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2488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9522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935164"/>
            <a:ext cx="10972800" cy="4389437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13B5245-B14C-4F1D-AB17-9FDD5096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9E75BF3-131F-4B12-A646-406BE86F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BC84651-97E3-4108-BE60-F4AA88EF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1C89-D137-47A9-931E-915534D9E37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1815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6801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15607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5238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626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4351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90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1022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36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4FF25D-EAC7-B24B-838A-49DA54B7367E}" type="slidenum">
              <a:rPr lang="en-MX" smtClean="0"/>
              <a:t>‹Nº›</a:t>
            </a:fld>
            <a:endParaRPr lang="en-MX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50440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82CB-81F4-BEC7-25CF-572D3BFE8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MX" dirty="0"/>
              <a:t>El procesador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C7116-0951-DE8C-A466-42D5DC6E2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MX" dirty="0"/>
              <a:t>Datapath y control</a:t>
            </a:r>
          </a:p>
        </p:txBody>
      </p:sp>
    </p:spTree>
    <p:extLst>
      <p:ext uri="{BB962C8B-B14F-4D97-AF65-F5344CB8AC3E}">
        <p14:creationId xmlns:p14="http://schemas.microsoft.com/office/powerpoint/2010/main" val="112056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Implementación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utilizan los siguientes componentes:</a:t>
            </a:r>
          </a:p>
          <a:p>
            <a:r>
              <a:rPr lang="es-MX" dirty="0"/>
              <a:t>Componentes principales: banco de registros, memoria de instrucciones, memoria de datos y ALU.</a:t>
            </a:r>
          </a:p>
          <a:p>
            <a:r>
              <a:rPr lang="es-MX" dirty="0"/>
              <a:t>Componentes extras: dos sumadores, dos unidades de corrimiento, cuatro multiplexores y un extensor de signo.</a:t>
            </a:r>
          </a:p>
          <a:p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1BF41F-BD0B-4F77-9F24-2AAF2CD8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4E8DC2-94D0-4414-8B09-FD51CFE0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10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4839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67013-DA56-4D73-9812-E61927CA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Multiplexor (</a:t>
            </a:r>
            <a:r>
              <a:rPr lang="es-MX" dirty="0" err="1"/>
              <a:t>mux</a:t>
            </a:r>
            <a:r>
              <a:rPr lang="es-MX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C992B-D8A3-4908-899A-8ABF78E3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El multiplexor tiene 2</a:t>
            </a:r>
            <a:r>
              <a:rPr lang="es-MX" altLang="es-MX" baseline="30000" dirty="0"/>
              <a:t>n</a:t>
            </a:r>
            <a:r>
              <a:rPr lang="es-MX" altLang="es-MX" dirty="0"/>
              <a:t> entradas de datos, una salida y n bits de selección.</a:t>
            </a:r>
          </a:p>
          <a:p>
            <a:r>
              <a:rPr lang="es-MX" altLang="es-MX" dirty="0"/>
              <a:t>Los bits de selección se usan para decidir cuál entrada pasa a la salida.</a:t>
            </a:r>
            <a:endParaRPr lang="es-MX" dirty="0"/>
          </a:p>
          <a:p>
            <a:r>
              <a:rPr lang="es-MX" dirty="0" err="1"/>
              <a:t>Mux</a:t>
            </a:r>
            <a:r>
              <a:rPr lang="es-MX" dirty="0"/>
              <a:t> 2 a 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D471B0-8C47-4FDD-A072-02E70FD2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6C79A3-A635-40D9-9F35-F184225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11</a:t>
            </a:fld>
            <a:endParaRPr lang="en-MX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8D432BFA-909E-4530-A066-AF3541CAE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312" y="4334940"/>
            <a:ext cx="2598531" cy="18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5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F4AC9-F8CB-4E5B-8CB7-25B68F82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Multiplexor (</a:t>
            </a:r>
            <a:r>
              <a:rPr lang="es-MX" dirty="0" err="1"/>
              <a:t>mux</a:t>
            </a:r>
            <a:r>
              <a:rPr lang="es-MX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3C29B8-8D7F-4817-9617-01A406F0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Mux</a:t>
            </a:r>
            <a:r>
              <a:rPr lang="es-MX" dirty="0"/>
              <a:t> 4 a 1.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 err="1"/>
              <a:t>Mux</a:t>
            </a:r>
            <a:r>
              <a:rPr lang="es-MX" dirty="0"/>
              <a:t> 8 a 1.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46FE07-4FD9-420E-A775-98CB3E08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97D1FD-1323-4839-A14D-73AE6459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12</a:t>
            </a:fld>
            <a:endParaRPr lang="en-MX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8B7D8E0-52FE-478D-A83B-4D18AB432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429669"/>
            <a:ext cx="2540000" cy="177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AFD3B895-F797-47AA-8EB0-0F86441E3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4581401"/>
            <a:ext cx="3089345" cy="154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9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8EE0A-126B-49AC-95A7-409D4B13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Full </a:t>
            </a:r>
            <a:r>
              <a:rPr lang="es-MX" dirty="0" err="1"/>
              <a:t>adder</a:t>
            </a:r>
            <a:r>
              <a:rPr lang="es-MX" dirty="0"/>
              <a:t> / sumador completo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CA759-EDC7-4C03-B5DC-F13FDF2E5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Entrada: 2 números de 32 bits y 1 bit de </a:t>
            </a:r>
            <a:r>
              <a:rPr lang="es-MX" dirty="0" err="1"/>
              <a:t>carry</a:t>
            </a:r>
            <a:r>
              <a:rPr lang="es-MX" dirty="0"/>
              <a:t>.</a:t>
            </a:r>
          </a:p>
          <a:p>
            <a:r>
              <a:rPr lang="es-MX" dirty="0"/>
              <a:t>Salida: 1 número de 32 bits y 1 bit de </a:t>
            </a:r>
            <a:r>
              <a:rPr lang="es-MX" dirty="0" err="1"/>
              <a:t>carry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E3BF13-B28E-4501-8D8B-2418FE7F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759272-4411-4FA6-876C-A130907F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13</a:t>
            </a:fld>
            <a:endParaRPr lang="en-MX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8F98A0F-9FA0-4FB5-99A5-69E36F60B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922589"/>
            <a:ext cx="3727577" cy="340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527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0D074-4E33-4002-BC02-1CA287DB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Extensor de signo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C0417-2EF2-45B0-8313-9B437F61A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Entrada: un número de 2 bytes.</a:t>
            </a:r>
          </a:p>
          <a:p>
            <a:r>
              <a:rPr lang="es-MX" dirty="0"/>
              <a:t>Salida: el mismo número extendido a 4 bytes.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41F7EF-11D6-4565-A12E-A409333C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E62A4B-C8B0-404F-85D6-4E07CEE6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14</a:t>
            </a:fld>
            <a:endParaRPr lang="en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EF9C3A-4056-488A-93F5-D3AF23909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451" y="3119753"/>
            <a:ext cx="3604742" cy="303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85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52D2A-2332-42D5-B66F-C79D805D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Unidad de shift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C2064A-EBDC-4A15-A569-C40B0BDD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Entrada: un número de 4 bytes.</a:t>
            </a:r>
          </a:p>
          <a:p>
            <a:r>
              <a:rPr lang="es-MX" dirty="0"/>
              <a:t>Salida: el mismo número recorrido 2 bits a la izquierda.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57E633-E8A0-46A9-843C-FFAF013A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73777B-68E9-403B-AD54-9868F355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15</a:t>
            </a:fld>
            <a:endParaRPr lang="en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D34BFB6-C922-4579-A0E5-0D2059DF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952" y="3182169"/>
            <a:ext cx="2496628" cy="223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26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89489-E3DA-4EE8-BBAF-61B2C5B5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Memoria de datos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D404F2-583C-488A-8AAC-CB2588EB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D9CD41-663E-4609-9143-DB9D98A0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16</a:t>
            </a:fld>
            <a:endParaRPr lang="en-MX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4A1F07F-276F-4469-A427-BC1D8A97FE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10064" y="2112131"/>
            <a:ext cx="4397743" cy="39308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228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9BD88-4FC4-4E89-BB3B-28F9210E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Señales de control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31BB1EA-0B73-4EA1-B337-C07645D01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435" y="2356841"/>
            <a:ext cx="11469129" cy="2006549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C8996A-1195-495D-820C-18090FE6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3B46C7-F17B-4E65-8FCB-0E7C87E0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17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06721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A0CF-B917-FDE9-83E0-505B0841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Implementación: datapath y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CA95F-B36F-8EAE-3670-AF90F8A01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pPr marL="0" indent="0">
              <a:buNone/>
            </a:pPr>
            <a:r>
              <a:rPr lang="en-MX" sz="1800" b="1" dirty="0"/>
              <a:t>Fuente: COD 5, p. 27</a:t>
            </a:r>
            <a:r>
              <a:rPr lang="es-MX" sz="1800" b="1" dirty="0"/>
              <a:t>1</a:t>
            </a:r>
            <a:endParaRPr lang="en-MX" sz="1800" b="1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EFADB9A0-07F8-4B5A-955C-7BA0B4B1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3CE5C4BB-A524-437F-A16C-7BCAAE06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18</a:t>
            </a:fld>
            <a:endParaRPr lang="en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C433661-963F-4714-BE1E-8D0A46E0D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599" y="1878839"/>
            <a:ext cx="5887272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6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D604-6FD3-F012-1652-6367338F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9A674-2C43-51DE-EEBD-A6B21522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El procesador o CPU (unidad central de procesamiento) sigue las instrucciones del programa al pie de la letra. Suma y compara números, ordena activarse a los dispositivos de I/O, etc.</a:t>
            </a:r>
          </a:p>
          <a:p>
            <a:pPr eaLnBrk="1" hangingPunct="1"/>
            <a:r>
              <a:rPr lang="es-MX" altLang="es-MX" dirty="0"/>
              <a:t>El procesador consta de dos componentes:</a:t>
            </a:r>
          </a:p>
          <a:p>
            <a:pPr lvl="1" eaLnBrk="1" hangingPunct="1"/>
            <a:r>
              <a:rPr lang="es-MX" altLang="es-MX" dirty="0"/>
              <a:t>El datapath. Ejecuta operaciones aritméticas y lógicas.</a:t>
            </a:r>
          </a:p>
          <a:p>
            <a:pPr lvl="1" eaLnBrk="1" hangingPunct="1"/>
            <a:r>
              <a:rPr lang="es-MX" altLang="es-MX" dirty="0"/>
              <a:t>El control. Ordena al datapath, memoria y dispositivos de I/O lo que hay que hacer de acuerdo al programa.</a:t>
            </a:r>
            <a:endParaRPr lang="en-US" altLang="es-MX" dirty="0"/>
          </a:p>
          <a:p>
            <a:endParaRPr lang="en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043040-7A47-4454-9A61-F6658E4F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DA3820-981B-470D-A857-4BCDD624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2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394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1FB2-CCCF-213A-515F-5905830D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MIPS simplificado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34D1-2119-2140-2DE9-224CEB8A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Se examinará una implementación que incluye un subconjunto de instrucciones MIPS:</a:t>
            </a:r>
          </a:p>
          <a:p>
            <a:pPr eaLnBrk="1" hangingPunct="1">
              <a:buFont typeface="Wingdings 2" pitchFamily="2" charset="2"/>
              <a:buAutoNum type="arabicPeriod"/>
            </a:pPr>
            <a:r>
              <a:rPr lang="es-MX" altLang="es-MX" dirty="0"/>
              <a:t>Instrucciones de referencia a memoria: load word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/>
              <a:t>) y store word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s-MX" altLang="es-MX" dirty="0"/>
              <a:t>).</a:t>
            </a:r>
          </a:p>
          <a:p>
            <a:pPr eaLnBrk="1" hangingPunct="1">
              <a:buFont typeface="Wingdings 2" pitchFamily="2" charset="2"/>
              <a:buAutoNum type="arabicPeriod"/>
            </a:pPr>
            <a:r>
              <a:rPr lang="es-MX" altLang="es-MX" dirty="0"/>
              <a:t>Instrucciones aritmético-lógicas: suma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/>
              <a:t>), resta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s-MX" altLang="es-MX" dirty="0"/>
              <a:t>),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s-MX" altLang="es-MX" dirty="0"/>
              <a:t>,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MX" altLang="es-MX" dirty="0"/>
              <a:t> y set on less than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slt</a:t>
            </a:r>
            <a:r>
              <a:rPr lang="es-MX" altLang="es-MX" dirty="0"/>
              <a:t>).</a:t>
            </a:r>
          </a:p>
          <a:p>
            <a:pPr eaLnBrk="1" hangingPunct="1">
              <a:buFont typeface="Wingdings 2" pitchFamily="2" charset="2"/>
              <a:buAutoNum type="arabicPeriod"/>
            </a:pPr>
            <a:r>
              <a:rPr lang="es-MX" altLang="es-MX" dirty="0"/>
              <a:t>Instrucciones de brincos: brinca si igual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beq</a:t>
            </a:r>
            <a:r>
              <a:rPr lang="es-MX" altLang="es-MX" dirty="0"/>
              <a:t>) y brinco incondicional (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s-MX" altLang="es-MX" dirty="0"/>
              <a:t>).</a:t>
            </a:r>
            <a:endParaRPr lang="en-US" altLang="es-MX" dirty="0"/>
          </a:p>
          <a:p>
            <a:endParaRPr lang="en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37DFD0-84BD-4E1F-8FD8-2C1463A7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80FC81-C124-4821-814B-F61F5E5B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3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2442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C953-EEF6-2321-B183-036120C0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Implementación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448A-D9A2-EC73-DD57-2F6DF854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La implementación de las distintas instrucciones tiene varias acciones en común.</a:t>
            </a:r>
          </a:p>
          <a:p>
            <a:r>
              <a:rPr lang="es-MX" altLang="es-MX" dirty="0"/>
              <a:t>Los primeros dos pasos son iguales:</a:t>
            </a:r>
          </a:p>
          <a:p>
            <a:pPr marL="514350" indent="-514350">
              <a:buFont typeface="+mj-lt"/>
              <a:buAutoNum type="arabicPeriod"/>
            </a:pPr>
            <a:r>
              <a:rPr lang="es-MX" altLang="es-MX" dirty="0"/>
              <a:t>Enviar el PC (contador de programa) a la memoria y sacar la siguiente instrucción (ciclo de fetch).</a:t>
            </a:r>
          </a:p>
          <a:p>
            <a:pPr marL="514350" indent="-514350">
              <a:buFont typeface="+mj-lt"/>
              <a:buAutoNum type="arabicPeriod"/>
            </a:pPr>
            <a:r>
              <a:rPr lang="es-MX" altLang="es-MX" dirty="0"/>
              <a:t>Leer uno o dos registros del banco de registros.</a:t>
            </a:r>
          </a:p>
          <a:p>
            <a:r>
              <a:rPr lang="es-MX" altLang="es-MX" dirty="0"/>
              <a:t>Lo siguiente depende de la clase de instrucción, pero es parecido sin importar el opcode exacto.</a:t>
            </a:r>
            <a:endParaRPr lang="en-US" altLang="es-MX" dirty="0"/>
          </a:p>
          <a:p>
            <a:endParaRPr lang="es-MX" altLang="es-MX" dirty="0"/>
          </a:p>
          <a:p>
            <a:endParaRPr lang="es-MX" altLang="es-MX" dirty="0"/>
          </a:p>
          <a:p>
            <a:endParaRPr lang="en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4014F1-2C36-49EF-ABE1-F65AB986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FD78A8-6703-4449-8DA3-D17DB8F0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4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8252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A0A1F-A71B-43B3-AD01-DE68E9A4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Ciclo de </a:t>
            </a:r>
            <a:r>
              <a:rPr lang="es-MX" dirty="0" err="1"/>
              <a:t>fetch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C909AD-D0DA-421E-A141-1C254537B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Lee una instrucción e incrementa el PC.</a:t>
            </a:r>
          </a:p>
          <a:p>
            <a:endParaRPr lang="es-MX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B592FE15-2151-412D-9F68-62E5E34A1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87" y="2454275"/>
            <a:ext cx="5103813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D2C88912-FCFC-4A55-ADC7-E3E8E16E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B37EF363-545C-4AFC-AC0C-2D1B9426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5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4754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6826A-0DB9-4CA8-ABF5-1E0C3B8B3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Banco de registros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521DC-B2A3-4F12-B837-F7B5B06F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Dos puertos de lectura y uno de escritura.</a:t>
            </a:r>
          </a:p>
          <a:p>
            <a:endParaRPr lang="es-MX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5CEF20F5-8EAF-448F-84CD-6E04AFF4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8DE58F7E-F9BF-4FEE-8C6F-9EA50B5E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6</a:t>
            </a:fld>
            <a:endParaRPr lang="en-MX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CF2618ED-2480-48B4-B63A-D0B1B825D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539" y="2623930"/>
            <a:ext cx="6019800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35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17B4-AA95-0B7C-8B84-3B12F3B0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Implementación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F4012-9F1C-40A0-1A23-86797A79B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Todas las instrucciones, excepto el brinco incondicional (instrucción j), usan la ALU (unidad aritmético-lógica).</a:t>
            </a:r>
          </a:p>
          <a:p>
            <a:r>
              <a:rPr lang="es-MX" altLang="es-MX" dirty="0"/>
              <a:t>Las instrucciones de referencia a memoria para calcular direcciones.</a:t>
            </a:r>
          </a:p>
          <a:p>
            <a:r>
              <a:rPr lang="es-MX" altLang="es-MX" dirty="0"/>
              <a:t>Las instrucciones aritmético-lógicas para su operación.</a:t>
            </a:r>
          </a:p>
          <a:p>
            <a:r>
              <a:rPr lang="es-MX" altLang="es-MX" dirty="0"/>
              <a:t>Los brincos para evaluar la condición.</a:t>
            </a:r>
            <a:endParaRPr lang="es-ES" altLang="es-MX" dirty="0"/>
          </a:p>
          <a:p>
            <a:endParaRPr lang="en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AF8F83-0579-43A8-8AFF-14DBB3AF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D7ECC3-FE67-44F0-B734-D28A9681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7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1041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2">
            <a:extLst>
              <a:ext uri="{FF2B5EF4-FFF2-40B4-BE49-F238E27FC236}">
                <a16:creationId xmlns:a16="http://schemas.microsoft.com/office/drawing/2014/main" id="{35A7C769-7513-4BC0-BC61-DAD40C3F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ALU</a:t>
            </a:r>
            <a:endParaRPr lang="en-US" altLang="es-MX" dirty="0"/>
          </a:p>
        </p:txBody>
      </p:sp>
      <p:pic>
        <p:nvPicPr>
          <p:cNvPr id="89094" name="Picture 4">
            <a:extLst>
              <a:ext uri="{FF2B5EF4-FFF2-40B4-BE49-F238E27FC236}">
                <a16:creationId xmlns:a16="http://schemas.microsoft.com/office/drawing/2014/main" id="{B0542FBF-1491-4495-8042-F02A1D4ED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321945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0175" name="Group 127">
            <a:extLst>
              <a:ext uri="{FF2B5EF4-FFF2-40B4-BE49-F238E27FC236}">
                <a16:creationId xmlns:a16="http://schemas.microsoft.com/office/drawing/2014/main" id="{AB34F3E0-3595-4D96-A93B-BB02D4943F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2600" y="2057401"/>
          <a:ext cx="4800600" cy="445452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11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</a:t>
                      </a:r>
                      <a:r>
                        <a:rPr kumimoji="0" lang="es-MX" altLang="es-MX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US" altLang="es-MX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</a:t>
                      </a:r>
                      <a:endParaRPr kumimoji="0" lang="en-US" altLang="es-MX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s-MX" altLang="es-MX" sz="22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altLang="es-MX" sz="2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s-MX" altLang="es-MX" sz="22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es-MX" sz="2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s-MX" altLang="es-MX" sz="22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s-MX" altLang="es-MX" sz="22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resta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on less than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MX" alt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</a:t>
                      </a:r>
                      <a:endParaRPr kumimoji="0" lang="en-US" altLang="es-MX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5053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3937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6683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977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1252538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s-MX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D53814-1896-4DCC-B8E5-EC7B7F86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285608-1FEA-4C27-864F-59B993AF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71C89-D137-47A9-931E-915534D9E370}" type="slidenum">
              <a:rPr lang="pt-BR" altLang="es-MX" smtClean="0"/>
              <a:pPr>
                <a:defRPr/>
              </a:pPr>
              <a:t>8</a:t>
            </a:fld>
            <a:endParaRPr lang="pt-BR" alt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C008-9AE3-675D-C4A9-93CBAF58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Implementación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BB5D-E7BF-0975-A383-86E083D6D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Después de usar la ALU:</a:t>
            </a:r>
          </a:p>
          <a:p>
            <a:r>
              <a:rPr lang="es-MX" altLang="es-MX" dirty="0"/>
              <a:t>Las instrucciones de referencia a memoria accesan la memoria para cargar o guardar un dato.</a:t>
            </a:r>
          </a:p>
          <a:p>
            <a:r>
              <a:rPr lang="es-MX" altLang="es-MX" dirty="0"/>
              <a:t>Las instrucciones aritmético-lógicas guardan el dato de la ALU en un registro.</a:t>
            </a:r>
          </a:p>
          <a:p>
            <a:r>
              <a:rPr lang="es-MX" altLang="es-MX" dirty="0"/>
              <a:t>Los brincos, dependiendo de la condición, cambian el contador de programa (PC) o lo incrementan en 4.</a:t>
            </a:r>
            <a:endParaRPr lang="es-ES" altLang="es-MX" dirty="0"/>
          </a:p>
          <a:p>
            <a:endParaRPr lang="en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0CB5CA8-427A-4A47-91B3-15D319C9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F7418B-D1EF-4DD1-B23A-A2959F4B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F25D-EAC7-B24B-838A-49DA54B7367E}" type="slidenum">
              <a:rPr lang="en-MX" smtClean="0"/>
              <a:t>9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491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01-Presentacion</Template>
  <TotalTime>306</TotalTime>
  <Words>648</Words>
  <Application>Microsoft Office PowerPoint</Application>
  <PresentationFormat>Panorámica</PresentationFormat>
  <Paragraphs>141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 2</vt:lpstr>
      <vt:lpstr>Flujo</vt:lpstr>
      <vt:lpstr>El procesador</vt:lpstr>
      <vt:lpstr>Introducción</vt:lpstr>
      <vt:lpstr>MIPS simplificado</vt:lpstr>
      <vt:lpstr>Implementación</vt:lpstr>
      <vt:lpstr>Ciclo de fetch</vt:lpstr>
      <vt:lpstr>Banco de registros</vt:lpstr>
      <vt:lpstr>Implementación</vt:lpstr>
      <vt:lpstr>ALU</vt:lpstr>
      <vt:lpstr>Implementación</vt:lpstr>
      <vt:lpstr>Implementación</vt:lpstr>
      <vt:lpstr>Multiplexor (mux)</vt:lpstr>
      <vt:lpstr>Multiplexor (mux)</vt:lpstr>
      <vt:lpstr>Full adder / sumador completo</vt:lpstr>
      <vt:lpstr>Extensor de signo</vt:lpstr>
      <vt:lpstr>Unidad de shift</vt:lpstr>
      <vt:lpstr>Memoria de datos</vt:lpstr>
      <vt:lpstr>Señales de control</vt:lpstr>
      <vt:lpstr>Implementación: datapath y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procesador</dc:title>
  <dc:creator>HECTOR ANTONIO VILLA MARTINEZ</dc:creator>
  <cp:lastModifiedBy>HECTOR ANTONIO VILLA MARTINEZ</cp:lastModifiedBy>
  <cp:revision>14</cp:revision>
  <dcterms:created xsi:type="dcterms:W3CDTF">2023-02-18T00:06:59Z</dcterms:created>
  <dcterms:modified xsi:type="dcterms:W3CDTF">2024-02-08T00:01:00Z</dcterms:modified>
</cp:coreProperties>
</file>