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  <p:sldMasterId id="2147483650" r:id="rId2"/>
  </p:sldMasterIdLst>
  <p:notesMasterIdLst>
    <p:notesMasterId r:id="rId32"/>
  </p:notesMasterIdLst>
  <p:sldIdLst>
    <p:sldId id="257" r:id="rId3"/>
    <p:sldId id="261" r:id="rId4"/>
    <p:sldId id="263" r:id="rId5"/>
    <p:sldId id="264" r:id="rId6"/>
    <p:sldId id="265" r:id="rId7"/>
    <p:sldId id="293" r:id="rId8"/>
    <p:sldId id="295" r:id="rId9"/>
    <p:sldId id="266" r:id="rId10"/>
    <p:sldId id="303" r:id="rId11"/>
    <p:sldId id="29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5" r:id="rId21"/>
    <p:sldId id="276" r:id="rId22"/>
    <p:sldId id="296" r:id="rId23"/>
    <p:sldId id="297" r:id="rId24"/>
    <p:sldId id="298" r:id="rId25"/>
    <p:sldId id="299" r:id="rId26"/>
    <p:sldId id="300" r:id="rId27"/>
    <p:sldId id="302" r:id="rId28"/>
    <p:sldId id="301" r:id="rId29"/>
    <p:sldId id="283" r:id="rId30"/>
    <p:sldId id="284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82" d="100"/>
          <a:sy n="82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ABD6950-9171-313E-8587-199B36B293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 altLang="en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2E192DC-29B2-F725-9D20-F0812C4EEA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 altLang="en-MX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80F569E-0556-6B46-81AA-AC9CCC56B71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FD287E8-31E3-A4DA-4082-94B56A8923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 noProof="0"/>
              <a:t>Click to edit Master text styles</a:t>
            </a:r>
          </a:p>
          <a:p>
            <a:pPr lvl="1"/>
            <a:r>
              <a:rPr lang="en-US" altLang="en-MX" noProof="0"/>
              <a:t>Second level</a:t>
            </a:r>
          </a:p>
          <a:p>
            <a:pPr lvl="2"/>
            <a:r>
              <a:rPr lang="en-US" altLang="en-MX" noProof="0"/>
              <a:t>Third level</a:t>
            </a:r>
          </a:p>
          <a:p>
            <a:pPr lvl="3"/>
            <a:r>
              <a:rPr lang="en-US" altLang="en-MX" noProof="0"/>
              <a:t>Fourth level</a:t>
            </a:r>
          </a:p>
          <a:p>
            <a:pPr lvl="4"/>
            <a:r>
              <a:rPr lang="en-US" altLang="en-MX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8FDB89A-EB36-81EF-8EC0-B451601BB43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 altLang="en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7FFF17B-5A46-FD52-B2B4-9BD124668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39579AC9-8DA1-C34B-B357-7D9328C15C59}" type="slidenum">
              <a:rPr lang="en-US" altLang="es-MX"/>
              <a:pPr/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871CCC6-540F-6BE7-27E0-5A6F5DE554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42B914-D987-D04D-B253-95A8CEF9F047}" type="slidenum">
              <a:rPr lang="en-US" altLang="es-MX"/>
              <a:pPr/>
              <a:t>1</a:t>
            </a:fld>
            <a:endParaRPr lang="en-US" altLang="es-MX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B899E92-9F20-458C-DF09-E09C6A00CC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98D0B85-37B9-CDDE-E31D-BE8DEE293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76319DD-635D-F1A5-6487-D90F458AC6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159B48-C363-EB47-8443-620625C75962}" type="slidenum">
              <a:rPr lang="en-US" altLang="es-MX"/>
              <a:pPr/>
              <a:t>13</a:t>
            </a:fld>
            <a:endParaRPr lang="en-US" altLang="es-MX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1C20935-54A9-18FD-B41D-77FD99B5F9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910EDF5-4A05-D116-DD3D-266E089A3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FEF3C57-1B8E-1139-309F-9A7660232C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D51B15-92B6-2243-94A2-E2389D45F82E}" type="slidenum">
              <a:rPr lang="en-US" altLang="es-MX"/>
              <a:pPr/>
              <a:t>14</a:t>
            </a:fld>
            <a:endParaRPr lang="en-US" altLang="es-MX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40C65D4-65F1-1211-3104-18D6340F3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646E667-F793-3EF8-5F65-E687C826A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0C20639-A5D1-B39F-2BBF-103DF2AD2D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F4D73A-C363-E04A-B2CB-3EA09C9E9D59}" type="slidenum">
              <a:rPr lang="en-US" altLang="es-MX"/>
              <a:pPr/>
              <a:t>15</a:t>
            </a:fld>
            <a:endParaRPr lang="en-US" altLang="es-MX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1B0EEBE-311F-0ADE-FC6E-A9C3AAEE0E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D51C915-545B-D892-6F00-4E7C43AEE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EE8315-4A21-38B4-3764-B263938B7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53C3C6-F867-2E4C-91F6-986F26C6B80C}" type="slidenum">
              <a:rPr lang="en-US" altLang="es-MX"/>
              <a:pPr/>
              <a:t>16</a:t>
            </a:fld>
            <a:endParaRPr lang="en-US" altLang="es-MX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20B7877-5C60-F511-D4A6-C8575A331A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5C4DA16-A613-9D2D-244D-3CC1840EC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9AA26DB-D867-1952-DFF1-5F3C8850E6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68D3B3-DD04-5047-8708-5E1E389E91E3}" type="slidenum">
              <a:rPr lang="en-US" altLang="es-MX"/>
              <a:pPr/>
              <a:t>17</a:t>
            </a:fld>
            <a:endParaRPr lang="en-US" altLang="es-MX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0C5C7B6-3436-10A7-6D4C-E00714135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F56F3E-5BD7-202E-AF28-D64805179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7072C227-9FCB-5937-1E6A-0DC4B5846A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067AE9-AC61-0A42-8994-8836946192E5}" type="slidenum">
              <a:rPr lang="en-US" altLang="es-MX"/>
              <a:pPr/>
              <a:t>18</a:t>
            </a:fld>
            <a:endParaRPr lang="en-US" altLang="es-MX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E8F100F-6A1B-D48B-A328-C9C286359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0F4AF80-DA86-B097-BF7E-37C8313B5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2682356-6606-9D25-F762-CCC4B86B01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0FE05-B729-914B-B59E-479A9E3484B4}" type="slidenum">
              <a:rPr lang="en-US" altLang="es-MX"/>
              <a:pPr/>
              <a:t>19</a:t>
            </a:fld>
            <a:endParaRPr lang="en-US" altLang="es-MX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FCD354F-3DED-49B2-B14C-3215A37428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C0268C9-A152-826A-D695-62D57527D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547747B-B12B-950A-3E47-C26DA63A7C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2637A2-76B5-D64C-8586-24D367C3ABC1}" type="slidenum">
              <a:rPr lang="en-US" altLang="es-MX"/>
              <a:pPr/>
              <a:t>20</a:t>
            </a:fld>
            <a:endParaRPr lang="en-US" altLang="es-MX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1ED3204-814B-491B-A59B-AEA1842789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CB3CB79-70FF-A5A6-8EE2-04D3A5911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A6E3408-0FCE-C8A0-B699-C8B68E7ACD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D881A2-7577-6E46-A51C-2A9E11AAB0C4}" type="slidenum">
              <a:rPr lang="en-US" altLang="es-MX"/>
              <a:pPr/>
              <a:t>28</a:t>
            </a:fld>
            <a:endParaRPr lang="en-US" altLang="es-MX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157C209-E238-5E43-F121-021B2E577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81416F1-88F6-9265-9B4E-9543795DF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EFBC47A-DF1D-C440-1F95-22AA7DC9E7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C20BE0-194F-1E41-A292-577BD0686CC4}" type="slidenum">
              <a:rPr lang="en-US" altLang="es-MX"/>
              <a:pPr/>
              <a:t>29</a:t>
            </a:fld>
            <a:endParaRPr lang="en-US" altLang="es-MX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3F0F107-17E5-EBC4-2241-D7B68C70D3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2DFD899-796B-20F7-E2E0-B2D98D88B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0E0F0C6-7563-BA0D-3CEE-A6242152AB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70E6D0-B676-F048-AF80-A7016A8ECDEA}" type="slidenum">
              <a:rPr lang="en-US" altLang="es-MX"/>
              <a:pPr/>
              <a:t>2</a:t>
            </a:fld>
            <a:endParaRPr lang="en-US" altLang="es-MX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B33D8CA-8702-4DA3-E9BD-C977AB3FAD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2F7ED8B-9791-2928-2349-6F4347233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3847C87-08A5-5A02-E9B2-D82C4EF431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12B33B-2DE5-4947-8ED7-CAEE58163262}" type="slidenum">
              <a:rPr lang="en-US" altLang="es-MX"/>
              <a:pPr/>
              <a:t>3</a:t>
            </a:fld>
            <a:endParaRPr lang="en-US" altLang="es-MX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7EE469F-8E7A-4B72-A195-20096C4640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5218A86-63EF-2B33-92B8-003C06190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464EFC0-2746-C280-1F75-35AB02187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39620F-2BDC-1846-91EE-46841AEB0ED1}" type="slidenum">
              <a:rPr lang="en-US" altLang="es-MX"/>
              <a:pPr/>
              <a:t>4</a:t>
            </a:fld>
            <a:endParaRPr lang="en-US" altLang="es-MX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BE7CC0-AFB6-4CC4-AFBC-F4147CC439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2B97DC6-661D-3449-42E7-17CEE2504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4741E40-7E2B-744A-9C0C-CD7EC5EC38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51E314-4C44-3942-BF65-BB34E6295057}" type="slidenum">
              <a:rPr lang="en-US" altLang="es-MX"/>
              <a:pPr/>
              <a:t>5</a:t>
            </a:fld>
            <a:endParaRPr lang="en-US" altLang="es-MX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352B7FA-FE2E-0892-027E-6E67A2464D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352E00A-8577-D722-1BBB-AA0490550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B330C63-3C77-73A7-51A3-9981CF74F1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45153E-09B7-B442-8B99-475167C19DB9}" type="slidenum">
              <a:rPr lang="en-US" altLang="es-MX"/>
              <a:pPr/>
              <a:t>6</a:t>
            </a:fld>
            <a:endParaRPr lang="en-US" altLang="es-MX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55E0595-965E-9444-F550-B89D33E587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8C11E7C-BD24-26BF-60DA-B0FBC71FD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4EADC71-F0EE-2232-0FE0-3F747736C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3FDF82-82A5-A64C-BC22-D08AC3AEBE56}" type="slidenum">
              <a:rPr lang="en-US" altLang="es-MX"/>
              <a:pPr/>
              <a:t>8</a:t>
            </a:fld>
            <a:endParaRPr lang="en-US" altLang="es-MX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4A08301-A8AD-CF00-ADB6-387178C78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C02081B-2118-17BA-9269-AF5A5AF7A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8BD3AC9-8B74-BD20-FE11-5E18C2A5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C2FBD5-1722-474B-B3DA-529FFCE5AE43}" type="slidenum">
              <a:rPr lang="en-US" altLang="es-MX"/>
              <a:pPr/>
              <a:t>11</a:t>
            </a:fld>
            <a:endParaRPr lang="en-US" altLang="es-MX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EE0B26B-8B9C-6EA1-AC2B-A7D80626BA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9D656B8-8AE2-7241-E838-39A0A0E70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B2EA571-775A-956A-C30E-C93247F01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FB50A3-082A-864A-B9A5-A8DA6CE9A5F9}" type="slidenum">
              <a:rPr lang="en-US" altLang="es-MX"/>
              <a:pPr/>
              <a:t>12</a:t>
            </a:fld>
            <a:endParaRPr lang="en-US" altLang="es-MX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5EE1743-9FA4-29AE-B81C-BFC4AE23CD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CA2BABB-DE8A-C3E4-A083-A0BA5ACEF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370B1940-D2E6-7B61-73D5-D2ED1C31E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03DE5402-6295-07B1-C935-B6EAD99A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01AF6F58-2E40-DFBD-789C-AE463110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9BE71-C21E-3E40-8D4D-B63BDE65EC97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60193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B52659E1-5353-C905-696F-591CE834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E256286F-34CD-2DA4-A841-D5A40FEA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DCD768B6-5715-B8EC-481A-5B926D52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6838F-B97A-074B-9535-B6AF40BFC5C3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43312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68D55990-8A91-2DD1-AB22-8EDDFE75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28B92985-919C-943D-1AA1-F974F06F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CF4382F2-66FD-8763-26C5-26DDC245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E6243-5CE7-4A44-B43C-A424E5787CC7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257743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A1FAD055-5C8E-F51F-5257-E9476713FFFC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6D6BEDF-29DD-060A-8DF8-17F9E6648DD3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0DB05E50-D04A-BAB9-09A6-0C176FDE00B1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C9C5022-9398-6A0E-8B1D-39B6F8B4464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7311E6C-DE60-7CF0-1A6F-D9892B0FC93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3316" name="Title Placeholder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MX" noProof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2" charset="2"/>
              <a:buNone/>
              <a:defRPr/>
            </a:lvl1pPr>
          </a:lstStyle>
          <a:p>
            <a:pPr lvl="0"/>
            <a:r>
              <a:rPr lang="en-US" altLang="en-MX" noProof="0"/>
              <a:t>Click to edit Master subtitle style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BC0A3112-F6AE-05ED-444A-FC6E4011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7AE15B54-8722-9505-816C-F1F6592D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A741E62B-56BD-6E74-EB72-B59BC003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1EAE7B-2DB5-DB46-8850-7C81833E29EB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80068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154E1A4-3746-1EAD-7E08-A6D728BB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3AFB8F7-6289-2295-DD72-772B4500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43AB447-CD70-FF3B-E978-9DAEB999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EC8A1-2A66-CD49-A5ED-3F5687AB0432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604707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8FC1DE3-9BD7-700D-5AEA-CE4AA17E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EF24B97-B41D-51D4-2739-9AADF896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430BB0C-8C8F-E665-0E8A-35608331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1D263-9CAB-E244-9C80-BFC4FDC6873F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733861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9371218-5A94-64D5-43AC-55541BBD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D057F95B-0437-9303-45EB-DCBEC714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A8E55C84-F9B2-0345-9252-775A27ED5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D2181-9DAE-1941-8BD0-576F15D1E5EA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042982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D31E56A8-E8AB-E87C-0E52-7ACA11D0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C540894C-74BB-0359-1880-044DF5E8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01FA9806-9D52-E81A-75D6-D3CD3D60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7F984-3016-F742-83B3-BA4BC5B78CC8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793331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E07F2943-3055-9B82-0B77-DB086C1A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BB857BA4-CB85-7E15-52C0-AD52E25B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2BFDB112-2C39-7CB4-1A2D-CE4E1659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2BDAD-F1D7-6E43-BAA4-E7DE3D9FB46D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554726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B700A20D-0ABF-B350-DC5A-2D87E8282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4EB120D3-C754-363C-10DA-E2EFBE04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F0E8019C-DE08-B454-2D0E-CA55113B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A6460-A8F2-B34B-B995-ACBDAA88E7EE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036845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0436CB0D-B059-9307-67E9-1CB7C1B80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187E9075-523D-9980-7D63-86FE5EB7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B6C1EC8B-68C3-C7A1-6D23-45E5ECD8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FFF51-2B01-714D-A70F-00DB8AF05725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98536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E0595B81-AAAC-9C7F-CB51-B43DBA185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44F0AB63-D394-2FDA-1386-87B555EA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28F1099E-55D2-6A7F-A83C-8220DC76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2AD34-0C35-214F-9B14-29F26724729E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606656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91402C2-D02F-991F-0EB6-74FF9278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E8CD87B9-AEE7-5ECC-8B63-60A2A5CA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79D50EF7-669B-79B3-A8AB-D61E3DA8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B12A2-EA12-7C4B-873E-DDB76D889457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135743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9B63C27-05F9-EB1E-45F7-EC16313AF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6A7B4E0-3D7F-DC47-8FF5-D32C4A0F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943A0E5-79B5-74EF-37B3-DE72FFC1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6E138-50EA-544A-8857-E5B4242CEA85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12692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7C167BD-B1D7-49EE-B81E-7506D675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75FC7EE-DF5E-D91F-B9DC-D41BB2BB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11B9F2D-9B48-6B85-C8E6-11A29E19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39EE6-3862-C14C-A7C8-DD6575B23AC8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8428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C6F8CF96-7113-F74C-5718-DF744323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B9D970AF-3AEB-A8D7-6277-FDC54FF9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F3869FDD-DBE5-A6C8-09F6-AEB3F33D3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914D7-9928-E841-A442-967FCDC8D7EA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30270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36B9A283-C2C8-E3BB-31C5-ADDD3D9A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63251F93-3A0B-FED9-538F-D864CADF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9B63D786-E446-BE90-F3FE-AF8A11F14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915D7-1BB5-FA41-8EC2-8BEDD2E9E068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36911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29">
            <a:extLst>
              <a:ext uri="{FF2B5EF4-FFF2-40B4-BE49-F238E27FC236}">
                <a16:creationId xmlns:a16="http://schemas.microsoft.com/office/drawing/2014/main" id="{D64E41A0-C4B2-89D9-58A9-0A1B7615C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8" name="Footer Placeholder 18">
            <a:extLst>
              <a:ext uri="{FF2B5EF4-FFF2-40B4-BE49-F238E27FC236}">
                <a16:creationId xmlns:a16="http://schemas.microsoft.com/office/drawing/2014/main" id="{7E7722AB-B3DB-84E7-5FE8-F07E1DF1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9" name="Slide Number Placeholder 26">
            <a:extLst>
              <a:ext uri="{FF2B5EF4-FFF2-40B4-BE49-F238E27FC236}">
                <a16:creationId xmlns:a16="http://schemas.microsoft.com/office/drawing/2014/main" id="{D5497016-C917-02B7-88B1-E3ED8841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89A40-7481-004B-9252-4D8939659EAC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135621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9">
            <a:extLst>
              <a:ext uri="{FF2B5EF4-FFF2-40B4-BE49-F238E27FC236}">
                <a16:creationId xmlns:a16="http://schemas.microsoft.com/office/drawing/2014/main" id="{F42CB481-C9DE-7014-EDC5-A8414A2F2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4" name="Footer Placeholder 18">
            <a:extLst>
              <a:ext uri="{FF2B5EF4-FFF2-40B4-BE49-F238E27FC236}">
                <a16:creationId xmlns:a16="http://schemas.microsoft.com/office/drawing/2014/main" id="{F2DA91C2-6CCA-3218-A674-8ADB43BA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D41FA7CE-4161-7C8F-2677-78FE3808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37FA-DCDE-C14C-93CD-46AAB0814C93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221791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C2D8697F-0D9C-A434-5E52-3D2AC47C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BD8EDA67-F1AE-C58F-CF17-77C92441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E1160A2B-38EA-9506-DE5D-CA9EA69E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D8D99-E46E-0941-B396-F1C4562B1A8D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96359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4EB17080-31A1-4071-AEE2-62159C5E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1A647C4B-656C-2435-9F55-C3F6F349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29C8843B-CFB7-7779-8FB3-A1FBD215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65FF8-FF6F-DE49-B7E5-E4B825D59B4B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02727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9">
            <a:extLst>
              <a:ext uri="{FF2B5EF4-FFF2-40B4-BE49-F238E27FC236}">
                <a16:creationId xmlns:a16="http://schemas.microsoft.com/office/drawing/2014/main" id="{A1CB5952-E14F-CE34-B380-2881AC9C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D422CFF7-B080-E098-73CC-B5E28962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7" name="Slide Number Placeholder 26">
            <a:extLst>
              <a:ext uri="{FF2B5EF4-FFF2-40B4-BE49-F238E27FC236}">
                <a16:creationId xmlns:a16="http://schemas.microsoft.com/office/drawing/2014/main" id="{E0F398C7-C902-D9B3-647F-E6079BE6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00B2F-3585-F942-9006-D39461BDA218}" type="slidenum">
              <a:rPr lang="pt-BR" altLang="es-MX"/>
              <a:pPr/>
              <a:t>‹Nº›</a:t>
            </a:fld>
            <a:endParaRPr lang="pt-BR" altLang="es-MX"/>
          </a:p>
        </p:txBody>
      </p:sp>
    </p:spTree>
    <p:extLst>
      <p:ext uri="{BB962C8B-B14F-4D97-AF65-F5344CB8AC3E}">
        <p14:creationId xmlns:p14="http://schemas.microsoft.com/office/powerpoint/2010/main" val="35097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D3FE60C5-AC88-74C5-8938-810C4F5C055D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B27F282-FD02-DE20-75CD-00FAC83AF294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grpSp>
        <p:nvGrpSpPr>
          <p:cNvPr id="1028" name="Group 1">
            <a:extLst>
              <a:ext uri="{FF2B5EF4-FFF2-40B4-BE49-F238E27FC236}">
                <a16:creationId xmlns:a16="http://schemas.microsoft.com/office/drawing/2014/main" id="{11E5725C-CAC3-D859-8AF8-14021A970BBF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418365C-CF99-4013-CDB9-6D44A59A2EA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4E724FF-0CBC-2EBC-01ED-F3785BF041B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9" name="Title Placeholder 8">
            <a:extLst>
              <a:ext uri="{FF2B5EF4-FFF2-40B4-BE49-F238E27FC236}">
                <a16:creationId xmlns:a16="http://schemas.microsoft.com/office/drawing/2014/main" id="{0F4BBDD0-01B3-DDA7-4846-9F0B88A599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030" name="Text Placeholder 29">
            <a:extLst>
              <a:ext uri="{FF2B5EF4-FFF2-40B4-BE49-F238E27FC236}">
                <a16:creationId xmlns:a16="http://schemas.microsoft.com/office/drawing/2014/main" id="{653CD072-4F61-2EEF-2756-CA8D2BB6D6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4" name="Date Placeholder 29">
            <a:extLst>
              <a:ext uri="{FF2B5EF4-FFF2-40B4-BE49-F238E27FC236}">
                <a16:creationId xmlns:a16="http://schemas.microsoft.com/office/drawing/2014/main" id="{0CC53D81-028B-AC71-71C1-9D3F15C44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15" name="Footer Placeholder 18">
            <a:extLst>
              <a:ext uri="{FF2B5EF4-FFF2-40B4-BE49-F238E27FC236}">
                <a16:creationId xmlns:a16="http://schemas.microsoft.com/office/drawing/2014/main" id="{8C30EDEA-3EB1-F165-B235-608D0D517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16" name="Slide Number Placeholder 26">
            <a:extLst>
              <a:ext uri="{FF2B5EF4-FFF2-40B4-BE49-F238E27FC236}">
                <a16:creationId xmlns:a16="http://schemas.microsoft.com/office/drawing/2014/main" id="{F31921E4-79F8-7D34-13E5-B88B262CE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1EAEE"/>
                </a:solidFill>
              </a:defRPr>
            </a:lvl1pPr>
          </a:lstStyle>
          <a:p>
            <a:fld id="{C9390DE5-0890-494D-AFCC-D0D1E6EE3244}" type="slidenum">
              <a:rPr lang="pt-BR" altLang="es-MX"/>
              <a:pPr/>
              <a:t>‹Nº›</a:t>
            </a:fld>
            <a:endParaRPr lang="pt-BR" alt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A91243B0-56DE-8FAF-4F2B-9221B2D3143B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7BA9504A-8C98-6CB2-CB82-BC9A8F9A133F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>
            <a:extLst>
              <a:ext uri="{FF2B5EF4-FFF2-40B4-BE49-F238E27FC236}">
                <a16:creationId xmlns:a16="http://schemas.microsoft.com/office/drawing/2014/main" id="{EB4DDA55-B701-6DF5-E3C5-E71E62291B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2053" name="Text Placeholder 29">
            <a:extLst>
              <a:ext uri="{FF2B5EF4-FFF2-40B4-BE49-F238E27FC236}">
                <a16:creationId xmlns:a16="http://schemas.microsoft.com/office/drawing/2014/main" id="{F884D591-2EDA-0FF1-9614-CE3C8848B2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3DB386B-EE83-6448-07F9-9F37CBEDD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r>
              <a:rPr lang="es-ES" altLang="en-MX"/>
              <a:t>Universidad de Sonora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7A80CA2B-982A-D70A-2BB4-2AB1D5FE5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r>
              <a:rPr lang="es-ES" altLang="en-MX"/>
              <a:t>Arquitectura de Computadoras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B2487A22-EA42-B863-57B6-169AD03DF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47D497BC-8475-4843-9493-10BCEF19BFF4}" type="slidenum">
              <a:rPr lang="pt-BR" altLang="es-MX"/>
              <a:pPr/>
              <a:t>‹Nº›</a:t>
            </a:fld>
            <a:endParaRPr lang="pt-BR" altLang="es-MX"/>
          </a:p>
        </p:txBody>
      </p:sp>
      <p:grpSp>
        <p:nvGrpSpPr>
          <p:cNvPr id="2057" name="Group 1">
            <a:extLst>
              <a:ext uri="{FF2B5EF4-FFF2-40B4-BE49-F238E27FC236}">
                <a16:creationId xmlns:a16="http://schemas.microsoft.com/office/drawing/2014/main" id="{99F6EEC7-71E7-9FDB-4DA1-2BAD60AE99F9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1036266-DF28-9A68-BD92-C31749554179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CC09D37-9C11-C43D-2AB9-8E34B7EBC26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uler.mat.uson.mx/~havillam/ca/Common/RR-4219.pdf" TargetMode="External"/><Relationship Id="rId2" Type="http://schemas.openxmlformats.org/officeDocument/2006/relationships/hyperlink" Target="http://euler.mat.uson.mx/~havillam/ca/Common/JSmith.pdf" TargetMode="Externa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EACBD3-0E53-F672-20B9-4CA938E28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/>
          <a:lstStyle/>
          <a:p>
            <a:pPr eaLnBrk="1" hangingPunct="1"/>
            <a:r>
              <a:rPr lang="es-MX" altLang="es-MX" sz="5000"/>
              <a:t>Pipelining</a:t>
            </a:r>
            <a:endParaRPr lang="en-US" altLang="es-MX" sz="5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71A0403-8F10-7D16-D615-B6B966533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lIns="0" rIns="18288"/>
          <a:lstStyle/>
          <a:p>
            <a:pPr eaLnBrk="1" hangingPunct="1"/>
            <a:r>
              <a:rPr lang="es-MX" altLang="es-MX" sz="2600"/>
              <a:t>Peligros (hazards)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>
            <a:extLst>
              <a:ext uri="{FF2B5EF4-FFF2-40B4-BE49-F238E27FC236}">
                <a16:creationId xmlns:a16="http://schemas.microsoft.com/office/drawing/2014/main" id="{90538159-66C3-437B-EDCA-B2302058F56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24485DB0-9877-4431-A076-8CC3AA57A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96BEFACD-92C9-3158-34A7-84289C8068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19D549-29B0-A242-AE2B-FC13E5C5780E}" type="slidenum">
              <a:rPr lang="pt-BR" altLang="es-MX">
                <a:solidFill>
                  <a:srgbClr val="045C75"/>
                </a:solidFill>
              </a:rPr>
              <a:pPr/>
              <a:t>10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562E3139-74FF-0B14-5021-C2257DA62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datos</a:t>
            </a:r>
            <a:endParaRPr lang="es-ES" altLang="es-MX"/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1402C813-C1D4-05AD-D95E-4FD74E9CBE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altLang="en-MX"/>
              <a:t>Al dibujar el pipeline, el bypass se ve como una flecha hacia adelante en el tiempo.</a:t>
            </a:r>
            <a:endParaRPr lang="es-MX" altLang="en-MX" dirty="0"/>
          </a:p>
          <a:p>
            <a:pPr marL="495300" indent="-495300" eaLnBrk="1" hangingPunct="1">
              <a:defRPr/>
            </a:pPr>
            <a:endParaRPr lang="es-ES" altLang="en-MX" dirty="0"/>
          </a:p>
        </p:txBody>
      </p:sp>
      <p:pic>
        <p:nvPicPr>
          <p:cNvPr id="88068" name="Picture 4">
            <a:extLst>
              <a:ext uri="{FF2B5EF4-FFF2-40B4-BE49-F238E27FC236}">
                <a16:creationId xmlns:a16="http://schemas.microsoft.com/office/drawing/2014/main" id="{959D57E1-4B09-5455-0331-680F0EE5B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62912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>
            <a:extLst>
              <a:ext uri="{FF2B5EF4-FFF2-40B4-BE49-F238E27FC236}">
                <a16:creationId xmlns:a16="http://schemas.microsoft.com/office/drawing/2014/main" id="{06A547D1-55F7-D2FE-FFBD-250834C945B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22531" name="Footer Placeholder 4">
            <a:extLst>
              <a:ext uri="{FF2B5EF4-FFF2-40B4-BE49-F238E27FC236}">
                <a16:creationId xmlns:a16="http://schemas.microsoft.com/office/drawing/2014/main" id="{9D220456-B43F-1196-3B9B-13FFFF43CB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0FF58357-46FC-FED0-DC78-080EAD4E0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C54133-F70E-494F-B6A9-340F2359E006}" type="slidenum">
              <a:rPr lang="pt-BR" altLang="es-MX">
                <a:solidFill>
                  <a:srgbClr val="045C75"/>
                </a:solidFill>
              </a:rPr>
              <a:pPr/>
              <a:t>11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8AA471D2-4E8B-6F93-0BFD-0C3B8D81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datos</a:t>
            </a:r>
            <a:endParaRPr lang="en-US" altLang="es-MX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1863962-AFBF-A277-E5EE-1E54568A7A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El bypass no soluciona todos los peligros RAW.</a:t>
            </a:r>
          </a:p>
          <a:p>
            <a:pPr eaLnBrk="1" hangingPunct="1"/>
            <a:r>
              <a:rPr lang="es-MX" altLang="es-MX" dirty="0"/>
              <a:t>Ejemplo: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altLang="es-MX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$s0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20($t1)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s0 = </a:t>
            </a:r>
            <a:r>
              <a:rPr lang="es-MX" altLang="es-MX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[t1 + 20]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sub $t2, </a:t>
            </a:r>
            <a:r>
              <a:rPr lang="es-MX" altLang="es-MX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$s0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$t3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t2 = s0 – t3</a:t>
            </a:r>
          </a:p>
          <a:p>
            <a:pPr eaLnBrk="1" hangingPunct="1"/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$s0</a:t>
            </a:r>
            <a:r>
              <a:rPr lang="es-MX" altLang="es-MX" dirty="0" smtClean="0"/>
              <a:t> </a:t>
            </a:r>
            <a:r>
              <a:rPr lang="es-MX" altLang="es-MX" dirty="0"/>
              <a:t>se calcula en la etapa MEM de </a:t>
            </a:r>
            <a:r>
              <a:rPr lang="es-MX" altLang="es-MX" i="1" dirty="0"/>
              <a:t>A</a:t>
            </a:r>
            <a:r>
              <a:rPr lang="es-MX" altLang="es-MX" dirty="0"/>
              <a:t>.</a:t>
            </a:r>
          </a:p>
          <a:p>
            <a:pPr eaLnBrk="1" hangingPunct="1"/>
            <a:r>
              <a:rPr lang="es-MX" altLang="es-MX" dirty="0"/>
              <a:t>Ya es tarde para hacer un bypass a la etapa EX de </a:t>
            </a:r>
            <a:r>
              <a:rPr lang="es-MX" altLang="es-MX" i="1" dirty="0"/>
              <a:t>B</a:t>
            </a:r>
            <a:r>
              <a:rPr lang="es-MX" altLang="es-MX" dirty="0"/>
              <a:t>.</a:t>
            </a:r>
          </a:p>
          <a:p>
            <a:pPr eaLnBrk="1" hangingPunct="1"/>
            <a:r>
              <a:rPr lang="es-MX" altLang="es-MX" dirty="0"/>
              <a:t>El pipeline se detiene (</a:t>
            </a:r>
            <a:r>
              <a:rPr lang="es-MX" altLang="es-MX" dirty="0" err="1"/>
              <a:t>stall</a:t>
            </a:r>
            <a:r>
              <a:rPr lang="es-MX" altLang="es-MX" dirty="0"/>
              <a:t>) un ciclo.</a:t>
            </a:r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>
            <a:extLst>
              <a:ext uri="{FF2B5EF4-FFF2-40B4-BE49-F238E27FC236}">
                <a16:creationId xmlns:a16="http://schemas.microsoft.com/office/drawing/2014/main" id="{BBCD0DC0-B7FF-DD65-DF76-89021C24346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24579" name="Footer Placeholder 4">
            <a:extLst>
              <a:ext uri="{FF2B5EF4-FFF2-40B4-BE49-F238E27FC236}">
                <a16:creationId xmlns:a16="http://schemas.microsoft.com/office/drawing/2014/main" id="{5A27B886-AB40-5C17-CCE3-19008DCE61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24580" name="Slide Number Placeholder 5">
            <a:extLst>
              <a:ext uri="{FF2B5EF4-FFF2-40B4-BE49-F238E27FC236}">
                <a16:creationId xmlns:a16="http://schemas.microsoft.com/office/drawing/2014/main" id="{850D27F7-682A-01AB-6891-A1F8A99D93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0553F0-7330-3745-832A-DFA48448B76C}" type="slidenum">
              <a:rPr lang="pt-BR" altLang="es-MX">
                <a:solidFill>
                  <a:srgbClr val="045C75"/>
                </a:solidFill>
              </a:rPr>
              <a:pPr/>
              <a:t>12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6BD6FE4D-8B6A-E0EB-D6C7-C5DE17E9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datos</a:t>
            </a:r>
            <a:endParaRPr lang="en-US" altLang="es-MX"/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422E8680-00B9-65CD-17D1-22909142B9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 </a:t>
            </a:r>
            <a:r>
              <a:rPr lang="es-MX" altLang="es-MX" dirty="0" err="1"/>
              <a:t>Bypassing</a:t>
            </a:r>
            <a:r>
              <a:rPr lang="es-MX" altLang="es-MX" dirty="0"/>
              <a:t> no resuelve los peligros RAW cuando una instrucción sigue a una instrucción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</a:t>
            </a:r>
            <a:r>
              <a:rPr lang="es-MX" altLang="es-MX" dirty="0"/>
              <a:t>.</a:t>
            </a:r>
            <a:endParaRPr lang="en-US" altLang="es-MX" dirty="0"/>
          </a:p>
        </p:txBody>
      </p:sp>
      <p:pic>
        <p:nvPicPr>
          <p:cNvPr id="24583" name="Picture 5">
            <a:extLst>
              <a:ext uri="{FF2B5EF4-FFF2-40B4-BE49-F238E27FC236}">
                <a16:creationId xmlns:a16="http://schemas.microsoft.com/office/drawing/2014/main" id="{7B71983E-D413-773F-B8AA-CDD1BE22E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7696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>
            <a:extLst>
              <a:ext uri="{FF2B5EF4-FFF2-40B4-BE49-F238E27FC236}">
                <a16:creationId xmlns:a16="http://schemas.microsoft.com/office/drawing/2014/main" id="{8598A07A-B589-2512-C0DF-34F3C236FF7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26627" name="Footer Placeholder 4">
            <a:extLst>
              <a:ext uri="{FF2B5EF4-FFF2-40B4-BE49-F238E27FC236}">
                <a16:creationId xmlns:a16="http://schemas.microsoft.com/office/drawing/2014/main" id="{3D44ABFA-A796-864D-670A-C49A7F156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26628" name="Slide Number Placeholder 5">
            <a:extLst>
              <a:ext uri="{FF2B5EF4-FFF2-40B4-BE49-F238E27FC236}">
                <a16:creationId xmlns:a16="http://schemas.microsoft.com/office/drawing/2014/main" id="{24E29F6C-4119-AAA3-C86B-BF4DAA337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3135-8007-5B43-8BC6-CB7C74D07262}" type="slidenum">
              <a:rPr lang="pt-BR" altLang="es-MX">
                <a:solidFill>
                  <a:srgbClr val="045C75"/>
                </a:solidFill>
              </a:rPr>
              <a:pPr/>
              <a:t>13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DCF46CF9-10D2-D4E5-CA29-0BF51584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datos</a:t>
            </a:r>
            <a:endParaRPr lang="en-US" altLang="es-MX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EA5957A-A5D4-88B1-EEFB-17AB01FAD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buFont typeface="Wingdings 2" pitchFamily="2" charset="2"/>
              <a:buAutoNum type="arabicPeriod" startAt="3"/>
            </a:pPr>
            <a:r>
              <a:rPr lang="es-MX" altLang="es-MX"/>
              <a:t>Reordenar instrucciones.</a:t>
            </a:r>
          </a:p>
          <a:p>
            <a:pPr marL="495300" indent="-495300" eaLnBrk="1" hangingPunct="1"/>
            <a:r>
              <a:rPr lang="es-MX" altLang="es-MX"/>
              <a:t>El sentido del programa no debe cambiar.</a:t>
            </a:r>
          </a:p>
          <a:p>
            <a:pPr marL="495300" indent="-495300" eaLnBrk="1" hangingPunct="1"/>
            <a:r>
              <a:rPr lang="es-MX" altLang="es-MX"/>
              <a:t>Ejemplo: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s-MX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: lw $s0, 20($t1)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s0 = Mem[t1 + 20]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s-MX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: sub $t2, $s0, $t3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t2 = s0 – t3</a:t>
            </a:r>
          </a:p>
          <a:p>
            <a:pPr marL="495300" indent="-495300" eaLnBrk="1" hangingPunct="1"/>
            <a:r>
              <a:rPr lang="es-MX" altLang="es-MX"/>
              <a:t>Solución: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s-MX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: lw $s0, 20($t1)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s0 = Mem[t1 + 20]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C: lw $t4, 8($a0) 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t4 = Mem[a0 + 8]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s-MX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: sub $t2, $s0, $t3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t2 = s0 – t3</a:t>
            </a:r>
          </a:p>
          <a:p>
            <a:pPr marL="495300" indent="-495300" eaLnBrk="1" hangingPunct="1"/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>
            <a:extLst>
              <a:ext uri="{FF2B5EF4-FFF2-40B4-BE49-F238E27FC236}">
                <a16:creationId xmlns:a16="http://schemas.microsoft.com/office/drawing/2014/main" id="{AEDB9CBB-B2C4-1B56-47D2-ECA694BA624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28675" name="Footer Placeholder 4">
            <a:extLst>
              <a:ext uri="{FF2B5EF4-FFF2-40B4-BE49-F238E27FC236}">
                <a16:creationId xmlns:a16="http://schemas.microsoft.com/office/drawing/2014/main" id="{BF364B71-B73E-A5EA-8DB4-4E914B6EE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28676" name="Slide Number Placeholder 5">
            <a:extLst>
              <a:ext uri="{FF2B5EF4-FFF2-40B4-BE49-F238E27FC236}">
                <a16:creationId xmlns:a16="http://schemas.microsoft.com/office/drawing/2014/main" id="{A795ABED-0DCC-6B6B-98E9-F46E8D660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F507BD-1B78-6140-9B28-2C4C785111B3}" type="slidenum">
              <a:rPr lang="pt-BR" altLang="es-MX">
                <a:solidFill>
                  <a:srgbClr val="045C75"/>
                </a:solidFill>
              </a:rPr>
              <a:pPr/>
              <a:t>14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id="{4E3AE843-39EF-37E7-03FF-95DBDE41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</a:t>
            </a:r>
            <a:endParaRPr lang="en-US" altLang="es-MX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CF3B4E2-EAA1-37E9-4BC9-89C82477A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Encontrar las dependencias en el siguiente código y reordenar las instrucciones para evitarlas.</a:t>
            </a:r>
          </a:p>
          <a:p>
            <a:pPr eaLnBrk="1" hangingPunct="1"/>
            <a:endParaRPr lang="es-MX" altLang="es-MX" dirty="0"/>
          </a:p>
          <a:p>
            <a:pPr eaLnBrk="1" hangingPunct="1"/>
            <a:r>
              <a:rPr lang="es-MX" altLang="es-MX" dirty="0"/>
              <a:t>Código en C/Java</a:t>
            </a:r>
          </a:p>
          <a:p>
            <a:pPr eaLnBrk="1" hangingPunct="1"/>
            <a:endParaRPr lang="es-MX" altLang="es-MX" dirty="0"/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B + E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 = B + F</a:t>
            </a:r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>
            <a:extLst>
              <a:ext uri="{FF2B5EF4-FFF2-40B4-BE49-F238E27FC236}">
                <a16:creationId xmlns:a16="http://schemas.microsoft.com/office/drawing/2014/main" id="{8FB1443C-8238-B86A-5FBE-BF877BD0181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0723" name="Footer Placeholder 4">
            <a:extLst>
              <a:ext uri="{FF2B5EF4-FFF2-40B4-BE49-F238E27FC236}">
                <a16:creationId xmlns:a16="http://schemas.microsoft.com/office/drawing/2014/main" id="{B7DAB19E-7D29-20EB-AAFE-9DEE291FA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0724" name="Slide Number Placeholder 5">
            <a:extLst>
              <a:ext uri="{FF2B5EF4-FFF2-40B4-BE49-F238E27FC236}">
                <a16:creationId xmlns:a16="http://schemas.microsoft.com/office/drawing/2014/main" id="{999A895F-DB63-6ACC-AD1B-1E85EA8D9C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31A1F8-2AF3-BA44-A73F-F49F026AA6C1}" type="slidenum">
              <a:rPr lang="pt-BR" altLang="es-MX">
                <a:solidFill>
                  <a:srgbClr val="045C75"/>
                </a:solidFill>
              </a:rPr>
              <a:pPr/>
              <a:t>15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30725" name="Rectangle 2">
            <a:extLst>
              <a:ext uri="{FF2B5EF4-FFF2-40B4-BE49-F238E27FC236}">
                <a16:creationId xmlns:a16="http://schemas.microsoft.com/office/drawing/2014/main" id="{EBBBB0EC-A7A6-761D-E742-3F42D8CC6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</a:t>
            </a:r>
            <a:endParaRPr lang="en-US" altLang="es-MX"/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21C11B29-B4D8-5F4E-A6A6-F72FFF45A3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MX" dirty="0"/>
              <a:t>Código MIPS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Asumiendo que </a:t>
            </a:r>
            <a:r>
              <a:rPr lang="es-MX" altLang="es-MX" i="1" dirty="0"/>
              <a:t>B</a:t>
            </a:r>
            <a:r>
              <a:rPr lang="es-MX" altLang="es-MX" dirty="0"/>
              <a:t> está apuntada por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$t0</a:t>
            </a:r>
            <a:r>
              <a:rPr lang="es-MX" altLang="es-MX" dirty="0"/>
              <a:t>, </a:t>
            </a:r>
            <a:r>
              <a:rPr lang="es-MX" altLang="es-MX" i="1" dirty="0"/>
              <a:t>E</a:t>
            </a:r>
            <a:r>
              <a:rPr lang="es-MX" altLang="es-MX" dirty="0"/>
              <a:t> por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$t0</a:t>
            </a:r>
            <a:r>
              <a:rPr lang="es-MX" altLang="es-MX" dirty="0" smtClean="0"/>
              <a:t>+4</a:t>
            </a:r>
            <a:r>
              <a:rPr lang="es-MX" altLang="es-MX" dirty="0"/>
              <a:t>, </a:t>
            </a:r>
            <a:r>
              <a:rPr lang="es-MX" altLang="es-MX" i="1" dirty="0"/>
              <a:t>F</a:t>
            </a:r>
            <a:r>
              <a:rPr lang="es-MX" altLang="es-MX" dirty="0"/>
              <a:t> por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$t0</a:t>
            </a:r>
            <a:r>
              <a:rPr lang="es-MX" altLang="es-MX" dirty="0" smtClean="0"/>
              <a:t>+8</a:t>
            </a:r>
            <a:r>
              <a:rPr lang="es-MX" altLang="es-MX" dirty="0"/>
              <a:t>, </a:t>
            </a:r>
            <a:r>
              <a:rPr lang="es-MX" altLang="es-MX" i="1" dirty="0"/>
              <a:t>A</a:t>
            </a:r>
            <a:r>
              <a:rPr lang="es-MX" altLang="es-MX" dirty="0"/>
              <a:t> por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$t0</a:t>
            </a:r>
            <a:r>
              <a:rPr lang="es-MX" altLang="es-MX" dirty="0" smtClean="0"/>
              <a:t>+12 </a:t>
            </a:r>
            <a:r>
              <a:rPr lang="es-MX" altLang="es-MX" dirty="0"/>
              <a:t>y </a:t>
            </a:r>
            <a:r>
              <a:rPr lang="es-MX" altLang="es-MX" i="1" dirty="0"/>
              <a:t>C</a:t>
            </a:r>
            <a:r>
              <a:rPr lang="es-MX" altLang="es-MX" dirty="0"/>
              <a:t> por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$t0</a:t>
            </a:r>
            <a:r>
              <a:rPr lang="es-MX" altLang="es-MX" dirty="0" smtClean="0"/>
              <a:t>+16</a:t>
            </a:r>
            <a:r>
              <a:rPr lang="es-MX" altLang="es-MX" dirty="0"/>
              <a:t>.</a:t>
            </a:r>
          </a:p>
          <a:p>
            <a:pPr lvl="1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$t1, 0($t0)	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t1 = </a:t>
            </a:r>
            <a:r>
              <a:rPr lang="es-MX" altLang="es-MX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[t0]</a:t>
            </a:r>
          </a:p>
          <a:p>
            <a:pPr lvl="1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$t2, 4($t0)	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t2 = </a:t>
            </a:r>
            <a:r>
              <a:rPr lang="es-MX" altLang="es-MX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[t0+4]</a:t>
            </a:r>
          </a:p>
          <a:p>
            <a:pPr lvl="1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$t3, $t1, $t2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t3 = t1 + t2</a:t>
            </a:r>
          </a:p>
          <a:p>
            <a:pPr lvl="1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$t3, 12($t0)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s-MX" altLang="es-MX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[t0+12] = t3</a:t>
            </a:r>
          </a:p>
          <a:p>
            <a:pPr lvl="1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$t4, 8($t0)	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t4 = </a:t>
            </a:r>
            <a:r>
              <a:rPr lang="es-MX" altLang="es-MX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[t0+8]</a:t>
            </a:r>
          </a:p>
          <a:p>
            <a:pPr lvl="1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$t5, $t1, $t4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t5 = t1 + t4</a:t>
            </a:r>
          </a:p>
          <a:p>
            <a:pPr lvl="1"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$t5, 16($t0)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s-MX" altLang="es-MX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[t0+16] = t5</a:t>
            </a:r>
            <a:endParaRPr lang="en-US" altLang="es-MX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>
            <a:extLst>
              <a:ext uri="{FF2B5EF4-FFF2-40B4-BE49-F238E27FC236}">
                <a16:creationId xmlns:a16="http://schemas.microsoft.com/office/drawing/2014/main" id="{1F18C2DB-106D-D1FB-4F8C-B21A9022965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2771" name="Footer Placeholder 4">
            <a:extLst>
              <a:ext uri="{FF2B5EF4-FFF2-40B4-BE49-F238E27FC236}">
                <a16:creationId xmlns:a16="http://schemas.microsoft.com/office/drawing/2014/main" id="{8E52BE06-DDD1-3C56-F53E-BF7E02E6F8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F09AEB67-656E-BA3B-B742-87E2342C2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A9F621-47FD-184F-B51B-19B9F2D5C5AA}" type="slidenum">
              <a:rPr lang="pt-BR" altLang="es-MX">
                <a:solidFill>
                  <a:srgbClr val="045C75"/>
                </a:solidFill>
              </a:rPr>
              <a:pPr/>
              <a:t>16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FF7CF48C-C54E-67A2-C948-BD357004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</a:t>
            </a:r>
            <a:endParaRPr lang="en-US" altLang="es-MX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179A4F8-9C01-F76E-A582-A98EB8BAE3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s-MX" altLang="es-MX"/>
              <a:t>Dependencias de datos:</a:t>
            </a:r>
          </a:p>
          <a:p>
            <a:pPr marL="495300" indent="-495300" eaLnBrk="1" hangingPunct="1">
              <a:buFont typeface="Wingdings 2" pitchFamily="2" charset="2"/>
              <a:buAutoNum type="alphaLcParenR"/>
            </a:pPr>
            <a:r>
              <a:rPr lang="es-MX" altLang="es-MX"/>
              <a:t>1 y 3.</a:t>
            </a:r>
          </a:p>
          <a:p>
            <a:pPr marL="495300" indent="-495300" eaLnBrk="1" hangingPunct="1">
              <a:buFont typeface="Wingdings 2" pitchFamily="2" charset="2"/>
              <a:buAutoNum type="alphaLcParenR"/>
            </a:pPr>
            <a:r>
              <a:rPr lang="es-MX" altLang="es-MX"/>
              <a:t>2 y 3.</a:t>
            </a:r>
          </a:p>
          <a:p>
            <a:pPr marL="495300" indent="-495300" eaLnBrk="1" hangingPunct="1">
              <a:buFont typeface="Wingdings 2" pitchFamily="2" charset="2"/>
              <a:buAutoNum type="alphaLcParenR"/>
            </a:pPr>
            <a:r>
              <a:rPr lang="es-MX" altLang="es-MX"/>
              <a:t>3 y 4.</a:t>
            </a:r>
          </a:p>
          <a:p>
            <a:pPr marL="495300" indent="-495300" eaLnBrk="1" hangingPunct="1">
              <a:buFont typeface="Wingdings 2" pitchFamily="2" charset="2"/>
              <a:buAutoNum type="alphaLcParenR"/>
            </a:pPr>
            <a:r>
              <a:rPr lang="es-MX" altLang="es-MX"/>
              <a:t>5 y 6</a:t>
            </a:r>
          </a:p>
          <a:p>
            <a:pPr marL="495300" indent="-495300" eaLnBrk="1" hangingPunct="1">
              <a:buFont typeface="Wingdings 2" pitchFamily="2" charset="2"/>
              <a:buAutoNum type="alphaLcParenR"/>
            </a:pPr>
            <a:r>
              <a:rPr lang="es-MX" altLang="es-MX"/>
              <a:t>6 y 7</a:t>
            </a:r>
          </a:p>
          <a:p>
            <a:pPr marL="495300" indent="-495300" eaLnBrk="1" hangingPunct="1">
              <a:buFont typeface="Wingdings 2" pitchFamily="2" charset="2"/>
              <a:buChar char=""/>
            </a:pPr>
            <a:endParaRPr lang="es-MX" altLang="es-MX"/>
          </a:p>
          <a:p>
            <a:pPr marL="495300" indent="-495300" eaLnBrk="1" hangingPunct="1">
              <a:buFont typeface="Wingdings 2" pitchFamily="2" charset="2"/>
              <a:buChar char=""/>
            </a:pPr>
            <a:r>
              <a:rPr lang="es-MX" altLang="es-MX"/>
              <a:t>Forwarding (bypassing) elimina todas las dependencias excepto b) y d).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>
            <a:extLst>
              <a:ext uri="{FF2B5EF4-FFF2-40B4-BE49-F238E27FC236}">
                <a16:creationId xmlns:a16="http://schemas.microsoft.com/office/drawing/2014/main" id="{87A1002B-A80D-FAC0-2B44-615ACCD1D3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4819" name="Footer Placeholder 4">
            <a:extLst>
              <a:ext uri="{FF2B5EF4-FFF2-40B4-BE49-F238E27FC236}">
                <a16:creationId xmlns:a16="http://schemas.microsoft.com/office/drawing/2014/main" id="{2176EE36-3C7C-A7FB-3433-3B9F77D216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4820" name="Slide Number Placeholder 5">
            <a:extLst>
              <a:ext uri="{FF2B5EF4-FFF2-40B4-BE49-F238E27FC236}">
                <a16:creationId xmlns:a16="http://schemas.microsoft.com/office/drawing/2014/main" id="{B9BFE615-9D66-2653-CB74-93227319A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A8B92-8F20-CF42-9B65-5415B04F7DC5}" type="slidenum">
              <a:rPr lang="pt-BR" altLang="es-MX">
                <a:solidFill>
                  <a:srgbClr val="045C75"/>
                </a:solidFill>
              </a:rPr>
              <a:pPr/>
              <a:t>17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82CD5752-B3F9-2E1D-712A-06F8AED4A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Ejemplo</a:t>
            </a:r>
            <a:endParaRPr lang="en-US" altLang="es-MX"/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A159908C-1F5C-8423-D38B-411ECAF1DE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Las dependencias b) y d) se resuelven moviendo la instrucción 5 hacia arriba: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1. lw $t1, 0($t0)	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t1 = Mem[t0]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2. lw $t2, 4($t0)	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t2 = Mem[t0+4]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5. lw $t4, 8($t0)	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t4 = Mem[t0+8]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3. add $t3, $t1, $t2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t3 = t1 + t2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4. sw $t3, 12($t0)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Mem[t0+12] = t3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6. add $t5, $t1, $t4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t5 = t1 + t4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7. sw $t5, 16($t0)	</a:t>
            </a:r>
            <a:r>
              <a:rPr lang="es-MX" altLang="es-MX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Mem[t0+16] = t5</a:t>
            </a:r>
            <a:endParaRPr lang="en-US" altLang="es-MX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>
            <a:extLst>
              <a:ext uri="{FF2B5EF4-FFF2-40B4-BE49-F238E27FC236}">
                <a16:creationId xmlns:a16="http://schemas.microsoft.com/office/drawing/2014/main" id="{BDD7908A-9922-9937-1BC7-0E0B3CC7341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6867" name="Footer Placeholder 4">
            <a:extLst>
              <a:ext uri="{FF2B5EF4-FFF2-40B4-BE49-F238E27FC236}">
                <a16:creationId xmlns:a16="http://schemas.microsoft.com/office/drawing/2014/main" id="{90465A66-FE94-F4FE-CC1A-40790C9DCE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6868" name="Slide Number Placeholder 5">
            <a:extLst>
              <a:ext uri="{FF2B5EF4-FFF2-40B4-BE49-F238E27FC236}">
                <a16:creationId xmlns:a16="http://schemas.microsoft.com/office/drawing/2014/main" id="{56178B61-427E-1278-277D-3C1F68903C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90BD8F-7D93-F74A-BCA9-0BBA5E296A7B}" type="slidenum">
              <a:rPr lang="pt-BR" altLang="es-MX">
                <a:solidFill>
                  <a:srgbClr val="045C75"/>
                </a:solidFill>
              </a:rPr>
              <a:pPr/>
              <a:t>18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36869" name="Rectangle 2">
            <a:extLst>
              <a:ext uri="{FF2B5EF4-FFF2-40B4-BE49-F238E27FC236}">
                <a16:creationId xmlns:a16="http://schemas.microsoft.com/office/drawing/2014/main" id="{122BFAD3-D82D-2EF0-ADC2-111CD339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control</a:t>
            </a:r>
            <a:endParaRPr lang="en-US" altLang="es-MX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D56F8E1-C8ED-0644-DD8D-35C3C5F25C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s-MX" altLang="es-MX"/>
              <a:t>También llamados peligros de brincos.</a:t>
            </a:r>
          </a:p>
          <a:p>
            <a:pPr marL="495300" indent="-495300" eaLnBrk="1" hangingPunct="1"/>
            <a:r>
              <a:rPr lang="es-MX" altLang="es-MX"/>
              <a:t>No se sabe que instrucción sigue a un brinco.</a:t>
            </a:r>
          </a:p>
          <a:p>
            <a:pPr marL="495300" indent="-495300" eaLnBrk="1" hangingPunct="1"/>
            <a:r>
              <a:rPr lang="es-MX" altLang="es-MX"/>
              <a:t>Ejemplo: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beq $t0, $t1, etiqueta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instrucción_1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…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etiqueta:</a:t>
            </a:r>
          </a:p>
          <a:p>
            <a:pPr marL="850900" lvl="1" indent="-457200"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instrucción_2</a:t>
            </a:r>
            <a:endParaRPr lang="en-US" altLang="es-MX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>
            <a:extLst>
              <a:ext uri="{FF2B5EF4-FFF2-40B4-BE49-F238E27FC236}">
                <a16:creationId xmlns:a16="http://schemas.microsoft.com/office/drawing/2014/main" id="{4A897019-6F56-7AAF-7397-D26BE0C14AF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38915" name="Footer Placeholder 4">
            <a:extLst>
              <a:ext uri="{FF2B5EF4-FFF2-40B4-BE49-F238E27FC236}">
                <a16:creationId xmlns:a16="http://schemas.microsoft.com/office/drawing/2014/main" id="{F7D3C601-C4AA-6DB0-F3FD-FF24A8AEE8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38916" name="Slide Number Placeholder 5">
            <a:extLst>
              <a:ext uri="{FF2B5EF4-FFF2-40B4-BE49-F238E27FC236}">
                <a16:creationId xmlns:a16="http://schemas.microsoft.com/office/drawing/2014/main" id="{7C2BBAC5-574C-2C7F-7B4C-FE38E4833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6C57FD-4256-FA47-AE1D-A1379EFF5AAD}" type="slidenum">
              <a:rPr lang="pt-BR" altLang="es-MX">
                <a:solidFill>
                  <a:srgbClr val="045C75"/>
                </a:solidFill>
              </a:rPr>
              <a:pPr/>
              <a:t>19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D8C83650-AF5C-23D3-2510-EA4B5329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control</a:t>
            </a:r>
            <a:endParaRPr lang="en-US" altLang="es-MX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582A742-CA31-E157-F32A-81DE3E5425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s-MX" altLang="es-MX" dirty="0" smtClean="0"/>
              <a:t>Tres soluciones típicas:</a:t>
            </a:r>
            <a:endParaRPr lang="es-MX" altLang="es-MX" dirty="0"/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 dirty="0"/>
              <a:t>Detener (</a:t>
            </a:r>
            <a:r>
              <a:rPr lang="es-MX" altLang="es-MX" dirty="0" err="1"/>
              <a:t>stall</a:t>
            </a:r>
            <a:r>
              <a:rPr lang="es-MX" altLang="es-MX" dirty="0"/>
              <a:t>) el pipeline. La siguiente instrucción entra cuando se sepa el resultado del brinco.</a:t>
            </a:r>
          </a:p>
          <a:p>
            <a:pPr marL="495300" indent="-495300" eaLnBrk="1" hangingPunct="1">
              <a:buFont typeface="Wingdings 2" pitchFamily="2" charset="2"/>
              <a:buAutoNum type="arabicPeriod" startAt="2"/>
            </a:pPr>
            <a:r>
              <a:rPr lang="es-MX" altLang="es-MX" dirty="0"/>
              <a:t>Predecir (adivinar) si se va a brincar o no.</a:t>
            </a:r>
          </a:p>
          <a:p>
            <a:pPr marL="495300" indent="-495300" eaLnBrk="1" hangingPunct="1">
              <a:buFont typeface="Wingdings 2" pitchFamily="2" charset="2"/>
              <a:buAutoNum type="arabicPeriod" startAt="2"/>
            </a:pPr>
            <a:r>
              <a:rPr lang="es-MX" altLang="es-MX" dirty="0"/>
              <a:t>Decisión retrasada.</a:t>
            </a:r>
            <a:endParaRPr lang="en-US" altLang="es-MX" dirty="0"/>
          </a:p>
          <a:p>
            <a:pPr marL="495300" indent="-495300" eaLnBrk="1" hangingPunct="1"/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>
            <a:extLst>
              <a:ext uri="{FF2B5EF4-FFF2-40B4-BE49-F238E27FC236}">
                <a16:creationId xmlns:a16="http://schemas.microsoft.com/office/drawing/2014/main" id="{5FE8DDA0-9F61-6D13-B56D-6481F8DD7C9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7171" name="Footer Placeholder 4">
            <a:extLst>
              <a:ext uri="{FF2B5EF4-FFF2-40B4-BE49-F238E27FC236}">
                <a16:creationId xmlns:a16="http://schemas.microsoft.com/office/drawing/2014/main" id="{F7725F6B-F481-7E0B-320C-BF9CB925C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id="{C733C63F-894B-6CB8-4B62-8EF6F75C88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33D922-E349-0E4A-97B4-228E8D26D3B5}" type="slidenum">
              <a:rPr lang="pt-BR" altLang="es-MX">
                <a:solidFill>
                  <a:srgbClr val="045C75"/>
                </a:solidFill>
              </a:rPr>
              <a:pPr/>
              <a:t>2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4BB38C6E-4897-0B02-C186-0B928042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(</a:t>
            </a:r>
            <a:r>
              <a:rPr lang="en-US" altLang="es-MX"/>
              <a:t>hazards</a:t>
            </a:r>
            <a:r>
              <a:rPr lang="es-MX" altLang="es-MX"/>
              <a:t>)</a:t>
            </a:r>
            <a:endParaRPr lang="en-US" altLang="es-MX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DA6AF6D-309B-ACDA-1872-CA1BF6921F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MX"/>
              <a:t>Eventos que evitan que la siguiente instrucción se ejecute en el siguiente ciclo de reloj.</a:t>
            </a:r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  <a:buFont typeface="Wingdings 2" pitchFamily="2" charset="2"/>
              <a:buChar char="ê"/>
            </a:pPr>
            <a:r>
              <a:rPr lang="es-MX" altLang="es-MX"/>
              <a:t>Estructurales.</a:t>
            </a:r>
          </a:p>
          <a:p>
            <a:pPr lvl="1" eaLnBrk="1" hangingPunct="1">
              <a:lnSpc>
                <a:spcPct val="90000"/>
              </a:lnSpc>
            </a:pPr>
            <a:r>
              <a:rPr lang="es-MX" altLang="es-MX"/>
              <a:t>Motivo: conflictos de recursos.</a:t>
            </a:r>
          </a:p>
          <a:p>
            <a:pPr lvl="1" eaLnBrk="1" hangingPunct="1">
              <a:lnSpc>
                <a:spcPct val="90000"/>
              </a:lnSpc>
            </a:pPr>
            <a:r>
              <a:rPr lang="es-MX" altLang="es-MX"/>
              <a:t>Solución: duplicación de recursos.</a:t>
            </a:r>
          </a:p>
          <a:p>
            <a:pPr eaLnBrk="1" hangingPunct="1">
              <a:lnSpc>
                <a:spcPct val="90000"/>
              </a:lnSpc>
              <a:buFont typeface="Wingdings 2" pitchFamily="2" charset="2"/>
              <a:buChar char="ê"/>
            </a:pPr>
            <a:r>
              <a:rPr lang="es-MX" altLang="es-MX"/>
              <a:t>Datos.</a:t>
            </a:r>
          </a:p>
          <a:p>
            <a:pPr lvl="1" eaLnBrk="1" hangingPunct="1">
              <a:lnSpc>
                <a:spcPct val="90000"/>
              </a:lnSpc>
            </a:pPr>
            <a:r>
              <a:rPr lang="es-MX" altLang="es-MX"/>
              <a:t>Motivo: dependencias entre instrucciones.</a:t>
            </a:r>
          </a:p>
          <a:p>
            <a:pPr lvl="1" eaLnBrk="1" hangingPunct="1">
              <a:lnSpc>
                <a:spcPct val="90000"/>
              </a:lnSpc>
            </a:pPr>
            <a:r>
              <a:rPr lang="es-MX" altLang="es-MX"/>
              <a:t>Soluciones: detener (stall) el pipeline, forwarding (bypassing) y reordenamiento de instrucciones.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>
            <a:extLst>
              <a:ext uri="{FF2B5EF4-FFF2-40B4-BE49-F238E27FC236}">
                <a16:creationId xmlns:a16="http://schemas.microsoft.com/office/drawing/2014/main" id="{D4AB7747-E182-82DA-2923-B3E3EC47696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0963" name="Footer Placeholder 4">
            <a:extLst>
              <a:ext uri="{FF2B5EF4-FFF2-40B4-BE49-F238E27FC236}">
                <a16:creationId xmlns:a16="http://schemas.microsoft.com/office/drawing/2014/main" id="{139F1B68-E1A8-352A-76FD-2B4DD5F23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3FF6A2CF-0FA0-083A-8DAC-21A371CC84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D9856C-22CD-BA41-A353-96C7CD11A8CB}" type="slidenum">
              <a:rPr lang="pt-BR" altLang="es-MX">
                <a:solidFill>
                  <a:srgbClr val="045C75"/>
                </a:solidFill>
              </a:rPr>
              <a:pPr/>
              <a:t>20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2BEA4487-F405-82E9-6CFC-978082284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Costo de detener el pipeline</a:t>
            </a:r>
            <a:endParaRPr lang="en-US" altLang="es-MX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BDE5469-7AA2-7721-656E-A7B98086A8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Según SPECint2006:</a:t>
            </a:r>
          </a:p>
          <a:p>
            <a:pPr lvl="1" eaLnBrk="1" hangingPunct="1"/>
            <a:r>
              <a:rPr lang="es-MX" altLang="es-MX"/>
              <a:t>El 17% de las instrucciones son brincos.</a:t>
            </a:r>
          </a:p>
          <a:p>
            <a:pPr lvl="1" eaLnBrk="1" hangingPunct="1"/>
            <a:r>
              <a:rPr lang="es-MX" altLang="es-MX"/>
              <a:t>El CPI de las otras instrucciones es 1.</a:t>
            </a:r>
          </a:p>
          <a:p>
            <a:pPr eaLnBrk="1" hangingPunct="1"/>
            <a:r>
              <a:rPr lang="es-MX" altLang="es-MX"/>
              <a:t>El resultado del brinco se conoce al final de la etapa EX. El pipeline se tendría que detener dos ciclos por cada brinco. El CPI se incrementaría a 1.34, es decir, la CPU sería 34% comparada con otra CPU que no se detenga después de cada brinco.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>
            <a:extLst>
              <a:ext uri="{FF2B5EF4-FFF2-40B4-BE49-F238E27FC236}">
                <a16:creationId xmlns:a16="http://schemas.microsoft.com/office/drawing/2014/main" id="{2FD6CE86-6C30-9FE3-E21F-ABC7D3432E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3011" name="Footer Placeholder 4">
            <a:extLst>
              <a:ext uri="{FF2B5EF4-FFF2-40B4-BE49-F238E27FC236}">
                <a16:creationId xmlns:a16="http://schemas.microsoft.com/office/drawing/2014/main" id="{7FECCD33-890B-09CB-6D9C-FA6BD35A0F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3012" name="Slide Number Placeholder 5">
            <a:extLst>
              <a:ext uri="{FF2B5EF4-FFF2-40B4-BE49-F238E27FC236}">
                <a16:creationId xmlns:a16="http://schemas.microsoft.com/office/drawing/2014/main" id="{1165D560-35B8-5E64-455F-6B5BA9A36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4A4584-A17E-6342-8683-9BA33BFF60C8}" type="slidenum">
              <a:rPr lang="pt-BR" altLang="es-MX">
                <a:solidFill>
                  <a:srgbClr val="045C75"/>
                </a:solidFill>
              </a:rPr>
              <a:pPr/>
              <a:t>21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43013" name="Rectangle 2">
            <a:extLst>
              <a:ext uri="{FF2B5EF4-FFF2-40B4-BE49-F238E27FC236}">
                <a16:creationId xmlns:a16="http://schemas.microsoft.com/office/drawing/2014/main" id="{582F4B3D-B7FB-5CC7-799F-B5847DB74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Costo de detener el pipeline</a:t>
            </a:r>
            <a:endParaRPr lang="es-ES" altLang="es-MX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12D6C11-909E-CEC3-320D-B6F0F3FD3B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Incluso si hubiera hardware extra para obtener el resultado al final de la etapa ID, se perdería un ciclo por cada brinco y el CPI se incrementaría a 1.17, es decir, 17% más lenta que una CPU que no se detenga después de cada brinco.</a:t>
            </a:r>
          </a:p>
          <a:p>
            <a:pPr eaLnBrk="1" hangingPunct="1"/>
            <a:r>
              <a:rPr lang="es-MX" altLang="es-MX"/>
              <a:t>Conclusión: detener el pipeline no es práctico.</a:t>
            </a:r>
            <a:endParaRPr lang="es-E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>
            <a:extLst>
              <a:ext uri="{FF2B5EF4-FFF2-40B4-BE49-F238E27FC236}">
                <a16:creationId xmlns:a16="http://schemas.microsoft.com/office/drawing/2014/main" id="{9E6B16E6-5757-3F8E-2744-6288C6FAB79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4035" name="Footer Placeholder 4">
            <a:extLst>
              <a:ext uri="{FF2B5EF4-FFF2-40B4-BE49-F238E27FC236}">
                <a16:creationId xmlns:a16="http://schemas.microsoft.com/office/drawing/2014/main" id="{AC437622-95C0-DBAC-80E1-9EF460D43C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4036" name="Slide Number Placeholder 5">
            <a:extLst>
              <a:ext uri="{FF2B5EF4-FFF2-40B4-BE49-F238E27FC236}">
                <a16:creationId xmlns:a16="http://schemas.microsoft.com/office/drawing/2014/main" id="{1205C682-C9A5-1046-AB23-FCBE4418C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10F75B-BE1E-1846-90F1-ECE8EED16D6F}" type="slidenum">
              <a:rPr lang="pt-BR" altLang="es-MX">
                <a:solidFill>
                  <a:srgbClr val="045C75"/>
                </a:solidFill>
              </a:rPr>
              <a:pPr/>
              <a:t>22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44037" name="Rectangle 2">
            <a:extLst>
              <a:ext uri="{FF2B5EF4-FFF2-40B4-BE49-F238E27FC236}">
                <a16:creationId xmlns:a16="http://schemas.microsoft.com/office/drawing/2014/main" id="{D26A927A-671B-507B-77FE-715105D8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Predicción de brincos</a:t>
            </a:r>
            <a:endParaRPr lang="es-ES" altLang="es-MX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0B5870B8-1DEF-A019-5160-9E8684362B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Intentar adivinar el resultado de un brinco.</a:t>
            </a:r>
          </a:p>
          <a:p>
            <a:pPr eaLnBrk="1" hangingPunct="1"/>
            <a:r>
              <a:rPr lang="es-MX" altLang="es-MX"/>
              <a:t>Si se acierta, el pipeline continúa a toda velocidad.</a:t>
            </a:r>
          </a:p>
          <a:p>
            <a:pPr eaLnBrk="1" hangingPunct="1"/>
            <a:r>
              <a:rPr lang="es-MX" altLang="es-MX"/>
              <a:t>Si no se acierta, hay que deshacer la instrucciones del camino equivocado y empezar a sacar instrucciones del camino correcto.</a:t>
            </a:r>
            <a:endParaRPr lang="es-E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>
            <a:extLst>
              <a:ext uri="{FF2B5EF4-FFF2-40B4-BE49-F238E27FC236}">
                <a16:creationId xmlns:a16="http://schemas.microsoft.com/office/drawing/2014/main" id="{543AFB66-3367-6226-122D-942289FFAC3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5059" name="Footer Placeholder 4">
            <a:extLst>
              <a:ext uri="{FF2B5EF4-FFF2-40B4-BE49-F238E27FC236}">
                <a16:creationId xmlns:a16="http://schemas.microsoft.com/office/drawing/2014/main" id="{D57DA366-DD51-C788-7330-8AFED8BF5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5060" name="Slide Number Placeholder 5">
            <a:extLst>
              <a:ext uri="{FF2B5EF4-FFF2-40B4-BE49-F238E27FC236}">
                <a16:creationId xmlns:a16="http://schemas.microsoft.com/office/drawing/2014/main" id="{00026F94-8A4F-9519-91D6-FDE61C5E28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EDA5C0-9716-B445-AE83-A1A14BCDCD65}" type="slidenum">
              <a:rPr lang="pt-BR" altLang="es-MX">
                <a:solidFill>
                  <a:srgbClr val="045C75"/>
                </a:solidFill>
              </a:rPr>
              <a:pPr/>
              <a:t>23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45061" name="Rectangle 2">
            <a:extLst>
              <a:ext uri="{FF2B5EF4-FFF2-40B4-BE49-F238E27FC236}">
                <a16:creationId xmlns:a16="http://schemas.microsoft.com/office/drawing/2014/main" id="{2AE146A5-204A-723A-6B33-5BB5C43C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Predicción de brincos</a:t>
            </a:r>
            <a:endParaRPr lang="es-ES" altLang="es-MX"/>
          </a:p>
        </p:txBody>
      </p:sp>
      <p:sp>
        <p:nvSpPr>
          <p:cNvPr id="45062" name="Rectangle 3">
            <a:extLst>
              <a:ext uri="{FF2B5EF4-FFF2-40B4-BE49-F238E27FC236}">
                <a16:creationId xmlns:a16="http://schemas.microsoft.com/office/drawing/2014/main" id="{91DD3B07-6AF7-AC6D-00E7-B99CCED055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  <a:buFont typeface="Wingdings 2" pitchFamily="2" charset="2"/>
              <a:buNone/>
            </a:pPr>
            <a:r>
              <a:rPr lang="es-MX" altLang="es-MX" sz="1400" b="1"/>
              <a:t>Fuente: COD 5, p. 283</a:t>
            </a:r>
            <a:endParaRPr lang="es-ES" altLang="es-MX" sz="1400" b="1"/>
          </a:p>
        </p:txBody>
      </p:sp>
      <p:pic>
        <p:nvPicPr>
          <p:cNvPr id="45063" name="Picture 4">
            <a:extLst>
              <a:ext uri="{FF2B5EF4-FFF2-40B4-BE49-F238E27FC236}">
                <a16:creationId xmlns:a16="http://schemas.microsoft.com/office/drawing/2014/main" id="{22740C76-C633-959C-8CDE-8B712A377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5638800" cy="470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>
            <a:extLst>
              <a:ext uri="{FF2B5EF4-FFF2-40B4-BE49-F238E27FC236}">
                <a16:creationId xmlns:a16="http://schemas.microsoft.com/office/drawing/2014/main" id="{CA1E69B9-7A68-DE25-A59C-5AB5F8258D5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6083" name="Footer Placeholder 4">
            <a:extLst>
              <a:ext uri="{FF2B5EF4-FFF2-40B4-BE49-F238E27FC236}">
                <a16:creationId xmlns:a16="http://schemas.microsoft.com/office/drawing/2014/main" id="{CCC22F12-31DD-8D95-B35A-648FB0A54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6084" name="Slide Number Placeholder 5">
            <a:extLst>
              <a:ext uri="{FF2B5EF4-FFF2-40B4-BE49-F238E27FC236}">
                <a16:creationId xmlns:a16="http://schemas.microsoft.com/office/drawing/2014/main" id="{23487996-567F-3505-661C-3B7CF27BE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08225E-B739-844E-8C3B-685943331B79}" type="slidenum">
              <a:rPr lang="pt-BR" altLang="es-MX">
                <a:solidFill>
                  <a:srgbClr val="045C75"/>
                </a:solidFill>
              </a:rPr>
              <a:pPr/>
              <a:t>24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id="{00B2A003-D62F-D9EB-3B7A-1991D247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Predicción de brincos</a:t>
            </a:r>
            <a:endParaRPr lang="es-ES" altLang="es-MX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4A9B231-9BA3-761D-8065-8AAE4DE1D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s-MX" altLang="es-MX"/>
              <a:t>Algunas estrategias básicas: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Predecir que los brincos nunca se toman.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Usar alguna heurística. Por ejemplo, predecir que los brincos hacia arriba son parte de un ciclo y predecir que se toman.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Predecir cada brinco en base a la historia del brinco.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>
            <a:extLst>
              <a:ext uri="{FF2B5EF4-FFF2-40B4-BE49-F238E27FC236}">
                <a16:creationId xmlns:a16="http://schemas.microsoft.com/office/drawing/2014/main" id="{848A1FB9-D11E-BE6B-A2C4-ED59347754B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7107" name="Footer Placeholder 4">
            <a:extLst>
              <a:ext uri="{FF2B5EF4-FFF2-40B4-BE49-F238E27FC236}">
                <a16:creationId xmlns:a16="http://schemas.microsoft.com/office/drawing/2014/main" id="{9520168C-3619-5F5A-6D11-6B157697C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7108" name="Slide Number Placeholder 5">
            <a:extLst>
              <a:ext uri="{FF2B5EF4-FFF2-40B4-BE49-F238E27FC236}">
                <a16:creationId xmlns:a16="http://schemas.microsoft.com/office/drawing/2014/main" id="{8C7DFD8E-DF58-FE7B-CB38-FC710A9C3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36E6C7-003B-5B43-B9ED-3D8C791D8DF0}" type="slidenum">
              <a:rPr lang="pt-BR" altLang="es-MX">
                <a:solidFill>
                  <a:srgbClr val="045C75"/>
                </a:solidFill>
              </a:rPr>
              <a:pPr/>
              <a:t>25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47109" name="Rectangle 2">
            <a:extLst>
              <a:ext uri="{FF2B5EF4-FFF2-40B4-BE49-F238E27FC236}">
                <a16:creationId xmlns:a16="http://schemas.microsoft.com/office/drawing/2014/main" id="{08D9744E-178F-4697-9C66-E7E3E031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Decisión retrasada</a:t>
            </a:r>
            <a:endParaRPr lang="es-ES" altLang="es-MX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284E0458-A527-E905-CF6E-68161D7190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Se usa en MIPS.</a:t>
            </a:r>
          </a:p>
          <a:p>
            <a:pPr eaLnBrk="1" hangingPunct="1"/>
            <a:r>
              <a:rPr lang="es-MX" altLang="es-MX"/>
              <a:t>Poner una instrucción independiente al brinco, después del brinco.</a:t>
            </a:r>
          </a:p>
          <a:p>
            <a:pPr eaLnBrk="1" hangingPunct="1"/>
            <a:r>
              <a:rPr lang="es-MX" altLang="es-MX"/>
              <a:t>Por ejemplo: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	add $t0, $t1, $t2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	beq $s0, $s1, Etiqueta</a:t>
            </a:r>
          </a:p>
          <a:p>
            <a:pPr eaLnBrk="1" hangingPunct="1"/>
            <a:r>
              <a:rPr lang="es-MX" altLang="es-MX"/>
              <a:t>Se convierte en: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	beq $s0, $s1, Etiqueta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MX" altLang="es-MX">
                <a:latin typeface="Times New Roman" panose="02020603050405020304" pitchFamily="18" charset="0"/>
                <a:cs typeface="Times New Roman" panose="02020603050405020304" pitchFamily="18" charset="0"/>
              </a:rPr>
              <a:t>		add $t0, $t1, $t2</a:t>
            </a:r>
            <a:endParaRPr lang="es-ES" altLang="es-MX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>
            <a:extLst>
              <a:ext uri="{FF2B5EF4-FFF2-40B4-BE49-F238E27FC236}">
                <a16:creationId xmlns:a16="http://schemas.microsoft.com/office/drawing/2014/main" id="{9C5F680C-E168-37F4-56AE-801F2452074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8131" name="Footer Placeholder 4">
            <a:extLst>
              <a:ext uri="{FF2B5EF4-FFF2-40B4-BE49-F238E27FC236}">
                <a16:creationId xmlns:a16="http://schemas.microsoft.com/office/drawing/2014/main" id="{E4BF3C2C-69AD-F668-16CD-E965D38FC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8132" name="Slide Number Placeholder 5">
            <a:extLst>
              <a:ext uri="{FF2B5EF4-FFF2-40B4-BE49-F238E27FC236}">
                <a16:creationId xmlns:a16="http://schemas.microsoft.com/office/drawing/2014/main" id="{27049499-988A-7E5F-090A-EFC6D1241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4093A2-1D3C-D94E-BDEC-BE13B92CE792}" type="slidenum">
              <a:rPr lang="pt-BR" altLang="es-MX">
                <a:solidFill>
                  <a:srgbClr val="045C75"/>
                </a:solidFill>
              </a:rPr>
              <a:pPr/>
              <a:t>26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48133" name="Rectangle 2">
            <a:extLst>
              <a:ext uri="{FF2B5EF4-FFF2-40B4-BE49-F238E27FC236}">
                <a16:creationId xmlns:a16="http://schemas.microsoft.com/office/drawing/2014/main" id="{1A4DA85A-A970-8238-32A2-803E04C94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Decisión retrasada</a:t>
            </a:r>
            <a:endParaRPr lang="es-ES" altLang="es-MX"/>
          </a:p>
        </p:txBody>
      </p:sp>
      <p:sp>
        <p:nvSpPr>
          <p:cNvPr id="48134" name="Rectangle 3">
            <a:extLst>
              <a:ext uri="{FF2B5EF4-FFF2-40B4-BE49-F238E27FC236}">
                <a16:creationId xmlns:a16="http://schemas.microsoft.com/office/drawing/2014/main" id="{54310BB3-C890-A5A6-20AD-9145FFC17D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La inclusión del </a:t>
            </a:r>
            <a:r>
              <a:rPr lang="es-MX" altLang="es-MX">
                <a:latin typeface="Times New Roman" panose="02020603050405020304" pitchFamily="18" charset="0"/>
              </a:rPr>
              <a:t>add</a:t>
            </a:r>
            <a:r>
              <a:rPr lang="es-MX" altLang="es-MX"/>
              <a:t> da tiempo a que la CPU sepa el resultado del </a:t>
            </a:r>
            <a:r>
              <a:rPr lang="es-MX" altLang="es-MX">
                <a:latin typeface="Times New Roman" panose="02020603050405020304" pitchFamily="18" charset="0"/>
              </a:rPr>
              <a:t>beq</a:t>
            </a:r>
            <a:r>
              <a:rPr lang="es-MX" altLang="es-MX"/>
              <a:t>.</a:t>
            </a:r>
          </a:p>
          <a:p>
            <a:pPr eaLnBrk="1" hangingPunct="1"/>
            <a:endParaRPr lang="es-ES" alt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>
            <a:extLst>
              <a:ext uri="{FF2B5EF4-FFF2-40B4-BE49-F238E27FC236}">
                <a16:creationId xmlns:a16="http://schemas.microsoft.com/office/drawing/2014/main" id="{CB8700B9-2D04-C08C-D35E-B70F0E87179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49155" name="Footer Placeholder 4">
            <a:extLst>
              <a:ext uri="{FF2B5EF4-FFF2-40B4-BE49-F238E27FC236}">
                <a16:creationId xmlns:a16="http://schemas.microsoft.com/office/drawing/2014/main" id="{9D84B0FF-D0DC-F29B-214C-8D0BBDBCB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49156" name="Slide Number Placeholder 5">
            <a:extLst>
              <a:ext uri="{FF2B5EF4-FFF2-40B4-BE49-F238E27FC236}">
                <a16:creationId xmlns:a16="http://schemas.microsoft.com/office/drawing/2014/main" id="{9197DCFE-9AE7-ACA4-EE60-6B901CBC88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F0BA7B-7780-3148-8FE8-F11A81E7FF46}" type="slidenum">
              <a:rPr lang="pt-BR" altLang="es-MX">
                <a:solidFill>
                  <a:srgbClr val="045C75"/>
                </a:solidFill>
              </a:rPr>
              <a:pPr/>
              <a:t>27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49157" name="Rectangle 2">
            <a:extLst>
              <a:ext uri="{FF2B5EF4-FFF2-40B4-BE49-F238E27FC236}">
                <a16:creationId xmlns:a16="http://schemas.microsoft.com/office/drawing/2014/main" id="{3E53DC13-AB7C-D000-C963-0110EB2B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control</a:t>
            </a:r>
            <a:endParaRPr lang="es-ES" altLang="es-MX"/>
          </a:p>
        </p:txBody>
      </p:sp>
      <p:sp>
        <p:nvSpPr>
          <p:cNvPr id="49158" name="Rectangle 3">
            <a:extLst>
              <a:ext uri="{FF2B5EF4-FFF2-40B4-BE49-F238E27FC236}">
                <a16:creationId xmlns:a16="http://schemas.microsoft.com/office/drawing/2014/main" id="{11A41667-11F9-D4BF-A302-713C23B611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Más información en:</a:t>
            </a:r>
          </a:p>
          <a:p>
            <a:pPr eaLnBrk="1" hangingPunct="1"/>
            <a:r>
              <a:rPr lang="es-MX" altLang="es-MX"/>
              <a:t>Smith, J. E. </a:t>
            </a:r>
            <a:r>
              <a:rPr lang="en-US" altLang="es-MX" i="1"/>
              <a:t>A Study of Branch Prediction Techniques</a:t>
            </a:r>
            <a:r>
              <a:rPr lang="es-MX" altLang="es-MX"/>
              <a:t>. IEEE (1981)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ES" altLang="es-MX"/>
              <a:t>	</a:t>
            </a:r>
            <a:r>
              <a:rPr lang="es-ES" altLang="es-MX" sz="1600" b="1">
                <a:hlinkClick r:id="rId2"/>
              </a:rPr>
              <a:t>http://euler.mat.uson.mx/~havillam/ca/Common/JSmith.pdf</a:t>
            </a:r>
            <a:endParaRPr lang="es-ES" altLang="es-MX" sz="1600" b="1"/>
          </a:p>
          <a:p>
            <a:pPr eaLnBrk="1" hangingPunct="1"/>
            <a:r>
              <a:rPr lang="en-US" altLang="es-MX"/>
              <a:t>Michaud, P., Seznec, André. </a:t>
            </a:r>
            <a:r>
              <a:rPr lang="en-US" altLang="es-MX" i="1"/>
              <a:t>A Comprehensive Study of Dynamic Global History Branch Prediction</a:t>
            </a:r>
            <a:r>
              <a:rPr lang="en-US" altLang="es-MX"/>
              <a:t>. INRIA (2001)</a:t>
            </a:r>
          </a:p>
          <a:p>
            <a:pPr eaLnBrk="1" hangingPunct="1">
              <a:buFont typeface="Wingdings 2" pitchFamily="2" charset="2"/>
              <a:buNone/>
            </a:pPr>
            <a:r>
              <a:rPr lang="es-ES" altLang="es-MX"/>
              <a:t>	</a:t>
            </a:r>
            <a:r>
              <a:rPr lang="es-ES" altLang="es-MX" sz="1600" b="1">
                <a:hlinkClick r:id="rId3"/>
              </a:rPr>
              <a:t>http://euler.mat.uson.mx/~havillam/ca/Common/RR-4219.pdf</a:t>
            </a:r>
            <a:endParaRPr lang="es-ES" altLang="es-MX" sz="1600" b="1"/>
          </a:p>
          <a:p>
            <a:pPr eaLnBrk="1" hangingPunct="1"/>
            <a:endParaRPr lang="es-ES" alt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>
            <a:extLst>
              <a:ext uri="{FF2B5EF4-FFF2-40B4-BE49-F238E27FC236}">
                <a16:creationId xmlns:a16="http://schemas.microsoft.com/office/drawing/2014/main" id="{65877ED2-EBDF-3416-D372-E9FF32478D8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0179" name="Footer Placeholder 4">
            <a:extLst>
              <a:ext uri="{FF2B5EF4-FFF2-40B4-BE49-F238E27FC236}">
                <a16:creationId xmlns:a16="http://schemas.microsoft.com/office/drawing/2014/main" id="{D6F821EA-233E-AEF2-8C2C-CA9FDE7E0C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0180" name="Slide Number Placeholder 5">
            <a:extLst>
              <a:ext uri="{FF2B5EF4-FFF2-40B4-BE49-F238E27FC236}">
                <a16:creationId xmlns:a16="http://schemas.microsoft.com/office/drawing/2014/main" id="{3B2FA66B-3A13-9E0F-5094-EE28AA5921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670F3-4FDC-2944-BB67-4EEDFE62F4CA}" type="slidenum">
              <a:rPr lang="pt-BR" altLang="es-MX">
                <a:solidFill>
                  <a:srgbClr val="045C75"/>
                </a:solidFill>
              </a:rPr>
              <a:pPr/>
              <a:t>28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50181" name="Rectangle 2">
            <a:extLst>
              <a:ext uri="{FF2B5EF4-FFF2-40B4-BE49-F238E27FC236}">
                <a16:creationId xmlns:a16="http://schemas.microsoft.com/office/drawing/2014/main" id="{7F770028-2F3B-7E55-92D8-7CF4D493F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Resumen</a:t>
            </a:r>
            <a:endParaRPr lang="en-US" altLang="es-MX"/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2581C2A5-1BCD-6106-F76D-9830F9A6A5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es-MX" altLang="es-MX" dirty="0" err="1"/>
              <a:t>Pipelining</a:t>
            </a:r>
            <a:r>
              <a:rPr lang="es-MX" altLang="es-MX" dirty="0"/>
              <a:t>:</a:t>
            </a:r>
          </a:p>
          <a:p>
            <a:pPr eaLnBrk="1" hangingPunct="1"/>
            <a:r>
              <a:rPr lang="es-MX" altLang="es-MX" dirty="0"/>
              <a:t>Explota el paralelismo entre instrucciones en un flujo secuencial.</a:t>
            </a:r>
          </a:p>
          <a:p>
            <a:pPr eaLnBrk="1" hangingPunct="1"/>
            <a:r>
              <a:rPr lang="es-MX" altLang="es-MX" dirty="0"/>
              <a:t>Incrementa el número de instrucciones que se ejecutan simultáneamente.</a:t>
            </a:r>
          </a:p>
          <a:p>
            <a:pPr eaLnBrk="1" hangingPunct="1"/>
            <a:r>
              <a:rPr lang="es-MX" altLang="es-MX" dirty="0"/>
              <a:t>Incrementa la tasa (</a:t>
            </a:r>
            <a:r>
              <a:rPr lang="es-MX" altLang="es-MX" dirty="0" err="1"/>
              <a:t>rate</a:t>
            </a:r>
            <a:r>
              <a:rPr lang="es-MX" altLang="es-MX" dirty="0"/>
              <a:t>) a la cual las instrucciones comienzan y son ejecutadas.</a:t>
            </a:r>
          </a:p>
          <a:p>
            <a:pPr eaLnBrk="1" hangingPunct="1"/>
            <a:r>
              <a:rPr lang="es-MX" altLang="es-MX" dirty="0"/>
              <a:t>No reduce la </a:t>
            </a:r>
            <a:r>
              <a:rPr lang="es-MX" altLang="es-MX" i="1" dirty="0"/>
              <a:t>latencia</a:t>
            </a:r>
            <a:r>
              <a:rPr lang="es-MX" altLang="es-MX" dirty="0"/>
              <a:t>, el tiempo que de ejecución de una instrucción individual.</a:t>
            </a:r>
          </a:p>
          <a:p>
            <a:pPr eaLnBrk="1" hangingPunct="1"/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>
            <a:extLst>
              <a:ext uri="{FF2B5EF4-FFF2-40B4-BE49-F238E27FC236}">
                <a16:creationId xmlns:a16="http://schemas.microsoft.com/office/drawing/2014/main" id="{7918011A-B81F-D535-AA34-A6BB9BF2A53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52227" name="Footer Placeholder 4">
            <a:extLst>
              <a:ext uri="{FF2B5EF4-FFF2-40B4-BE49-F238E27FC236}">
                <a16:creationId xmlns:a16="http://schemas.microsoft.com/office/drawing/2014/main" id="{2B5657B6-39DA-42E2-F016-069D21877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52228" name="Slide Number Placeholder 5">
            <a:extLst>
              <a:ext uri="{FF2B5EF4-FFF2-40B4-BE49-F238E27FC236}">
                <a16:creationId xmlns:a16="http://schemas.microsoft.com/office/drawing/2014/main" id="{B67E32E2-1F79-C8C2-9030-18E9C26D3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81BFD4-9560-0E4C-B7AC-E12D7CD13BFA}" type="slidenum">
              <a:rPr lang="pt-BR" altLang="es-MX">
                <a:solidFill>
                  <a:srgbClr val="045C75"/>
                </a:solidFill>
              </a:rPr>
              <a:pPr/>
              <a:t>29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52229" name="Rectangle 2">
            <a:extLst>
              <a:ext uri="{FF2B5EF4-FFF2-40B4-BE49-F238E27FC236}">
                <a16:creationId xmlns:a16="http://schemas.microsoft.com/office/drawing/2014/main" id="{BECFC0DE-CA99-F92A-FFAD-5C743C54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Resumen</a:t>
            </a:r>
            <a:endParaRPr lang="en-US" altLang="es-MX"/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98DB744A-4CA7-C671-D53F-52D0186C5D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Mejora el </a:t>
            </a:r>
            <a:r>
              <a:rPr lang="en-US" altLang="es-MX" dirty="0"/>
              <a:t>throughput</a:t>
            </a:r>
            <a:r>
              <a:rPr lang="es-MX" altLang="es-MX" dirty="0"/>
              <a:t>, la cantidad de trabajo hecha por unidad de tiempo.</a:t>
            </a:r>
          </a:p>
          <a:p>
            <a:pPr eaLnBrk="1" hangingPunct="1"/>
            <a:r>
              <a:rPr lang="es-MX" altLang="es-MX" dirty="0"/>
              <a:t>Existen peligros (</a:t>
            </a:r>
            <a:r>
              <a:rPr lang="en-US" altLang="es-MX" dirty="0"/>
              <a:t>hazards</a:t>
            </a:r>
            <a:r>
              <a:rPr lang="es-MX" altLang="es-MX" dirty="0"/>
              <a:t>) estructurales, de datos y de control.</a:t>
            </a:r>
          </a:p>
          <a:p>
            <a:pPr eaLnBrk="1" hangingPunct="1"/>
            <a:r>
              <a:rPr lang="es-MX" altLang="es-MX" dirty="0"/>
              <a:t>Parar (</a:t>
            </a:r>
            <a:r>
              <a:rPr lang="es-MX" altLang="es-MX" dirty="0" err="1"/>
              <a:t>stall</a:t>
            </a:r>
            <a:r>
              <a:rPr lang="es-MX" altLang="es-MX" dirty="0"/>
              <a:t>) el pipeline, predicción de brincos y </a:t>
            </a:r>
            <a:r>
              <a:rPr lang="es-MX" altLang="es-MX" dirty="0" err="1"/>
              <a:t>bypassing</a:t>
            </a:r>
            <a:r>
              <a:rPr lang="es-MX" altLang="es-MX" dirty="0"/>
              <a:t> (</a:t>
            </a:r>
            <a:r>
              <a:rPr lang="es-MX" altLang="es-MX" dirty="0" err="1"/>
              <a:t>forwarding</a:t>
            </a:r>
            <a:r>
              <a:rPr lang="es-MX" altLang="es-MX" dirty="0"/>
              <a:t>) ayudan a resolver los peligros.</a:t>
            </a:r>
            <a:endParaRPr lang="en-US" alt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7B782CA6-2F1B-A6F8-0B5C-0DA6F271140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9219" name="Footer Placeholder 4">
            <a:extLst>
              <a:ext uri="{FF2B5EF4-FFF2-40B4-BE49-F238E27FC236}">
                <a16:creationId xmlns:a16="http://schemas.microsoft.com/office/drawing/2014/main" id="{6E42D3C4-E225-3E5D-3AEE-DA8A5E04D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5F71E20C-63C5-A689-F800-1916295D6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9188B3-29CE-DA47-8025-98A2111B3542}" type="slidenum">
              <a:rPr lang="pt-BR" altLang="es-MX">
                <a:solidFill>
                  <a:srgbClr val="045C75"/>
                </a:solidFill>
              </a:rPr>
              <a:pPr/>
              <a:t>3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89AC3F8C-2FF4-6968-385E-BCA61EF16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</a:t>
            </a:r>
            <a:r>
              <a:rPr lang="en-US" altLang="es-MX"/>
              <a:t> (hazards</a:t>
            </a:r>
            <a:r>
              <a:rPr lang="es-MX" altLang="es-MX"/>
              <a:t>)</a:t>
            </a:r>
            <a:endParaRPr lang="en-US" altLang="es-MX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852B3E0-A7A9-0856-5577-865A2022C0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2" charset="2"/>
              <a:buChar char="ê"/>
            </a:pPr>
            <a:r>
              <a:rPr lang="es-MX" altLang="es-MX"/>
              <a:t>Control (brincos).</a:t>
            </a:r>
          </a:p>
          <a:p>
            <a:pPr lvl="1" eaLnBrk="1" hangingPunct="1"/>
            <a:r>
              <a:rPr lang="es-MX" altLang="es-MX"/>
              <a:t>Motivo: en un brinco no se conoce la siguiente instrucción hasta que la instrucción de brinco sale del pipeline.</a:t>
            </a:r>
          </a:p>
          <a:p>
            <a:pPr lvl="1" eaLnBrk="1" hangingPunct="1"/>
            <a:r>
              <a:rPr lang="es-MX" altLang="es-MX"/>
              <a:t>Soluciones: detener (stall) el pipeline, especular (adivinar) la siguiente instrucción y decisión retrasada (</a:t>
            </a:r>
            <a:r>
              <a:rPr lang="en-US" altLang="es-MX"/>
              <a:t>delayed decision</a:t>
            </a:r>
            <a:r>
              <a:rPr lang="es-MX" altLang="es-MX"/>
              <a:t>).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>
            <a:extLst>
              <a:ext uri="{FF2B5EF4-FFF2-40B4-BE49-F238E27FC236}">
                <a16:creationId xmlns:a16="http://schemas.microsoft.com/office/drawing/2014/main" id="{7F42BCC3-8983-A6EC-4767-BD01B10E166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11267" name="Footer Placeholder 4">
            <a:extLst>
              <a:ext uri="{FF2B5EF4-FFF2-40B4-BE49-F238E27FC236}">
                <a16:creationId xmlns:a16="http://schemas.microsoft.com/office/drawing/2014/main" id="{1883F889-E975-226D-33B0-83B0B8A61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4901970E-8091-F7BF-C088-063752341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B187A8-1761-774D-A63A-7C2B48C460D6}" type="slidenum">
              <a:rPr lang="pt-BR" altLang="es-MX">
                <a:solidFill>
                  <a:srgbClr val="045C75"/>
                </a:solidFill>
              </a:rPr>
              <a:pPr/>
              <a:t>4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3673A528-EC2C-80AF-A17F-7FBBEBE69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</a:t>
            </a:r>
            <a:r>
              <a:rPr lang="en-US" altLang="es-MX"/>
              <a:t> </a:t>
            </a:r>
            <a:r>
              <a:rPr lang="es-MX" altLang="es-MX"/>
              <a:t>estructurales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D6DCDAA-2463-674E-29B8-28BCC540A3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MX"/>
              <a:t>Motivo: conflicto de recursos.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Solución: duplicar recursos.</a:t>
            </a:r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Ejemplo: IF y MEM necesitan acceso a la memoria.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Solución: separar la memoria de instrucciones y la memoria de datos.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Ejemplo: IF e ID necesitan acceso al PC.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Solución: tener 2 copias del PC. Un PC apunta a la siguiente instrucción y otro a la instrucción que está siendo ejecutada.</a:t>
            </a:r>
            <a:endParaRPr lang="en-US" alt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>
            <a:extLst>
              <a:ext uri="{FF2B5EF4-FFF2-40B4-BE49-F238E27FC236}">
                <a16:creationId xmlns:a16="http://schemas.microsoft.com/office/drawing/2014/main" id="{79DECE6A-B69D-B369-9EB2-CCE719050E4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13315" name="Footer Placeholder 4">
            <a:extLst>
              <a:ext uri="{FF2B5EF4-FFF2-40B4-BE49-F238E27FC236}">
                <a16:creationId xmlns:a16="http://schemas.microsoft.com/office/drawing/2014/main" id="{BF3F84EA-E237-9ACE-4229-8F14507E1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6B287076-202E-599E-664F-B853CAC2D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C3B133-9492-C141-BC70-5ADB6573EC13}" type="slidenum">
              <a:rPr lang="pt-BR" altLang="es-MX">
                <a:solidFill>
                  <a:srgbClr val="045C75"/>
                </a:solidFill>
              </a:rPr>
              <a:pPr/>
              <a:t>5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1733BDBF-45CD-3C52-2E48-F8ACBA9E8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datos</a:t>
            </a:r>
            <a:endParaRPr lang="en-US" altLang="es-MX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D0C9F38-418F-0068-5D47-D7E28B5903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Motivo: Hay una dependencia entre dos instrucciones </a:t>
            </a:r>
            <a:r>
              <a:rPr lang="es-MX" altLang="es-MX" i="1" dirty="0"/>
              <a:t>A</a:t>
            </a:r>
            <a:r>
              <a:rPr lang="es-MX" altLang="es-MX" dirty="0"/>
              <a:t> y </a:t>
            </a:r>
            <a:r>
              <a:rPr lang="es-MX" altLang="es-MX" i="1" dirty="0"/>
              <a:t>B</a:t>
            </a:r>
            <a:r>
              <a:rPr lang="es-MX" altLang="es-MX" dirty="0"/>
              <a:t>.</a:t>
            </a:r>
          </a:p>
          <a:p>
            <a:pPr eaLnBrk="1" hangingPunct="1"/>
            <a:r>
              <a:rPr lang="es-MX" altLang="es-MX" dirty="0"/>
              <a:t>Consecuencia: </a:t>
            </a:r>
            <a:r>
              <a:rPr lang="es-MX" altLang="es-MX" i="1" dirty="0"/>
              <a:t>B</a:t>
            </a:r>
            <a:r>
              <a:rPr lang="es-MX" altLang="es-MX" dirty="0"/>
              <a:t> no puede entrar al pipeline al siguiente ciclo en que </a:t>
            </a:r>
            <a:r>
              <a:rPr lang="es-MX" altLang="es-MX" i="1" dirty="0"/>
              <a:t>A</a:t>
            </a:r>
            <a:r>
              <a:rPr lang="es-MX" altLang="es-MX" dirty="0"/>
              <a:t> entró.</a:t>
            </a:r>
          </a:p>
          <a:p>
            <a:pPr eaLnBrk="1" hangingPunct="1"/>
            <a:r>
              <a:rPr lang="es-MX" altLang="es-MX" dirty="0"/>
              <a:t>Conocido como peligro RAW (</a:t>
            </a:r>
            <a:r>
              <a:rPr lang="es-MX" altLang="es-MX" dirty="0" err="1"/>
              <a:t>read-after-write</a:t>
            </a:r>
            <a:r>
              <a:rPr lang="es-MX" altLang="es-MX" dirty="0"/>
              <a:t>).</a:t>
            </a:r>
          </a:p>
          <a:p>
            <a:pPr eaLnBrk="1" hangingPunct="1"/>
            <a:r>
              <a:rPr lang="es-MX" altLang="es-MX" dirty="0"/>
              <a:t>Ejemplo: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$s0, $t0, $t1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s0 = t0 + t1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MX" alt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sub $t2, $s0, $t3	</a:t>
            </a:r>
            <a:r>
              <a:rPr lang="es-MX" altLang="es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t2 = s0 – t3</a:t>
            </a:r>
          </a:p>
          <a:p>
            <a:pPr eaLnBrk="1" hangingPunct="1"/>
            <a:r>
              <a:rPr lang="es-MX" altLang="es-MX" dirty="0"/>
              <a:t>A esta dependencia de datos se le llama dependencia de datos </a:t>
            </a:r>
            <a:r>
              <a:rPr lang="es-MX" altLang="es-MX" i="1" dirty="0"/>
              <a:t>verdadera</a:t>
            </a:r>
            <a:r>
              <a:rPr lang="es-MX" altLang="es-MX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>
            <a:extLst>
              <a:ext uri="{FF2B5EF4-FFF2-40B4-BE49-F238E27FC236}">
                <a16:creationId xmlns:a16="http://schemas.microsoft.com/office/drawing/2014/main" id="{EF662BAD-E58E-84D7-B91F-9239BC810FE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71C47A9C-5349-E416-98BB-D16BA6A0B7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162A17E4-F1AF-504F-50E7-C7C70CA70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7A7D1C-9841-1440-A8D4-0728B7AB671B}" type="slidenum">
              <a:rPr lang="pt-BR" altLang="es-MX">
                <a:solidFill>
                  <a:srgbClr val="045C75"/>
                </a:solidFill>
              </a:rPr>
              <a:pPr/>
              <a:t>6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F556AF9B-A01F-272C-A01D-C40E282E2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datos</a:t>
            </a:r>
            <a:endParaRPr lang="en-US" altLang="es-MX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4063CAF-F23B-4B00-C623-F5CDC82EEF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i="1" dirty="0"/>
              <a:t>B</a:t>
            </a:r>
            <a:r>
              <a:rPr lang="es-MX" altLang="es-MX" dirty="0"/>
              <a:t> necesita el valor de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$s0</a:t>
            </a:r>
            <a:r>
              <a:rPr lang="es-MX" altLang="es-MX" dirty="0" smtClean="0"/>
              <a:t> </a:t>
            </a:r>
            <a:r>
              <a:rPr lang="es-MX" altLang="es-MX" dirty="0"/>
              <a:t>en la etapa EX.</a:t>
            </a:r>
          </a:p>
          <a:p>
            <a:pPr eaLnBrk="1" hangingPunct="1"/>
            <a:r>
              <a:rPr lang="es-MX" altLang="es-MX" i="1" dirty="0"/>
              <a:t>A</a:t>
            </a:r>
            <a:r>
              <a:rPr lang="es-MX" altLang="es-MX" dirty="0"/>
              <a:t> escribe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$s0</a:t>
            </a:r>
            <a:r>
              <a:rPr lang="es-MX" altLang="es-MX" dirty="0" smtClean="0"/>
              <a:t> </a:t>
            </a:r>
            <a:r>
              <a:rPr lang="es-MX" altLang="es-MX" dirty="0"/>
              <a:t>en la etapa WB.</a:t>
            </a:r>
            <a:endParaRPr lang="en-US" altLang="es-MX" dirty="0"/>
          </a:p>
        </p:txBody>
      </p:sp>
      <p:pic>
        <p:nvPicPr>
          <p:cNvPr id="86020" name="Picture 4">
            <a:extLst>
              <a:ext uri="{FF2B5EF4-FFF2-40B4-BE49-F238E27FC236}">
                <a16:creationId xmlns:a16="http://schemas.microsoft.com/office/drawing/2014/main" id="{1E109563-2186-654D-82DB-EF7E120AE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80010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>
            <a:extLst>
              <a:ext uri="{FF2B5EF4-FFF2-40B4-BE49-F238E27FC236}">
                <a16:creationId xmlns:a16="http://schemas.microsoft.com/office/drawing/2014/main" id="{79C8AB3F-9D1B-325F-A328-AFA0A64D6E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17411" name="Footer Placeholder 4">
            <a:extLst>
              <a:ext uri="{FF2B5EF4-FFF2-40B4-BE49-F238E27FC236}">
                <a16:creationId xmlns:a16="http://schemas.microsoft.com/office/drawing/2014/main" id="{1F3F1356-BDF9-8EAE-C3B9-63A37D022F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C39FEB09-EE64-5711-1FB0-39DA81F5A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79A1F5-FE63-AC49-BA5D-FEE9E7FC5992}" type="slidenum">
              <a:rPr lang="pt-BR" altLang="es-MX">
                <a:solidFill>
                  <a:srgbClr val="045C75"/>
                </a:solidFill>
              </a:rPr>
              <a:pPr/>
              <a:t>7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17413" name="Rectangle 2">
            <a:extLst>
              <a:ext uri="{FF2B5EF4-FFF2-40B4-BE49-F238E27FC236}">
                <a16:creationId xmlns:a16="http://schemas.microsoft.com/office/drawing/2014/main" id="{A13B17E4-844A-11A3-DF26-BBA49558A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datos</a:t>
            </a:r>
            <a:endParaRPr lang="es-ES" altLang="es-MX"/>
          </a:p>
        </p:txBody>
      </p:sp>
      <p:sp>
        <p:nvSpPr>
          <p:cNvPr id="17414" name="Rectangle 3">
            <a:extLst>
              <a:ext uri="{FF2B5EF4-FFF2-40B4-BE49-F238E27FC236}">
                <a16:creationId xmlns:a16="http://schemas.microsoft.com/office/drawing/2014/main" id="{4BFC04FF-1C1C-C5A6-77A4-79A9E212AD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/>
            <a:r>
              <a:rPr lang="es-MX" altLang="es-MX"/>
              <a:t>Soluciones: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Detener (stall) el pipeline.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Diseñar un bypass.</a:t>
            </a:r>
          </a:p>
          <a:p>
            <a:pPr marL="495300" indent="-495300" eaLnBrk="1" hangingPunct="1">
              <a:buFont typeface="Wingdings 2" pitchFamily="2" charset="2"/>
              <a:buAutoNum type="arabicPeriod"/>
            </a:pPr>
            <a:r>
              <a:rPr lang="es-MX" altLang="es-MX"/>
              <a:t>Reordenar las instrucciones.</a:t>
            </a:r>
          </a:p>
          <a:p>
            <a:pPr marL="495300" indent="-495300" eaLnBrk="1" hangingPunct="1"/>
            <a:endParaRPr lang="es-ES" alt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>
            <a:extLst>
              <a:ext uri="{FF2B5EF4-FFF2-40B4-BE49-F238E27FC236}">
                <a16:creationId xmlns:a16="http://schemas.microsoft.com/office/drawing/2014/main" id="{A969A2D2-708A-ABD8-0854-61F34C6EC05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CB3068CC-7615-0A00-CAB8-12311AF7C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C62AA841-8559-7327-40AA-49875FB6FB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896849-09C3-1E4D-833E-01D4BCE83848}" type="slidenum">
              <a:rPr lang="pt-BR" altLang="es-MX">
                <a:solidFill>
                  <a:srgbClr val="045C75"/>
                </a:solidFill>
              </a:rPr>
              <a:pPr/>
              <a:t>8</a:t>
            </a:fld>
            <a:endParaRPr lang="pt-BR" altLang="es-MX">
              <a:solidFill>
                <a:srgbClr val="045C75"/>
              </a:solidFill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0F55F5D6-73E6-83EA-5425-C1EA1C1D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MX" altLang="es-MX"/>
              <a:t>Peligros de datos</a:t>
            </a:r>
            <a:endParaRPr lang="en-US" altLang="es-MX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AE23AC0-7869-8801-395D-6D447C2E5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buFont typeface="Wingdings 2" panose="05020102010507070707" pitchFamily="18" charset="2"/>
              <a:buAutoNum type="arabicPeriod"/>
              <a:defRPr/>
            </a:pPr>
            <a:r>
              <a:rPr lang="es-MX" altLang="es-MX" dirty="0"/>
              <a:t>Detener (</a:t>
            </a:r>
            <a:r>
              <a:rPr lang="es-MX" altLang="es-MX" dirty="0" err="1"/>
              <a:t>stall</a:t>
            </a:r>
            <a:r>
              <a:rPr lang="es-MX" altLang="es-MX" dirty="0"/>
              <a:t>) el pipeline. La segunda instrucción no entra al pipeline al siguiente ciclo. Se pierden dos ciclos.</a:t>
            </a:r>
          </a:p>
          <a:p>
            <a:pPr eaLnBrk="1" hangingPunct="1">
              <a:buFont typeface="Wingdings 2" panose="05020102010507070707" pitchFamily="18" charset="2"/>
              <a:buChar char=""/>
              <a:defRPr/>
            </a:pPr>
            <a:endParaRPr lang="es-MX" altLang="es-MX" dirty="0"/>
          </a:p>
          <a:p>
            <a:pPr marL="495300" indent="-495300" eaLnBrk="1" hangingPunct="1">
              <a:buFont typeface="Wingdings 2" panose="05020102010507070707" pitchFamily="18" charset="2"/>
              <a:buAutoNum type="arabicPeriod"/>
              <a:defRPr/>
            </a:pPr>
            <a:endParaRPr lang="en-US" altLang="es-MX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CB4A24-80F3-4C3D-6701-E7E51619FC78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3352800"/>
          <a:ext cx="64007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1">
                  <a:extLst>
                    <a:ext uri="{9D8B030D-6E8A-4147-A177-3AD203B41FA5}">
                      <a16:colId xmlns:a16="http://schemas.microsoft.com/office/drawing/2014/main" val="86148624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982193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44489199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2817236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3685148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342671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405087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11196124"/>
                    </a:ext>
                  </a:extLst>
                </a:gridCol>
                <a:gridCol w="685798">
                  <a:extLst>
                    <a:ext uri="{9D8B030D-6E8A-4147-A177-3AD203B41FA5}">
                      <a16:colId xmlns:a16="http://schemas.microsoft.com/office/drawing/2014/main" val="1850142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494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err="1"/>
                        <a:t>add</a:t>
                      </a:r>
                      <a:r>
                        <a:rPr lang="es-MX" sz="1400" dirty="0"/>
                        <a:t>  </a:t>
                      </a:r>
                      <a:r>
                        <a:rPr lang="es-MX" sz="1400" dirty="0">
                          <a:solidFill>
                            <a:srgbClr val="00B0F0"/>
                          </a:solidFill>
                        </a:rPr>
                        <a:t>$s0</a:t>
                      </a:r>
                      <a:r>
                        <a:rPr lang="es-MX" sz="1400" dirty="0"/>
                        <a:t>, $t0, $t1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42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err="1"/>
                        <a:t>nop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0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err="1"/>
                        <a:t>nop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195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/>
                        <a:t>sub $t2, </a:t>
                      </a:r>
                      <a:r>
                        <a:rPr lang="es-MX" sz="1400" dirty="0">
                          <a:solidFill>
                            <a:srgbClr val="00B0F0"/>
                          </a:solidFill>
                        </a:rPr>
                        <a:t>$s0</a:t>
                      </a:r>
                      <a:r>
                        <a:rPr lang="es-MX" sz="1400" dirty="0"/>
                        <a:t>, $t3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WB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73716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35E65C83-791E-AB31-60CB-19058336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altLang="es-MX"/>
              <a:t>Peligros de datos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AC80B-28C3-D8FC-38C4-FA38DB04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s-ES_tradnl" dirty="0" err="1"/>
              <a:t>Bypassing</a:t>
            </a:r>
            <a:r>
              <a:rPr lang="es-ES_tradnl" dirty="0"/>
              <a:t> (</a:t>
            </a:r>
            <a:r>
              <a:rPr lang="es-ES_tradnl" dirty="0" err="1"/>
              <a:t>forwarding</a:t>
            </a:r>
            <a:r>
              <a:rPr lang="es-ES_tradnl" dirty="0"/>
              <a:t>). Conectar la salida de las etapas EX y MEM con la entrada de la ALU.</a:t>
            </a:r>
          </a:p>
          <a:p>
            <a:pPr>
              <a:defRPr/>
            </a:pPr>
            <a:endParaRPr lang="es-ES_tradnl" dirty="0"/>
          </a:p>
          <a:p>
            <a:pPr>
              <a:defRPr/>
            </a:pPr>
            <a:endParaRPr lang="es-ES_tradnl" dirty="0"/>
          </a:p>
          <a:p>
            <a:pPr>
              <a:defRPr/>
            </a:pPr>
            <a:endParaRPr lang="es-ES_tradnl" dirty="0"/>
          </a:p>
          <a:p>
            <a:pPr>
              <a:defRPr/>
            </a:pPr>
            <a:endParaRPr lang="es-ES_tradnl" dirty="0"/>
          </a:p>
          <a:p>
            <a:pPr>
              <a:defRPr/>
            </a:pPr>
            <a:endParaRPr lang="es-ES_tradnl" dirty="0"/>
          </a:p>
          <a:p>
            <a:pPr>
              <a:defRPr/>
            </a:pPr>
            <a:endParaRPr lang="es-ES_tradnl" dirty="0"/>
          </a:p>
          <a:p>
            <a:pPr>
              <a:defRPr/>
            </a:pPr>
            <a:r>
              <a:rPr lang="es-ES_tradnl" dirty="0"/>
              <a:t>Figura 4.54b p. 309 (COD 5)</a:t>
            </a:r>
          </a:p>
        </p:txBody>
      </p:sp>
      <p:sp>
        <p:nvSpPr>
          <p:cNvPr id="20484" name="Date Placeholder 3">
            <a:extLst>
              <a:ext uri="{FF2B5EF4-FFF2-40B4-BE49-F238E27FC236}">
                <a16:creationId xmlns:a16="http://schemas.microsoft.com/office/drawing/2014/main" id="{39B2C9A2-0067-E985-AA37-BD93379ADA5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Universidad de Sonora</a:t>
            </a:r>
          </a:p>
        </p:txBody>
      </p:sp>
      <p:sp>
        <p:nvSpPr>
          <p:cNvPr id="20485" name="Footer Placeholder 4">
            <a:extLst>
              <a:ext uri="{FF2B5EF4-FFF2-40B4-BE49-F238E27FC236}">
                <a16:creationId xmlns:a16="http://schemas.microsoft.com/office/drawing/2014/main" id="{EA020315-7CBB-4772-D2DC-0A732BC5E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MX">
                <a:solidFill>
                  <a:srgbClr val="045C75"/>
                </a:solidFill>
              </a:rPr>
              <a:t>Arquitectura de Computadoras</a:t>
            </a:r>
          </a:p>
        </p:txBody>
      </p:sp>
      <p:sp>
        <p:nvSpPr>
          <p:cNvPr id="20486" name="Slide Number Placeholder 5">
            <a:extLst>
              <a:ext uri="{FF2B5EF4-FFF2-40B4-BE49-F238E27FC236}">
                <a16:creationId xmlns:a16="http://schemas.microsoft.com/office/drawing/2014/main" id="{EA0B0FBA-D4D6-66EB-8858-19E3B9414A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72D4B-319E-6643-B6C4-527046A367B3}" type="slidenum">
              <a:rPr lang="pt-BR" altLang="es-MX">
                <a:solidFill>
                  <a:srgbClr val="045C75"/>
                </a:solidFill>
              </a:rPr>
              <a:pPr/>
              <a:t>9</a:t>
            </a:fld>
            <a:endParaRPr lang="pt-BR" altLang="es-MX">
              <a:solidFill>
                <a:srgbClr val="045C75"/>
              </a:solidFill>
            </a:endParaRPr>
          </a:p>
        </p:txBody>
      </p:sp>
      <p:pic>
        <p:nvPicPr>
          <p:cNvPr id="20487" name="Picture 7">
            <a:extLst>
              <a:ext uri="{FF2B5EF4-FFF2-40B4-BE49-F238E27FC236}">
                <a16:creationId xmlns:a16="http://schemas.microsoft.com/office/drawing/2014/main" id="{C5335081-F729-DE30-1183-D0F5DB88F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3200"/>
            <a:ext cx="47244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Flow">
  <a:themeElements>
    <a:clrScheme name="1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w">
  <a:themeElements>
    <a:clrScheme name="Flow 3">
      <a:dk1>
        <a:srgbClr val="000000"/>
      </a:dk1>
      <a:lt1>
        <a:srgbClr val="FFFFFF"/>
      </a:lt1>
      <a:dk2>
        <a:srgbClr val="FF0000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0000FF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2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ow 3">
        <a:dk1>
          <a:srgbClr val="000000"/>
        </a:dk1>
        <a:lt1>
          <a:srgbClr val="FFFFFF"/>
        </a:lt1>
        <a:dk2>
          <a:srgbClr val="FF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00FF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1826</Words>
  <Application>Microsoft Office PowerPoint</Application>
  <PresentationFormat>Presentación en pantalla (4:3)</PresentationFormat>
  <Paragraphs>318</Paragraphs>
  <Slides>29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Arial</vt:lpstr>
      <vt:lpstr>Calibri</vt:lpstr>
      <vt:lpstr>Constantia</vt:lpstr>
      <vt:lpstr>Times New Roman</vt:lpstr>
      <vt:lpstr>Wingdings 2</vt:lpstr>
      <vt:lpstr>1_Flow</vt:lpstr>
      <vt:lpstr>Flow</vt:lpstr>
      <vt:lpstr>Pipelining</vt:lpstr>
      <vt:lpstr>Peligros (hazards)</vt:lpstr>
      <vt:lpstr>Peligros (hazards)</vt:lpstr>
      <vt:lpstr>Peligros estructurales</vt:lpstr>
      <vt:lpstr>Peligros de datos</vt:lpstr>
      <vt:lpstr>Peligros de datos</vt:lpstr>
      <vt:lpstr>Peligros de datos</vt:lpstr>
      <vt:lpstr>Peligros de datos</vt:lpstr>
      <vt:lpstr>Peligros de datos</vt:lpstr>
      <vt:lpstr>Peligros de datos</vt:lpstr>
      <vt:lpstr>Peligros de datos</vt:lpstr>
      <vt:lpstr>Peligros de datos</vt:lpstr>
      <vt:lpstr>Peligros de datos</vt:lpstr>
      <vt:lpstr>Ejemplo</vt:lpstr>
      <vt:lpstr>Ejemplo</vt:lpstr>
      <vt:lpstr>Ejemplo</vt:lpstr>
      <vt:lpstr>Ejemplo</vt:lpstr>
      <vt:lpstr>Peligros de control</vt:lpstr>
      <vt:lpstr>Peligros de control</vt:lpstr>
      <vt:lpstr>Costo de detener el pipeline</vt:lpstr>
      <vt:lpstr>Costo de detener el pipeline</vt:lpstr>
      <vt:lpstr>Predicción de brincos</vt:lpstr>
      <vt:lpstr>Predicción de brincos</vt:lpstr>
      <vt:lpstr>Predicción de brincos</vt:lpstr>
      <vt:lpstr>Decisión retrasada</vt:lpstr>
      <vt:lpstr>Decisión retrasada</vt:lpstr>
      <vt:lpstr>Peligros de control</vt:lpstr>
      <vt:lpstr>Resumen</vt:lpstr>
      <vt:lpstr>Resumen</vt:lpstr>
    </vt:vector>
  </TitlesOfParts>
  <Company>The Encapuchado Software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Pipelining: peligros</dc:title>
  <dc:subject>Arquitectura de Computadoras</dc:subject>
  <dc:creator>TESI</dc:creator>
  <cp:lastModifiedBy>Hector Villa</cp:lastModifiedBy>
  <cp:revision>36</cp:revision>
  <dcterms:created xsi:type="dcterms:W3CDTF">2009-03-21T01:43:15Z</dcterms:created>
  <dcterms:modified xsi:type="dcterms:W3CDTF">2024-02-14T15:20:24Z</dcterms:modified>
</cp:coreProperties>
</file>