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6" r:id="rId9"/>
    <p:sldId id="261" r:id="rId10"/>
    <p:sldId id="270" r:id="rId11"/>
    <p:sldId id="271" r:id="rId12"/>
    <p:sldId id="262" r:id="rId13"/>
    <p:sldId id="263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82" d="100"/>
          <a:sy n="82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884A4-6CEF-4147-AB15-39297E5AC921}" type="datetimeFigureOut">
              <a:rPr lang="en-MX" smtClean="0"/>
              <a:t>02/21/2024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7BA5-B4A5-3245-9D4A-249A4E5B424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5395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7D7-3588-7B41-80A5-B0D32461D703}" type="datetime1">
              <a:rPr lang="en-US" smtClean="0"/>
              <a:t>2/21/2024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3286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0914-0995-B243-81FF-8E00497BF8B3}" type="datetime1">
              <a:rPr lang="en-US" smtClean="0"/>
              <a:t>2/21/2024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3709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9F9D-9006-7946-8F97-F44EC4881F89}" type="datetime1">
              <a:rPr lang="en-US" smtClean="0"/>
              <a:t>2/21/2024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987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58F9-F01B-EB4D-8C7A-E3374324D11C}" type="datetime1">
              <a:rPr lang="en-US" smtClean="0"/>
              <a:t>2/21/2024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4656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0083-17A4-A740-948E-1BEE15567287}" type="datetime1">
              <a:rPr lang="en-US" smtClean="0"/>
              <a:t>2/21/2024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3755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9A1D-225B-594D-B4FC-D52B328A8B3D}" type="datetime1">
              <a:rPr lang="en-US" smtClean="0"/>
              <a:t>2/21/2024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1278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09CA-8E9B-E142-A65C-08D55DBADDE2}" type="datetime1">
              <a:rPr lang="en-US" smtClean="0"/>
              <a:t>2/21/2024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555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0C0A-B74B-1343-99BA-72A87CBE8B55}" type="datetime1">
              <a:rPr lang="en-US" smtClean="0"/>
              <a:t>2/21/2024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382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7AE-6060-B84F-B4C5-4EDD1F680445}" type="datetime1">
              <a:rPr lang="en-US" smtClean="0"/>
              <a:t>2/21/2024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8139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9BA-0CBA-2D41-9219-2B5EA6F248B5}" type="datetime1">
              <a:rPr lang="en-US" smtClean="0"/>
              <a:t>2/21/2024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3560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75A-4613-4446-B5DA-86F8E9446F4D}" type="datetime1">
              <a:rPr lang="en-US" smtClean="0"/>
              <a:t>2/21/2024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1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902334-86CE-BB40-9A0F-9A97E264CE44}" type="datetime1">
              <a:rPr lang="en-US" smtClean="0"/>
              <a:t>2/21/2024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76C94D-DAAA-6548-8E03-29AD22CAA812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7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9AEC-01B5-4E2D-EB4B-EEE33E484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 dirty="0"/>
              <a:t>Superescalares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C2C5B-C439-5930-9EBF-50C148582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MX"/>
              <a:t>Ejemplos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422106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Pipeline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Etapas principales:</a:t>
            </a:r>
          </a:p>
          <a:p>
            <a:r>
              <a:rPr lang="es-MX" dirty="0" smtClean="0"/>
              <a:t>Leer la instrucción (</a:t>
            </a:r>
            <a:r>
              <a:rPr lang="es-MX" dirty="0" err="1"/>
              <a:t>i</a:t>
            </a:r>
            <a:r>
              <a:rPr lang="es-MX" dirty="0" err="1" smtClean="0"/>
              <a:t>nstruction</a:t>
            </a:r>
            <a:r>
              <a:rPr lang="es-MX" dirty="0" smtClean="0"/>
              <a:t> </a:t>
            </a:r>
            <a:r>
              <a:rPr lang="es-MX" dirty="0" err="1" smtClean="0"/>
              <a:t>fetch</a:t>
            </a:r>
            <a:r>
              <a:rPr lang="es-MX" dirty="0" smtClean="0"/>
              <a:t>). No es trivial porque las instrucciones en x86 pueden ocupar entre 1 y 17 bytes.</a:t>
            </a:r>
          </a:p>
          <a:p>
            <a:r>
              <a:rPr lang="es-MX" dirty="0" smtClean="0"/>
              <a:t>Traducción de instrucciones a micro-operaciones.</a:t>
            </a:r>
          </a:p>
          <a:p>
            <a:r>
              <a:rPr lang="es-MX" dirty="0" smtClean="0"/>
              <a:t>Emisión de micro-operaciones (hasta 4 por ciclo).</a:t>
            </a:r>
          </a:p>
          <a:p>
            <a:r>
              <a:rPr lang="es-MX" dirty="0" smtClean="0"/>
              <a:t>Estación de reserva centralizada con 6 unidades funcionales.</a:t>
            </a:r>
          </a:p>
          <a:p>
            <a:r>
              <a:rPr lang="es-MX" dirty="0" smtClean="0"/>
              <a:t>Hasta 6 micro-operaciones pueden ser despachadas a las unidades funcionales en cada ciclo.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829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Pipeline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resultados de cada unidad funcional se envían a la estación de reserva (por si hay dependencias) y a la unidad de retiro de registros donde se actualiza su estado cuando se sabe que la instrucción no es especulada. Además, su entrada en el ROB se marca como completada.</a:t>
            </a:r>
          </a:p>
          <a:p>
            <a:r>
              <a:rPr lang="es-MX" dirty="0"/>
              <a:t>Cuando una o más instrucciones al </a:t>
            </a:r>
            <a:r>
              <a:rPr lang="es-MX" dirty="0" smtClean="0"/>
              <a:t>frente </a:t>
            </a:r>
            <a:r>
              <a:rPr lang="es-MX" dirty="0"/>
              <a:t>del </a:t>
            </a:r>
            <a:r>
              <a:rPr lang="es-MX" dirty="0" smtClean="0"/>
              <a:t>ROB </a:t>
            </a:r>
            <a:r>
              <a:rPr lang="es-MX" dirty="0"/>
              <a:t>se han marcado como completas, se ejecutan las escrituras pendientes en la unidad de retiro de registros y las instrucciones se eliminan del </a:t>
            </a:r>
            <a:r>
              <a:rPr lang="es-MX" dirty="0" smtClean="0"/>
              <a:t>ROB.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518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3F33-4592-9111-06CF-63F4DAAF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Intel Core i7 6700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522A99F-D1D8-C272-1D7C-51C2B6BCE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024" y="1935163"/>
            <a:ext cx="4005951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B1E75-497D-6647-74A1-3CC6859A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7F240-3728-5BB3-C21E-A2836012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08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5BCA-3CBD-BB69-B749-8065CCA7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Intel Core i7 6700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D1FF-AD56-99C5-B631-3A99EBFA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CPI en el benchmark </a:t>
            </a:r>
            <a:r>
              <a:rPr lang="en-US" dirty="0"/>
              <a:t>SPECCPUint2006: 0.71.</a:t>
            </a:r>
            <a:endParaRPr lang="en-MX" dirty="0"/>
          </a:p>
          <a:p>
            <a:r>
              <a:rPr lang="en-MX" dirty="0"/>
              <a:t>Castigo por mala predicción: 17 ciclos.</a:t>
            </a:r>
          </a:p>
          <a:p>
            <a:r>
              <a:rPr lang="en-MX" dirty="0"/>
              <a:t>Castigo por falla caché L1: 10 ciclos.</a:t>
            </a:r>
          </a:p>
          <a:p>
            <a:r>
              <a:rPr lang="en-MX" dirty="0"/>
              <a:t>Castigo por falla caché L2: 30 – 35 ciclos.</a:t>
            </a:r>
          </a:p>
          <a:p>
            <a:r>
              <a:rPr lang="en-MX" dirty="0"/>
              <a:t>Castigo por falla caché L3: 130 – 135 ciclos.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F89-A4A5-5CA2-0B1C-75BC9390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34D20-2F53-5127-B8CE-CA3C3245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763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6615-A7CF-3B9A-4803-4B89BE70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Comparación A53 vs i7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CAEF7-B6F5-95A0-0406-2FDD719DA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Tasas de fallas por malas prediciones en SPEC2006: 2.3% (i7) vs 3.9% (A53).</a:t>
                </a:r>
              </a:p>
              <a:p>
                <a:r>
                  <a:rPr lang="en-MX" dirty="0"/>
                  <a:t>CPI en SPEC2006: 0.64 (i7) vs 1.36 (A53).</a:t>
                </a:r>
              </a:p>
              <a:p>
                <a:r>
                  <a:rPr lang="en-MX" dirty="0"/>
                  <a:t>Velocidad de reloj: 3.54 GHz (i7) vs 1.3 GHz (A53).</a:t>
                </a:r>
              </a:p>
              <a:p>
                <a:r>
                  <a:rPr lang="en-MX" dirty="0"/>
                  <a:t>Tiempo promedio por instrucción:</a:t>
                </a:r>
              </a:p>
              <a:p>
                <a:r>
                  <a:rPr lang="en-MX" dirty="0"/>
                  <a:t>i7: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×0.64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3.54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=0.18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en-MX" dirty="0"/>
              </a:p>
              <a:p>
                <a:r>
                  <a:rPr lang="en-MX" dirty="0"/>
                  <a:t>A53: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1.36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1.3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=1.05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endParaRPr lang="en-MX" dirty="0"/>
              </a:p>
              <a:p>
                <a:r>
                  <a:rPr lang="en-MX" dirty="0"/>
                  <a:t>i7 es 5 veces más rápida que A53.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CAEF7-B6F5-95A0-0406-2FDD719DA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387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A6662-90AA-F608-1A69-E2208AF2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0DA6-142C-B1DF-C37B-316057E0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416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5185F-BEF0-8A50-E2EB-495EEDC4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Comparación A53 vs i7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5440-D463-82E4-AE21-A9A6F142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MX"/>
              <a:t>7 </a:t>
            </a:r>
            <a:r>
              <a:rPr lang="en-MX" dirty="0"/>
              <a:t>consume 200 veces más energía que A53.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0B8C-620E-CD92-C420-66CB965A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A52DF-A688-39A4-5947-8C53D8B6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213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7F83-63AA-6A6D-2E67-20348EEE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Eficiencia de energía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C41A-4DAC-72E8-8C1B-2A9A8AEA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COD2-RISC-V, p. 353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60686-10A3-A065-4866-F417D93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1D55-8C01-7884-B77C-832B87E4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2</a:t>
            </a:fld>
            <a:endParaRPr lang="en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2724B34-414A-FC4B-695B-C226C583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8" y="1878839"/>
            <a:ext cx="9294572" cy="37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8683-2643-522A-1A6D-033A985E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Explicación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BBAA-141C-45DF-F1D6-CE034766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La desventaja de incrementar el paralelismo mediante emisión múltiple dinámica y especulación es la potencial ineficiencia de energía.</a:t>
            </a:r>
          </a:p>
          <a:p>
            <a:r>
              <a:rPr lang="en-MX" dirty="0"/>
              <a:t>La tendencia es usar pipelines más cortos que antes y buscar diseños multicore.</a:t>
            </a:r>
          </a:p>
          <a:p>
            <a:endParaRPr lang="en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A396C-2CDA-8A1D-8FA3-BECEA718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29681-2B89-E903-7F5A-BD783106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7442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8A98-8583-6287-70D4-7DB1C4F7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ARM Cortex-A53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7CC4-0053-2CCD-123B-064D1758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Lanzado en 2012.</a:t>
            </a:r>
          </a:p>
          <a:p>
            <a:r>
              <a:rPr lang="en-MX" dirty="0"/>
              <a:t>Se utiliza en varias tabletas y teléfonos celulares.</a:t>
            </a:r>
          </a:p>
          <a:p>
            <a:r>
              <a:rPr lang="en-MX" dirty="0"/>
              <a:t>Superescalar con scheduling estático.</a:t>
            </a:r>
          </a:p>
          <a:p>
            <a:r>
              <a:rPr lang="en-MX" dirty="0"/>
              <a:t>Emisión dinámica.</a:t>
            </a:r>
          </a:p>
          <a:p>
            <a:r>
              <a:rPr lang="en-MX" dirty="0"/>
              <a:t>Grado 2 (emite 2 instrucciones a la vez).</a:t>
            </a:r>
          </a:p>
          <a:p>
            <a:r>
              <a:rPr lang="en-MX" dirty="0"/>
              <a:t>Pipeline:</a:t>
            </a:r>
          </a:p>
          <a:p>
            <a:pPr lvl="1"/>
            <a:r>
              <a:rPr lang="en-MX" dirty="0"/>
              <a:t>Instrucciones enteras no brincos: 8 etapas.</a:t>
            </a:r>
          </a:p>
          <a:p>
            <a:pPr lvl="1"/>
            <a:r>
              <a:rPr lang="en-MX" dirty="0"/>
              <a:t>Instrucciones de punto flotante: 10 etapas.</a:t>
            </a:r>
          </a:p>
          <a:p>
            <a:r>
              <a:rPr lang="en-MX" dirty="0"/>
              <a:t>Castigo por mala predicción: 8 ciclos.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F7004-79D7-FDEE-E0EB-BE2CBE57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4F8AE-4381-F659-A496-B00AC4F7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013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395B-DBE9-6620-6931-E5D70F08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Pipeline ARM Cortex-A53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4F8C0A15-5680-3DD4-01A9-1754A1FE4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370" y="1935163"/>
            <a:ext cx="7311260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D5D00-B987-AEF1-A4EF-422FC47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4817A-C4E1-B2C9-ECA8-5307E272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7279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E0B4-DEBD-9AB5-5ED7-EB98C2B7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Desperdicio por malas predicciones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E3B16-8F07-292A-F23F-674E7D13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A3D9B-EE2E-F30A-2709-CF68EAA9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6</a:t>
            </a:fld>
            <a:endParaRPr lang="en-MX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A4E9D9-44F0-B53A-2916-594FC1E5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COD-H</a:t>
            </a:r>
            <a:r>
              <a:rPr lang="en-US" sz="1400" b="1" dirty="0"/>
              <a:t>SI-RISC, p. 356</a:t>
            </a:r>
            <a:endParaRPr lang="en-MX" sz="1400" b="1" dirty="0"/>
          </a:p>
        </p:txBody>
      </p:sp>
      <p:pic>
        <p:nvPicPr>
          <p:cNvPr id="13" name="Picture 12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9A6FA9E8-345D-2931-A700-B11A78EF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956944"/>
            <a:ext cx="8859094" cy="39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Rendimiento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CPI ideal: 0.5.</a:t>
            </a:r>
          </a:p>
          <a:p>
            <a:r>
              <a:rPr lang="es-MX" dirty="0" smtClean="0"/>
              <a:t>Las detenciones o </a:t>
            </a:r>
            <a:r>
              <a:rPr lang="es-MX" dirty="0" err="1" smtClean="0"/>
              <a:t>stalls</a:t>
            </a:r>
            <a:r>
              <a:rPr lang="es-MX" dirty="0" smtClean="0"/>
              <a:t> se producen por: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Peligros funcionales. Las dos instrucciones dentro del paquete de emisión utilizan la misma unidad funcional.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Peligros de datos. Dependencias verdaderas en el paquete de emisión.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Peligros de control. Brincos mal adivinados.</a:t>
            </a:r>
          </a:p>
          <a:p>
            <a:r>
              <a:rPr lang="es-MX" dirty="0" smtClean="0"/>
              <a:t>Se espera que el compilador prevenga o reduzca los peligros funcionales y los de datos.</a:t>
            </a:r>
          </a:p>
          <a:p>
            <a:endParaRPr lang="es-MX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730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782E-8B51-1AE8-1509-5378372B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Composición del CPI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8AB7-F040-024E-F3F0-23C621D8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COD-H</a:t>
            </a:r>
            <a:r>
              <a:rPr lang="en-US" sz="1400" b="1" dirty="0"/>
              <a:t>SI-RISC, p. 357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022E3-8636-ADA7-D503-9B262919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BB152-956D-8753-39CA-671E4683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8</a:t>
            </a:fld>
            <a:endParaRPr lang="en-MX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04513716-CCA9-ABAD-8E3A-BCCD4F3C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01" y="1847088"/>
            <a:ext cx="5959137" cy="39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87FF-463A-8F41-BC67-B9856E24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Intel Core i7 6700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5B0E-E9ED-AE1D-8D5A-687614709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Tiene 4 cores.</a:t>
            </a:r>
          </a:p>
          <a:p>
            <a:r>
              <a:rPr lang="en-MX" dirty="0"/>
              <a:t>Emisión dinámica.</a:t>
            </a:r>
          </a:p>
          <a:p>
            <a:r>
              <a:rPr lang="en-MX" dirty="0"/>
              <a:t>Scheduling dinámico (ejecución fuera de orden con especulación).</a:t>
            </a:r>
          </a:p>
          <a:p>
            <a:r>
              <a:rPr lang="en-MX" dirty="0" smtClean="0"/>
              <a:t>E</a:t>
            </a:r>
            <a:r>
              <a:rPr lang="es-MX" dirty="0" smtClean="0"/>
              <a:t>l ISA es</a:t>
            </a:r>
            <a:r>
              <a:rPr lang="en-MX" dirty="0" smtClean="0"/>
              <a:t> </a:t>
            </a:r>
            <a:r>
              <a:rPr lang="en-MX" dirty="0"/>
              <a:t>CISC.</a:t>
            </a:r>
          </a:p>
          <a:p>
            <a:r>
              <a:rPr lang="en-MX" dirty="0"/>
              <a:t>Internamente las instrucciones se traducen en micro-operaciones.</a:t>
            </a:r>
          </a:p>
          <a:p>
            <a:r>
              <a:rPr lang="en-MX" dirty="0"/>
              <a:t>Pipeline de 14 etapas.</a:t>
            </a:r>
          </a:p>
          <a:p>
            <a:r>
              <a:rPr lang="en-MX" dirty="0"/>
              <a:t>Pueden entrar al pipeline hasta 6 micro-operaciones por ciclo.</a:t>
            </a:r>
          </a:p>
          <a:p>
            <a:r>
              <a:rPr lang="es-MX" dirty="0" smtClean="0"/>
              <a:t>Utiliza un ROB para resolver antidependencias y especulaciones incorrectas.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E00E7-835F-E689-A8B9-221E397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7E363-7E13-4F24-34CD-352824CA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C94D-DAAA-6548-8E03-29AD22CAA812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513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01-Presentacion</Template>
  <TotalTime>419</TotalTime>
  <Words>638</Words>
  <Application>Microsoft Office PowerPoint</Application>
  <PresentationFormat>Panorámica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 2</vt:lpstr>
      <vt:lpstr>Flujo</vt:lpstr>
      <vt:lpstr>Superescalares</vt:lpstr>
      <vt:lpstr>Eficiencia de energía</vt:lpstr>
      <vt:lpstr>Explicación</vt:lpstr>
      <vt:lpstr>ARM Cortex-A53</vt:lpstr>
      <vt:lpstr>Pipeline ARM Cortex-A53</vt:lpstr>
      <vt:lpstr>Desperdicio por malas predicciones</vt:lpstr>
      <vt:lpstr>Rendimiento</vt:lpstr>
      <vt:lpstr>Composición del CPI</vt:lpstr>
      <vt:lpstr>Intel Core i7 6700</vt:lpstr>
      <vt:lpstr>Pipeline</vt:lpstr>
      <vt:lpstr>Pipeline</vt:lpstr>
      <vt:lpstr>Intel Core i7 6700</vt:lpstr>
      <vt:lpstr>Intel Core i7 6700</vt:lpstr>
      <vt:lpstr>Comparación A53 vs i7</vt:lpstr>
      <vt:lpstr>Comparación A53 vs i7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Superescalares</dc:title>
  <dc:creator>HECTOR ANTONIO VILLA MARTINEZ</dc:creator>
  <cp:lastModifiedBy>Hector Villa</cp:lastModifiedBy>
  <cp:revision>13</cp:revision>
  <dcterms:created xsi:type="dcterms:W3CDTF">2023-02-18T21:06:45Z</dcterms:created>
  <dcterms:modified xsi:type="dcterms:W3CDTF">2024-02-21T17:44:17Z</dcterms:modified>
</cp:coreProperties>
</file>