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14"/>
  </p:notesMasterIdLst>
  <p:sldIdLst>
    <p:sldId id="256" r:id="rId2"/>
    <p:sldId id="339"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403" r:id="rId17"/>
    <p:sldId id="396" r:id="rId18"/>
    <p:sldId id="398" r:id="rId19"/>
    <p:sldId id="401" r:id="rId20"/>
    <p:sldId id="399" r:id="rId21"/>
    <p:sldId id="400" r:id="rId22"/>
    <p:sldId id="402" r:id="rId23"/>
    <p:sldId id="270" r:id="rId24"/>
    <p:sldId id="271" r:id="rId25"/>
    <p:sldId id="272" r:id="rId26"/>
    <p:sldId id="273" r:id="rId27"/>
    <p:sldId id="404" r:id="rId28"/>
    <p:sldId id="405" r:id="rId29"/>
    <p:sldId id="274" r:id="rId30"/>
    <p:sldId id="275" r:id="rId31"/>
    <p:sldId id="278" r:id="rId32"/>
    <p:sldId id="276" r:id="rId33"/>
    <p:sldId id="277" r:id="rId34"/>
    <p:sldId id="279" r:id="rId35"/>
    <p:sldId id="280" r:id="rId36"/>
    <p:sldId id="281" r:id="rId37"/>
    <p:sldId id="282" r:id="rId38"/>
    <p:sldId id="283" r:id="rId39"/>
    <p:sldId id="284" r:id="rId40"/>
    <p:sldId id="285" r:id="rId41"/>
    <p:sldId id="286" r:id="rId42"/>
    <p:sldId id="287" r:id="rId43"/>
    <p:sldId id="288" r:id="rId44"/>
    <p:sldId id="289" r:id="rId45"/>
    <p:sldId id="290" r:id="rId46"/>
    <p:sldId id="292" r:id="rId47"/>
    <p:sldId id="291" r:id="rId48"/>
    <p:sldId id="293" r:id="rId49"/>
    <p:sldId id="294" r:id="rId50"/>
    <p:sldId id="295" r:id="rId51"/>
    <p:sldId id="296" r:id="rId52"/>
    <p:sldId id="297" r:id="rId53"/>
    <p:sldId id="299" r:id="rId54"/>
    <p:sldId id="298" r:id="rId55"/>
    <p:sldId id="300" r:id="rId56"/>
    <p:sldId id="301" r:id="rId57"/>
    <p:sldId id="302" r:id="rId58"/>
    <p:sldId id="303" r:id="rId59"/>
    <p:sldId id="304" r:id="rId60"/>
    <p:sldId id="305" r:id="rId61"/>
    <p:sldId id="306" r:id="rId62"/>
    <p:sldId id="307" r:id="rId63"/>
    <p:sldId id="309" r:id="rId64"/>
    <p:sldId id="310" r:id="rId65"/>
    <p:sldId id="311" r:id="rId66"/>
    <p:sldId id="312" r:id="rId67"/>
    <p:sldId id="313" r:id="rId68"/>
    <p:sldId id="314" r:id="rId69"/>
    <p:sldId id="315" r:id="rId70"/>
    <p:sldId id="316" r:id="rId71"/>
    <p:sldId id="317" r:id="rId72"/>
    <p:sldId id="318" r:id="rId73"/>
    <p:sldId id="322" r:id="rId74"/>
    <p:sldId id="323" r:id="rId75"/>
    <p:sldId id="332" r:id="rId76"/>
    <p:sldId id="333" r:id="rId77"/>
    <p:sldId id="334" r:id="rId78"/>
    <p:sldId id="335" r:id="rId79"/>
    <p:sldId id="336" r:id="rId80"/>
    <p:sldId id="337" r:id="rId81"/>
    <p:sldId id="341" r:id="rId82"/>
    <p:sldId id="342" r:id="rId83"/>
    <p:sldId id="343" r:id="rId84"/>
    <p:sldId id="344" r:id="rId85"/>
    <p:sldId id="345" r:id="rId86"/>
    <p:sldId id="347" r:id="rId87"/>
    <p:sldId id="346" r:id="rId88"/>
    <p:sldId id="348" r:id="rId89"/>
    <p:sldId id="352" r:id="rId90"/>
    <p:sldId id="353" r:id="rId91"/>
    <p:sldId id="355" r:id="rId92"/>
    <p:sldId id="369" r:id="rId93"/>
    <p:sldId id="371" r:id="rId94"/>
    <p:sldId id="372" r:id="rId95"/>
    <p:sldId id="373" r:id="rId96"/>
    <p:sldId id="374" r:id="rId97"/>
    <p:sldId id="375" r:id="rId98"/>
    <p:sldId id="376" r:id="rId99"/>
    <p:sldId id="377" r:id="rId100"/>
    <p:sldId id="378" r:id="rId101"/>
    <p:sldId id="379" r:id="rId102"/>
    <p:sldId id="380" r:id="rId103"/>
    <p:sldId id="381" r:id="rId104"/>
    <p:sldId id="383" r:id="rId105"/>
    <p:sldId id="384" r:id="rId106"/>
    <p:sldId id="385" r:id="rId107"/>
    <p:sldId id="386" r:id="rId108"/>
    <p:sldId id="387" r:id="rId109"/>
    <p:sldId id="388" r:id="rId110"/>
    <p:sldId id="389" r:id="rId111"/>
    <p:sldId id="391" r:id="rId112"/>
    <p:sldId id="392" r:id="rId113"/>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79"/>
  </p:normalViewPr>
  <p:slideViewPr>
    <p:cSldViewPr snapToGrid="0">
      <p:cViewPr varScale="1">
        <p:scale>
          <a:sx n="82" d="100"/>
          <a:sy n="82" d="100"/>
        </p:scale>
        <p:origin x="40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theme" Target="theme/theme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tableStyles" Target="tableStyle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70A769-4FB5-4701-87F6-82D522A1A465}" type="datetimeFigureOut">
              <a:rPr lang="es-MX" smtClean="0"/>
              <a:t>12/03/2024</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770C8D-E3B6-4A01-8C9B-138837D64F64}" type="slidenum">
              <a:rPr lang="es-MX" smtClean="0"/>
              <a:t>‹Nº›</a:t>
            </a:fld>
            <a:endParaRPr lang="es-MX"/>
          </a:p>
        </p:txBody>
      </p:sp>
    </p:spTree>
    <p:extLst>
      <p:ext uri="{BB962C8B-B14F-4D97-AF65-F5344CB8AC3E}">
        <p14:creationId xmlns:p14="http://schemas.microsoft.com/office/powerpoint/2010/main" val="562239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5"/>
          </p:nvPr>
        </p:nvSpPr>
        <p:spPr/>
        <p:txBody>
          <a:bodyPr/>
          <a:lstStyle/>
          <a:p>
            <a:fld id="{D7770C8D-E3B6-4A01-8C9B-138837D64F64}" type="slidenum">
              <a:rPr lang="es-MX" smtClean="0"/>
              <a:t>70</a:t>
            </a:fld>
            <a:endParaRPr lang="es-MX"/>
          </a:p>
        </p:txBody>
      </p:sp>
    </p:spTree>
    <p:extLst>
      <p:ext uri="{BB962C8B-B14F-4D97-AF65-F5344CB8AC3E}">
        <p14:creationId xmlns:p14="http://schemas.microsoft.com/office/powerpoint/2010/main" val="7482093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a:t>Haga clic para modificar el estilo de título del patrón</a:t>
            </a:r>
            <a:endParaRPr kumimoji="0" lang="en-US"/>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a:t>Haga clic para editar el estilo de subtítulo del patrón</a:t>
            </a:r>
            <a:endParaRPr kumimoji="0" lang="en-US"/>
          </a:p>
        </p:txBody>
      </p:sp>
      <p:sp>
        <p:nvSpPr>
          <p:cNvPr id="30" name="Date Placeholder 29"/>
          <p:cNvSpPr>
            <a:spLocks noGrp="1"/>
          </p:cNvSpPr>
          <p:nvPr>
            <p:ph type="dt" sz="half" idx="10"/>
          </p:nvPr>
        </p:nvSpPr>
        <p:spPr/>
        <p:txBody>
          <a:bodyPr/>
          <a:lstStyle/>
          <a:p>
            <a:fld id="{7C60E0E8-29FD-4047-B6FE-667AF41D6B57}" type="datetime1">
              <a:rPr lang="es-MX" smtClean="0"/>
              <a:t>12/03/2024</a:t>
            </a:fld>
            <a:endParaRPr lang="es-MX"/>
          </a:p>
        </p:txBody>
      </p:sp>
      <p:sp>
        <p:nvSpPr>
          <p:cNvPr id="19" name="Footer Placeholder 18"/>
          <p:cNvSpPr>
            <a:spLocks noGrp="1"/>
          </p:cNvSpPr>
          <p:nvPr>
            <p:ph type="ftr" sz="quarter" idx="11"/>
          </p:nvPr>
        </p:nvSpPr>
        <p:spPr/>
        <p:txBody>
          <a:bodyPr/>
          <a:lstStyle/>
          <a:p>
            <a:r>
              <a:rPr lang="es-MX"/>
              <a:t>Universidad de Sonora</a:t>
            </a:r>
          </a:p>
        </p:txBody>
      </p:sp>
      <p:sp>
        <p:nvSpPr>
          <p:cNvPr id="27" name="Slide Number Placeholder 26"/>
          <p:cNvSpPr>
            <a:spLocks noGrp="1"/>
          </p:cNvSpPr>
          <p:nvPr>
            <p:ph type="sldNum" sz="quarter" idx="12"/>
          </p:nvPr>
        </p:nvSpPr>
        <p:spPr/>
        <p:txBody>
          <a:bodyPr/>
          <a:lstStyle/>
          <a:p>
            <a:fld id="{047EF63E-E39E-4629-A876-530D649DE2E7}" type="slidenum">
              <a:rPr lang="es-MX" smtClean="0"/>
              <a:t>‹Nº›</a:t>
            </a:fld>
            <a:endParaRPr lang="es-MX"/>
          </a:p>
        </p:txBody>
      </p:sp>
    </p:spTree>
    <p:extLst>
      <p:ext uri="{BB962C8B-B14F-4D97-AF65-F5344CB8AC3E}">
        <p14:creationId xmlns:p14="http://schemas.microsoft.com/office/powerpoint/2010/main" val="3650540079"/>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s-ES"/>
              <a:t>Haga clic para modificar el estilo de título del patrón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s-ES"/>
              <a:t>Editar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Date Placeholder 3"/>
          <p:cNvSpPr>
            <a:spLocks noGrp="1"/>
          </p:cNvSpPr>
          <p:nvPr>
            <p:ph type="dt" sz="half" idx="10"/>
          </p:nvPr>
        </p:nvSpPr>
        <p:spPr/>
        <p:txBody>
          <a:bodyPr/>
          <a:lstStyle/>
          <a:p>
            <a:fld id="{CFA4706C-82F0-4607-BF63-9DADD2BCDCE9}" type="datetime1">
              <a:rPr lang="es-MX" smtClean="0"/>
              <a:t>12/03/2024</a:t>
            </a:fld>
            <a:endParaRPr lang="es-MX"/>
          </a:p>
        </p:txBody>
      </p:sp>
      <p:sp>
        <p:nvSpPr>
          <p:cNvPr id="5" name="Footer Placeholder 4"/>
          <p:cNvSpPr>
            <a:spLocks noGrp="1"/>
          </p:cNvSpPr>
          <p:nvPr>
            <p:ph type="ftr" sz="quarter" idx="11"/>
          </p:nvPr>
        </p:nvSpPr>
        <p:spPr/>
        <p:txBody>
          <a:bodyPr/>
          <a:lstStyle/>
          <a:p>
            <a:r>
              <a:rPr lang="es-MX"/>
              <a:t>Universidad de Sonora</a:t>
            </a:r>
          </a:p>
        </p:txBody>
      </p:sp>
      <p:sp>
        <p:nvSpPr>
          <p:cNvPr id="6" name="Slide Number Placeholder 5"/>
          <p:cNvSpPr>
            <a:spLocks noGrp="1"/>
          </p:cNvSpPr>
          <p:nvPr>
            <p:ph type="sldNum" sz="quarter" idx="12"/>
          </p:nvPr>
        </p:nvSpPr>
        <p:spPr/>
        <p:txBody>
          <a:bodyPr/>
          <a:lstStyle/>
          <a:p>
            <a:fld id="{047EF63E-E39E-4629-A876-530D649DE2E7}" type="slidenum">
              <a:rPr lang="es-MX" smtClean="0"/>
              <a:t>‹Nº›</a:t>
            </a:fld>
            <a:endParaRPr lang="es-MX"/>
          </a:p>
        </p:txBody>
      </p:sp>
    </p:spTree>
    <p:extLst>
      <p:ext uri="{BB962C8B-B14F-4D97-AF65-F5344CB8AC3E}">
        <p14:creationId xmlns:p14="http://schemas.microsoft.com/office/powerpoint/2010/main" val="11908773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s-ES"/>
              <a:t>Haga clic para modificar el estilo de título del patrón</a:t>
            </a:r>
            <a:endParaRPr kumimoji="0" lang="en-US"/>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s-ES"/>
              <a:t>Editar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Date Placeholder 3"/>
          <p:cNvSpPr>
            <a:spLocks noGrp="1"/>
          </p:cNvSpPr>
          <p:nvPr>
            <p:ph type="dt" sz="half" idx="10"/>
          </p:nvPr>
        </p:nvSpPr>
        <p:spPr/>
        <p:txBody>
          <a:bodyPr/>
          <a:lstStyle/>
          <a:p>
            <a:fld id="{F0262446-BD5D-45A6-B548-AFCFFDA018DF}" type="datetime1">
              <a:rPr lang="es-MX" smtClean="0"/>
              <a:t>12/03/2024</a:t>
            </a:fld>
            <a:endParaRPr lang="es-MX"/>
          </a:p>
        </p:txBody>
      </p:sp>
      <p:sp>
        <p:nvSpPr>
          <p:cNvPr id="5" name="Footer Placeholder 4"/>
          <p:cNvSpPr>
            <a:spLocks noGrp="1"/>
          </p:cNvSpPr>
          <p:nvPr>
            <p:ph type="ftr" sz="quarter" idx="11"/>
          </p:nvPr>
        </p:nvSpPr>
        <p:spPr/>
        <p:txBody>
          <a:bodyPr/>
          <a:lstStyle/>
          <a:p>
            <a:r>
              <a:rPr lang="es-MX"/>
              <a:t>Universidad de Sonora</a:t>
            </a:r>
          </a:p>
        </p:txBody>
      </p:sp>
      <p:sp>
        <p:nvSpPr>
          <p:cNvPr id="6" name="Slide Number Placeholder 5"/>
          <p:cNvSpPr>
            <a:spLocks noGrp="1"/>
          </p:cNvSpPr>
          <p:nvPr>
            <p:ph type="sldNum" sz="quarter" idx="12"/>
          </p:nvPr>
        </p:nvSpPr>
        <p:spPr/>
        <p:txBody>
          <a:bodyPr/>
          <a:lstStyle/>
          <a:p>
            <a:fld id="{047EF63E-E39E-4629-A876-530D649DE2E7}" type="slidenum">
              <a:rPr lang="es-MX" smtClean="0"/>
              <a:t>‹Nº›</a:t>
            </a:fld>
            <a:endParaRPr lang="es-MX"/>
          </a:p>
        </p:txBody>
      </p:sp>
    </p:spTree>
    <p:extLst>
      <p:ext uri="{BB962C8B-B14F-4D97-AF65-F5344CB8AC3E}">
        <p14:creationId xmlns:p14="http://schemas.microsoft.com/office/powerpoint/2010/main" val="2639299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s-ES"/>
              <a:t>Haga clic para modificar el estilo de título del patrón</a:t>
            </a:r>
            <a:endParaRPr kumimoji="0" lang="en-US"/>
          </a:p>
        </p:txBody>
      </p:sp>
      <p:sp>
        <p:nvSpPr>
          <p:cNvPr id="3" name="Content Placeholder 2"/>
          <p:cNvSpPr>
            <a:spLocks noGrp="1"/>
          </p:cNvSpPr>
          <p:nvPr>
            <p:ph idx="1"/>
          </p:nvPr>
        </p:nvSpPr>
        <p:spPr/>
        <p:txBody>
          <a:bodyPr/>
          <a:lstStyle/>
          <a:p>
            <a:pPr lvl="0" eaLnBrk="1" latinLnBrk="0" hangingPunct="1"/>
            <a:r>
              <a:rPr lang="es-ES"/>
              <a:t>Editar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Date Placeholder 3"/>
          <p:cNvSpPr>
            <a:spLocks noGrp="1"/>
          </p:cNvSpPr>
          <p:nvPr>
            <p:ph type="dt" sz="half" idx="10"/>
          </p:nvPr>
        </p:nvSpPr>
        <p:spPr/>
        <p:txBody>
          <a:bodyPr/>
          <a:lstStyle/>
          <a:p>
            <a:fld id="{EBACD58B-147F-40B7-B621-F8D1BB918B91}" type="datetime1">
              <a:rPr lang="es-MX" smtClean="0"/>
              <a:t>12/03/2024</a:t>
            </a:fld>
            <a:endParaRPr lang="es-MX"/>
          </a:p>
        </p:txBody>
      </p:sp>
      <p:sp>
        <p:nvSpPr>
          <p:cNvPr id="5" name="Footer Placeholder 4"/>
          <p:cNvSpPr>
            <a:spLocks noGrp="1"/>
          </p:cNvSpPr>
          <p:nvPr>
            <p:ph type="ftr" sz="quarter" idx="11"/>
          </p:nvPr>
        </p:nvSpPr>
        <p:spPr/>
        <p:txBody>
          <a:bodyPr/>
          <a:lstStyle/>
          <a:p>
            <a:r>
              <a:rPr lang="es-MX"/>
              <a:t>Universidad de Sonora</a:t>
            </a:r>
          </a:p>
        </p:txBody>
      </p:sp>
      <p:sp>
        <p:nvSpPr>
          <p:cNvPr id="6" name="Slide Number Placeholder 5"/>
          <p:cNvSpPr>
            <a:spLocks noGrp="1"/>
          </p:cNvSpPr>
          <p:nvPr>
            <p:ph type="sldNum" sz="quarter" idx="12"/>
          </p:nvPr>
        </p:nvSpPr>
        <p:spPr/>
        <p:txBody>
          <a:bodyPr/>
          <a:lstStyle/>
          <a:p>
            <a:fld id="{047EF63E-E39E-4629-A876-530D649DE2E7}" type="slidenum">
              <a:rPr lang="es-MX" smtClean="0"/>
              <a:t>‹Nº›</a:t>
            </a:fld>
            <a:endParaRPr lang="es-MX"/>
          </a:p>
        </p:txBody>
      </p:sp>
    </p:spTree>
    <p:extLst>
      <p:ext uri="{BB962C8B-B14F-4D97-AF65-F5344CB8AC3E}">
        <p14:creationId xmlns:p14="http://schemas.microsoft.com/office/powerpoint/2010/main" val="29034138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a:t>Haga clic para modificar el estilo de título del patrón</a:t>
            </a:r>
            <a:endParaRPr kumimoji="0" lang="en-US"/>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a:t>Editar el estilo de texto del patrón</a:t>
            </a:r>
          </a:p>
        </p:txBody>
      </p:sp>
      <p:sp>
        <p:nvSpPr>
          <p:cNvPr id="4" name="Date Placeholder 3"/>
          <p:cNvSpPr>
            <a:spLocks noGrp="1"/>
          </p:cNvSpPr>
          <p:nvPr>
            <p:ph type="dt" sz="half" idx="10"/>
          </p:nvPr>
        </p:nvSpPr>
        <p:spPr/>
        <p:txBody>
          <a:bodyPr/>
          <a:lstStyle/>
          <a:p>
            <a:fld id="{3B2BE499-A1DD-4A56-9640-1CAEA3070623}" type="datetime1">
              <a:rPr lang="es-MX" smtClean="0"/>
              <a:t>12/03/2024</a:t>
            </a:fld>
            <a:endParaRPr lang="es-MX"/>
          </a:p>
        </p:txBody>
      </p:sp>
      <p:sp>
        <p:nvSpPr>
          <p:cNvPr id="5" name="Footer Placeholder 4"/>
          <p:cNvSpPr>
            <a:spLocks noGrp="1"/>
          </p:cNvSpPr>
          <p:nvPr>
            <p:ph type="ftr" sz="quarter" idx="11"/>
          </p:nvPr>
        </p:nvSpPr>
        <p:spPr/>
        <p:txBody>
          <a:bodyPr/>
          <a:lstStyle/>
          <a:p>
            <a:r>
              <a:rPr lang="es-MX"/>
              <a:t>Universidad de Sonora</a:t>
            </a:r>
          </a:p>
        </p:txBody>
      </p:sp>
      <p:sp>
        <p:nvSpPr>
          <p:cNvPr id="6" name="Slide Number Placeholder 5"/>
          <p:cNvSpPr>
            <a:spLocks noGrp="1"/>
          </p:cNvSpPr>
          <p:nvPr>
            <p:ph type="sldNum" sz="quarter" idx="12"/>
          </p:nvPr>
        </p:nvSpPr>
        <p:spPr/>
        <p:txBody>
          <a:bodyPr/>
          <a:lstStyle/>
          <a:p>
            <a:fld id="{047EF63E-E39E-4629-A876-530D649DE2E7}" type="slidenum">
              <a:rPr lang="es-MX" smtClean="0"/>
              <a:t>‹Nº›</a:t>
            </a:fld>
            <a:endParaRPr lang="es-MX"/>
          </a:p>
        </p:txBody>
      </p:sp>
    </p:spTree>
    <p:extLst>
      <p:ext uri="{BB962C8B-B14F-4D97-AF65-F5344CB8AC3E}">
        <p14:creationId xmlns:p14="http://schemas.microsoft.com/office/powerpoint/2010/main" val="311639778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s-ES"/>
              <a:t>Haga clic para modificar el estilo de título del patrón</a:t>
            </a:r>
            <a:endParaRPr kumimoji="0" lang="en-US"/>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a:t>Editar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a:t>Editar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5" name="Date Placeholder 4"/>
          <p:cNvSpPr>
            <a:spLocks noGrp="1"/>
          </p:cNvSpPr>
          <p:nvPr>
            <p:ph type="dt" sz="half" idx="10"/>
          </p:nvPr>
        </p:nvSpPr>
        <p:spPr/>
        <p:txBody>
          <a:bodyPr/>
          <a:lstStyle/>
          <a:p>
            <a:fld id="{C96153F8-9890-4248-BEEE-3E3F07CDCF26}" type="datetime1">
              <a:rPr lang="es-MX" smtClean="0"/>
              <a:t>12/03/2024</a:t>
            </a:fld>
            <a:endParaRPr lang="es-MX"/>
          </a:p>
        </p:txBody>
      </p:sp>
      <p:sp>
        <p:nvSpPr>
          <p:cNvPr id="6" name="Footer Placeholder 5"/>
          <p:cNvSpPr>
            <a:spLocks noGrp="1"/>
          </p:cNvSpPr>
          <p:nvPr>
            <p:ph type="ftr" sz="quarter" idx="11"/>
          </p:nvPr>
        </p:nvSpPr>
        <p:spPr/>
        <p:txBody>
          <a:bodyPr/>
          <a:lstStyle/>
          <a:p>
            <a:r>
              <a:rPr lang="es-MX"/>
              <a:t>Universidad de Sonora</a:t>
            </a:r>
          </a:p>
        </p:txBody>
      </p:sp>
      <p:sp>
        <p:nvSpPr>
          <p:cNvPr id="7" name="Slide Number Placeholder 6"/>
          <p:cNvSpPr>
            <a:spLocks noGrp="1"/>
          </p:cNvSpPr>
          <p:nvPr>
            <p:ph type="sldNum" sz="quarter" idx="12"/>
          </p:nvPr>
        </p:nvSpPr>
        <p:spPr/>
        <p:txBody>
          <a:bodyPr/>
          <a:lstStyle/>
          <a:p>
            <a:fld id="{047EF63E-E39E-4629-A876-530D649DE2E7}" type="slidenum">
              <a:rPr lang="es-MX" smtClean="0"/>
              <a:t>‹Nº›</a:t>
            </a:fld>
            <a:endParaRPr lang="es-MX"/>
          </a:p>
        </p:txBody>
      </p:sp>
    </p:spTree>
    <p:extLst>
      <p:ext uri="{BB962C8B-B14F-4D97-AF65-F5344CB8AC3E}">
        <p14:creationId xmlns:p14="http://schemas.microsoft.com/office/powerpoint/2010/main" val="2754092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s-ES"/>
              <a:t>Haga clic para modificar el estilo de título del patrón</a:t>
            </a:r>
            <a:endParaRPr kumimoji="0" lang="en-US"/>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a:t>Editar el estilo de texto del patrón</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a:t>Editar el estilo de texto del patrón</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a:t>Editar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a:t>Editar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7" name="Date Placeholder 6"/>
          <p:cNvSpPr>
            <a:spLocks noGrp="1"/>
          </p:cNvSpPr>
          <p:nvPr>
            <p:ph type="dt" sz="half" idx="10"/>
          </p:nvPr>
        </p:nvSpPr>
        <p:spPr/>
        <p:txBody>
          <a:bodyPr/>
          <a:lstStyle/>
          <a:p>
            <a:fld id="{3713B47D-EF9C-4FE9-A125-834B99032155}" type="datetime1">
              <a:rPr lang="es-MX" smtClean="0"/>
              <a:t>12/03/2024</a:t>
            </a:fld>
            <a:endParaRPr lang="es-MX"/>
          </a:p>
        </p:txBody>
      </p:sp>
      <p:sp>
        <p:nvSpPr>
          <p:cNvPr id="8" name="Footer Placeholder 7"/>
          <p:cNvSpPr>
            <a:spLocks noGrp="1"/>
          </p:cNvSpPr>
          <p:nvPr>
            <p:ph type="ftr" sz="quarter" idx="11"/>
          </p:nvPr>
        </p:nvSpPr>
        <p:spPr/>
        <p:txBody>
          <a:bodyPr/>
          <a:lstStyle/>
          <a:p>
            <a:r>
              <a:rPr lang="es-MX"/>
              <a:t>Universidad de Sonora</a:t>
            </a:r>
          </a:p>
        </p:txBody>
      </p:sp>
      <p:sp>
        <p:nvSpPr>
          <p:cNvPr id="9" name="Slide Number Placeholder 8"/>
          <p:cNvSpPr>
            <a:spLocks noGrp="1"/>
          </p:cNvSpPr>
          <p:nvPr>
            <p:ph type="sldNum" sz="quarter" idx="12"/>
          </p:nvPr>
        </p:nvSpPr>
        <p:spPr/>
        <p:txBody>
          <a:bodyPr/>
          <a:lstStyle/>
          <a:p>
            <a:fld id="{047EF63E-E39E-4629-A876-530D649DE2E7}" type="slidenum">
              <a:rPr lang="es-MX" smtClean="0"/>
              <a:t>‹Nº›</a:t>
            </a:fld>
            <a:endParaRPr lang="es-MX"/>
          </a:p>
        </p:txBody>
      </p:sp>
    </p:spTree>
    <p:extLst>
      <p:ext uri="{BB962C8B-B14F-4D97-AF65-F5344CB8AC3E}">
        <p14:creationId xmlns:p14="http://schemas.microsoft.com/office/powerpoint/2010/main" val="889759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s-ES"/>
              <a:t>Haga clic para modificar el estilo de título del patrón</a:t>
            </a:r>
            <a:endParaRPr kumimoji="0" lang="en-US"/>
          </a:p>
        </p:txBody>
      </p:sp>
      <p:sp>
        <p:nvSpPr>
          <p:cNvPr id="3" name="Date Placeholder 2"/>
          <p:cNvSpPr>
            <a:spLocks noGrp="1"/>
          </p:cNvSpPr>
          <p:nvPr>
            <p:ph type="dt" sz="half" idx="10"/>
          </p:nvPr>
        </p:nvSpPr>
        <p:spPr/>
        <p:txBody>
          <a:bodyPr/>
          <a:lstStyle/>
          <a:p>
            <a:fld id="{0324CD92-133B-4749-9562-C74ABD553312}" type="datetime1">
              <a:rPr lang="es-MX" smtClean="0"/>
              <a:t>12/03/2024</a:t>
            </a:fld>
            <a:endParaRPr lang="es-MX"/>
          </a:p>
        </p:txBody>
      </p:sp>
      <p:sp>
        <p:nvSpPr>
          <p:cNvPr id="4" name="Footer Placeholder 3"/>
          <p:cNvSpPr>
            <a:spLocks noGrp="1"/>
          </p:cNvSpPr>
          <p:nvPr>
            <p:ph type="ftr" sz="quarter" idx="11"/>
          </p:nvPr>
        </p:nvSpPr>
        <p:spPr/>
        <p:txBody>
          <a:bodyPr/>
          <a:lstStyle/>
          <a:p>
            <a:r>
              <a:rPr lang="es-MX"/>
              <a:t>Universidad de Sonora</a:t>
            </a:r>
          </a:p>
        </p:txBody>
      </p:sp>
      <p:sp>
        <p:nvSpPr>
          <p:cNvPr id="5" name="Slide Number Placeholder 4"/>
          <p:cNvSpPr>
            <a:spLocks noGrp="1"/>
          </p:cNvSpPr>
          <p:nvPr>
            <p:ph type="sldNum" sz="quarter" idx="12"/>
          </p:nvPr>
        </p:nvSpPr>
        <p:spPr/>
        <p:txBody>
          <a:bodyPr/>
          <a:lstStyle/>
          <a:p>
            <a:fld id="{047EF63E-E39E-4629-A876-530D649DE2E7}" type="slidenum">
              <a:rPr lang="es-MX" smtClean="0"/>
              <a:t>‹Nº›</a:t>
            </a:fld>
            <a:endParaRPr lang="es-MX"/>
          </a:p>
        </p:txBody>
      </p:sp>
    </p:spTree>
    <p:extLst>
      <p:ext uri="{BB962C8B-B14F-4D97-AF65-F5344CB8AC3E}">
        <p14:creationId xmlns:p14="http://schemas.microsoft.com/office/powerpoint/2010/main" val="17281571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BB0D85-B9C7-4B55-9D43-D3283BF08FD3}" type="datetime1">
              <a:rPr lang="es-MX" smtClean="0"/>
              <a:t>12/03/2024</a:t>
            </a:fld>
            <a:endParaRPr lang="es-MX"/>
          </a:p>
        </p:txBody>
      </p:sp>
      <p:sp>
        <p:nvSpPr>
          <p:cNvPr id="3" name="Footer Placeholder 2"/>
          <p:cNvSpPr>
            <a:spLocks noGrp="1"/>
          </p:cNvSpPr>
          <p:nvPr>
            <p:ph type="ftr" sz="quarter" idx="11"/>
          </p:nvPr>
        </p:nvSpPr>
        <p:spPr/>
        <p:txBody>
          <a:bodyPr/>
          <a:lstStyle/>
          <a:p>
            <a:r>
              <a:rPr lang="es-MX"/>
              <a:t>Universidad de Sonora</a:t>
            </a:r>
          </a:p>
        </p:txBody>
      </p:sp>
      <p:sp>
        <p:nvSpPr>
          <p:cNvPr id="4" name="Slide Number Placeholder 3"/>
          <p:cNvSpPr>
            <a:spLocks noGrp="1"/>
          </p:cNvSpPr>
          <p:nvPr>
            <p:ph type="sldNum" sz="quarter" idx="12"/>
          </p:nvPr>
        </p:nvSpPr>
        <p:spPr/>
        <p:txBody>
          <a:bodyPr/>
          <a:lstStyle/>
          <a:p>
            <a:fld id="{047EF63E-E39E-4629-A876-530D649DE2E7}" type="slidenum">
              <a:rPr lang="es-MX" smtClean="0"/>
              <a:t>‹Nº›</a:t>
            </a:fld>
            <a:endParaRPr lang="es-MX"/>
          </a:p>
        </p:txBody>
      </p:sp>
    </p:spTree>
    <p:extLst>
      <p:ext uri="{BB962C8B-B14F-4D97-AF65-F5344CB8AC3E}">
        <p14:creationId xmlns:p14="http://schemas.microsoft.com/office/powerpoint/2010/main" val="2263129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s-ES"/>
              <a:t>Haga clic para modificar el estilo de título del patrón</a:t>
            </a:r>
            <a:endParaRPr kumimoji="0" lang="en-US"/>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s-ES"/>
              <a:t>Editar el estilo de texto del patrón</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s-ES"/>
              <a:t>Editar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5" name="Date Placeholder 4"/>
          <p:cNvSpPr>
            <a:spLocks noGrp="1"/>
          </p:cNvSpPr>
          <p:nvPr>
            <p:ph type="dt" sz="half" idx="10"/>
          </p:nvPr>
        </p:nvSpPr>
        <p:spPr/>
        <p:txBody>
          <a:bodyPr/>
          <a:lstStyle/>
          <a:p>
            <a:fld id="{6C293A02-0B96-4E52-81E8-EE4894A5943D}" type="datetime1">
              <a:rPr lang="es-MX" smtClean="0"/>
              <a:t>12/03/2024</a:t>
            </a:fld>
            <a:endParaRPr lang="es-MX"/>
          </a:p>
        </p:txBody>
      </p:sp>
      <p:sp>
        <p:nvSpPr>
          <p:cNvPr id="6" name="Footer Placeholder 5"/>
          <p:cNvSpPr>
            <a:spLocks noGrp="1"/>
          </p:cNvSpPr>
          <p:nvPr>
            <p:ph type="ftr" sz="quarter" idx="11"/>
          </p:nvPr>
        </p:nvSpPr>
        <p:spPr/>
        <p:txBody>
          <a:bodyPr/>
          <a:lstStyle/>
          <a:p>
            <a:r>
              <a:rPr lang="es-MX"/>
              <a:t>Universidad de Sonora</a:t>
            </a:r>
          </a:p>
        </p:txBody>
      </p:sp>
      <p:sp>
        <p:nvSpPr>
          <p:cNvPr id="7" name="Slide Number Placeholder 6"/>
          <p:cNvSpPr>
            <a:spLocks noGrp="1"/>
          </p:cNvSpPr>
          <p:nvPr>
            <p:ph type="sldNum" sz="quarter" idx="12"/>
          </p:nvPr>
        </p:nvSpPr>
        <p:spPr/>
        <p:txBody>
          <a:bodyPr/>
          <a:lstStyle/>
          <a:p>
            <a:fld id="{047EF63E-E39E-4629-A876-530D649DE2E7}" type="slidenum">
              <a:rPr lang="es-MX" smtClean="0"/>
              <a:t>‹Nº›</a:t>
            </a:fld>
            <a:endParaRPr lang="es-MX"/>
          </a:p>
        </p:txBody>
      </p:sp>
    </p:spTree>
    <p:extLst>
      <p:ext uri="{BB962C8B-B14F-4D97-AF65-F5344CB8AC3E}">
        <p14:creationId xmlns:p14="http://schemas.microsoft.com/office/powerpoint/2010/main" val="34917348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s-ES"/>
              <a:t>Haga clic para modificar el estilo de título del patrón</a:t>
            </a:r>
            <a:endParaRPr kumimoji="0" lang="en-US"/>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s-ES"/>
              <a:t>Editar el estilo de texto del patrón</a:t>
            </a:r>
          </a:p>
        </p:txBody>
      </p:sp>
      <p:sp>
        <p:nvSpPr>
          <p:cNvPr id="5" name="Date Placeholder 4"/>
          <p:cNvSpPr>
            <a:spLocks noGrp="1"/>
          </p:cNvSpPr>
          <p:nvPr>
            <p:ph type="dt" sz="half" idx="10"/>
          </p:nvPr>
        </p:nvSpPr>
        <p:spPr/>
        <p:txBody>
          <a:bodyPr/>
          <a:lstStyle/>
          <a:p>
            <a:fld id="{DA9227CE-BC5D-4CA1-8504-1879D0F2835D}" type="datetime1">
              <a:rPr lang="es-MX" smtClean="0"/>
              <a:t>12/03/2024</a:t>
            </a:fld>
            <a:endParaRPr lang="es-MX"/>
          </a:p>
        </p:txBody>
      </p:sp>
      <p:sp>
        <p:nvSpPr>
          <p:cNvPr id="6" name="Footer Placeholder 5"/>
          <p:cNvSpPr>
            <a:spLocks noGrp="1"/>
          </p:cNvSpPr>
          <p:nvPr>
            <p:ph type="ftr" sz="quarter" idx="11"/>
          </p:nvPr>
        </p:nvSpPr>
        <p:spPr/>
        <p:txBody>
          <a:bodyPr/>
          <a:lstStyle/>
          <a:p>
            <a:r>
              <a:rPr lang="es-MX"/>
              <a:t>Universidad de Sonora</a:t>
            </a:r>
          </a:p>
        </p:txBody>
      </p:sp>
      <p:sp>
        <p:nvSpPr>
          <p:cNvPr id="7" name="Slide Number Placeholder 6"/>
          <p:cNvSpPr>
            <a:spLocks noGrp="1"/>
          </p:cNvSpPr>
          <p:nvPr>
            <p:ph type="sldNum" sz="quarter" idx="12"/>
          </p:nvPr>
        </p:nvSpPr>
        <p:spPr>
          <a:xfrm>
            <a:off x="10769600" y="6356351"/>
            <a:ext cx="812800" cy="365125"/>
          </a:xfrm>
        </p:spPr>
        <p:txBody>
          <a:bodyPr/>
          <a:lstStyle/>
          <a:p>
            <a:fld id="{047EF63E-E39E-4629-A876-530D649DE2E7}" type="slidenum">
              <a:rPr lang="es-MX" smtClean="0"/>
              <a:t>‹Nº›</a:t>
            </a:fld>
            <a:endParaRPr lang="es-MX"/>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s-ES"/>
              <a:t>Haga clic en el icono para agregar una imagen</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Tree>
    <p:extLst>
      <p:ext uri="{BB962C8B-B14F-4D97-AF65-F5344CB8AC3E}">
        <p14:creationId xmlns:p14="http://schemas.microsoft.com/office/powerpoint/2010/main" val="560670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s-ES"/>
              <a:t>Haga clic para modificar el estilo de título del patrón</a:t>
            </a:r>
            <a:endParaRPr kumimoji="0" lang="en-US"/>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s-ES"/>
              <a:t>Haga clic para modificar el estilo de texto del patrón</a:t>
            </a:r>
          </a:p>
          <a:p>
            <a:pPr lvl="1" eaLnBrk="1" latinLnBrk="0" hangingPunct="1"/>
            <a:r>
              <a:rPr kumimoji="0" lang="es-ES"/>
              <a:t>Segundo nivel</a:t>
            </a:r>
          </a:p>
          <a:p>
            <a:pPr lvl="2" eaLnBrk="1" latinLnBrk="0" hangingPunct="1"/>
            <a:r>
              <a:rPr kumimoji="0" lang="es-ES"/>
              <a:t>Tercer nivel</a:t>
            </a:r>
          </a:p>
          <a:p>
            <a:pPr lvl="3" eaLnBrk="1" latinLnBrk="0" hangingPunct="1"/>
            <a:r>
              <a:rPr kumimoji="0" lang="es-ES"/>
              <a:t>Cuarto nivel</a:t>
            </a:r>
          </a:p>
          <a:p>
            <a:pPr lvl="4" eaLnBrk="1" latinLnBrk="0" hangingPunct="1"/>
            <a:r>
              <a:rPr kumimoji="0" lang="es-ES"/>
              <a:t>Quinto nivel</a:t>
            </a:r>
            <a:endParaRPr kumimoji="0" lang="en-US"/>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77D3F3B3-6678-4BC1-82C6-0809804AEA33}" type="datetime1">
              <a:rPr lang="es-MX" smtClean="0"/>
              <a:t>12/03/2024</a:t>
            </a:fld>
            <a:endParaRPr lang="es-MX"/>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es-MX"/>
              <a:t>Universidad de Sonora</a:t>
            </a: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47EF63E-E39E-4629-A876-530D649DE2E7}" type="slidenum">
              <a:rPr lang="es-MX" smtClean="0"/>
              <a:t>‹Nº›</a:t>
            </a:fld>
            <a:endParaRPr lang="es-MX"/>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800"/>
            </a:p>
          </p:txBody>
        </p:sp>
      </p:grpSp>
    </p:spTree>
    <p:extLst>
      <p:ext uri="{BB962C8B-B14F-4D97-AF65-F5344CB8AC3E}">
        <p14:creationId xmlns:p14="http://schemas.microsoft.com/office/powerpoint/2010/main" val="14678352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en.wikipedia.org/wiki/Program_optimization"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citeseerx.ist.psu.edu/viewdoc/summary?doi=10.1.1.103.6084"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toptal.com/freelance/curse-premature-optimization"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doc.cat-v.org/bell_labs/pikestyle"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0.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pPr algn="ctr"/>
            <a:r>
              <a:rPr lang="es-MX" dirty="0"/>
              <a:t>Optimización de programas</a:t>
            </a:r>
          </a:p>
        </p:txBody>
      </p:sp>
      <p:sp>
        <p:nvSpPr>
          <p:cNvPr id="3" name="Subtítulo 2"/>
          <p:cNvSpPr>
            <a:spLocks noGrp="1"/>
          </p:cNvSpPr>
          <p:nvPr>
            <p:ph type="subTitle" idx="1"/>
          </p:nvPr>
        </p:nvSpPr>
        <p:spPr/>
        <p:txBody>
          <a:bodyPr/>
          <a:lstStyle/>
          <a:p>
            <a:endParaRPr lang="es-MX"/>
          </a:p>
        </p:txBody>
      </p:sp>
    </p:spTree>
    <p:extLst>
      <p:ext uri="{BB962C8B-B14F-4D97-AF65-F5344CB8AC3E}">
        <p14:creationId xmlns:p14="http://schemas.microsoft.com/office/powerpoint/2010/main" val="4748442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Reglas de </a:t>
            </a:r>
            <a:r>
              <a:rPr lang="es-MX" dirty="0" err="1"/>
              <a:t>Pyke</a:t>
            </a:r>
            <a:endParaRPr lang="es-MX" dirty="0"/>
          </a:p>
        </p:txBody>
      </p:sp>
      <p:sp>
        <p:nvSpPr>
          <p:cNvPr id="3" name="Marcador de contenido 2"/>
          <p:cNvSpPr>
            <a:spLocks noGrp="1"/>
          </p:cNvSpPr>
          <p:nvPr>
            <p:ph idx="1"/>
          </p:nvPr>
        </p:nvSpPr>
        <p:spPr/>
        <p:txBody>
          <a:bodyPr/>
          <a:lstStyle/>
          <a:p>
            <a:r>
              <a:rPr lang="es-MX" b="1" dirty="0"/>
              <a:t>Regla 5</a:t>
            </a:r>
            <a:r>
              <a:rPr lang="es-MX" dirty="0"/>
              <a:t>. Los datos dominan. Si ha elegido las estructuras de datos correctas y ha organizado bien las cosas, los algoritmos casi siempre serán evidentes. Las estructuras de datos, no los algoritmos, son fundamentales para la programación. (Consulte </a:t>
            </a:r>
            <a:r>
              <a:rPr lang="es-MX" dirty="0" err="1"/>
              <a:t>The</a:t>
            </a:r>
            <a:r>
              <a:rPr lang="es-MX" dirty="0"/>
              <a:t> </a:t>
            </a:r>
            <a:r>
              <a:rPr lang="es-MX" dirty="0" err="1"/>
              <a:t>Mythical</a:t>
            </a:r>
            <a:r>
              <a:rPr lang="es-MX" dirty="0"/>
              <a:t> </a:t>
            </a:r>
            <a:r>
              <a:rPr lang="es-MX" dirty="0" err="1"/>
              <a:t>Man-Month</a:t>
            </a:r>
            <a:r>
              <a:rPr lang="es-MX" dirty="0"/>
              <a:t>: </a:t>
            </a:r>
            <a:r>
              <a:rPr lang="es-MX" dirty="0" err="1"/>
              <a:t>Essays</a:t>
            </a:r>
            <a:r>
              <a:rPr lang="es-MX" dirty="0"/>
              <a:t> </a:t>
            </a:r>
            <a:r>
              <a:rPr lang="es-MX" dirty="0" err="1"/>
              <a:t>on</a:t>
            </a:r>
            <a:r>
              <a:rPr lang="es-MX" dirty="0"/>
              <a:t> Software </a:t>
            </a:r>
            <a:r>
              <a:rPr lang="es-MX" dirty="0" err="1"/>
              <a:t>Engineering</a:t>
            </a:r>
            <a:r>
              <a:rPr lang="es-MX" dirty="0"/>
              <a:t> de F. P. Brooks, página 102: </a:t>
            </a:r>
            <a:r>
              <a:rPr lang="es-MX" b="1" dirty="0"/>
              <a:t>la representación es la esencia de la programación</a:t>
            </a:r>
            <a:r>
              <a:rPr lang="es-MX" dirty="0"/>
              <a:t>).</a:t>
            </a:r>
          </a:p>
          <a:p>
            <a:r>
              <a:rPr lang="es-MX" b="1" dirty="0"/>
              <a:t>Regla 6</a:t>
            </a:r>
            <a:r>
              <a:rPr lang="es-MX" dirty="0"/>
              <a:t>. No hay Regla 6.</a:t>
            </a:r>
          </a:p>
          <a:p>
            <a:endParaRPr lang="es-MX" dirty="0"/>
          </a:p>
        </p:txBody>
      </p:sp>
      <p:sp>
        <p:nvSpPr>
          <p:cNvPr id="4" name="Marcador de pie de página 3"/>
          <p:cNvSpPr>
            <a:spLocks noGrp="1"/>
          </p:cNvSpPr>
          <p:nvPr>
            <p:ph type="ftr" sz="quarter" idx="11"/>
          </p:nvPr>
        </p:nvSpPr>
        <p:spPr/>
        <p:txBody>
          <a:bodyPr/>
          <a:lstStyle/>
          <a:p>
            <a:r>
              <a:rPr lang="es-MX"/>
              <a:t>Universidad de Sonora</a:t>
            </a:r>
          </a:p>
        </p:txBody>
      </p:sp>
      <p:sp>
        <p:nvSpPr>
          <p:cNvPr id="5" name="Marcador de número de diapositiva 4"/>
          <p:cNvSpPr>
            <a:spLocks noGrp="1"/>
          </p:cNvSpPr>
          <p:nvPr>
            <p:ph type="sldNum" sz="quarter" idx="12"/>
          </p:nvPr>
        </p:nvSpPr>
        <p:spPr/>
        <p:txBody>
          <a:bodyPr/>
          <a:lstStyle/>
          <a:p>
            <a:fld id="{047EF63E-E39E-4629-A876-530D649DE2E7}" type="slidenum">
              <a:rPr lang="es-MX" smtClean="0"/>
              <a:t>10</a:t>
            </a:fld>
            <a:endParaRPr lang="es-MX"/>
          </a:p>
        </p:txBody>
      </p:sp>
    </p:spTree>
    <p:extLst>
      <p:ext uri="{BB962C8B-B14F-4D97-AF65-F5344CB8AC3E}">
        <p14:creationId xmlns:p14="http://schemas.microsoft.com/office/powerpoint/2010/main" val="187880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Movimiento condicional (x86)</a:t>
            </a:r>
          </a:p>
        </p:txBody>
      </p:sp>
      <p:sp>
        <p:nvSpPr>
          <p:cNvPr id="3" name="Marcador de contenido 2"/>
          <p:cNvSpPr>
            <a:spLocks noGrp="1"/>
          </p:cNvSpPr>
          <p:nvPr>
            <p:ph idx="1"/>
          </p:nvPr>
        </p:nvSpPr>
        <p:spPr/>
        <p:txBody>
          <a:bodyPr/>
          <a:lstStyle/>
          <a:p>
            <a:r>
              <a:rPr lang="es-MX" dirty="0"/>
              <a:t>Las instrucciones </a:t>
            </a:r>
            <a:r>
              <a:rPr lang="es-MX" dirty="0" err="1">
                <a:latin typeface="Times New Roman" panose="02020603050405020304" pitchFamily="18" charset="0"/>
                <a:cs typeface="Times New Roman" panose="02020603050405020304" pitchFamily="18" charset="0"/>
              </a:rPr>
              <a:t>CMOVcc</a:t>
            </a:r>
            <a:r>
              <a:rPr lang="es-MX" dirty="0"/>
              <a:t> verifican el estado de una o más de las banderas de estado en el registro </a:t>
            </a:r>
            <a:r>
              <a:rPr lang="es-MX" dirty="0">
                <a:latin typeface="Times New Roman" panose="02020603050405020304" pitchFamily="18" charset="0"/>
                <a:cs typeface="Times New Roman" panose="02020603050405020304" pitchFamily="18" charset="0"/>
              </a:rPr>
              <a:t>EFLAGS</a:t>
            </a:r>
            <a:r>
              <a:rPr lang="es-MX" dirty="0"/>
              <a:t> (</a:t>
            </a:r>
            <a:r>
              <a:rPr lang="es-MX" dirty="0">
                <a:latin typeface="Times New Roman" panose="02020603050405020304" pitchFamily="18" charset="0"/>
                <a:cs typeface="Times New Roman" panose="02020603050405020304" pitchFamily="18" charset="0"/>
              </a:rPr>
              <a:t>CF</a:t>
            </a:r>
            <a:r>
              <a:rPr lang="es-MX" dirty="0"/>
              <a:t>, </a:t>
            </a:r>
            <a:r>
              <a:rPr lang="es-MX" dirty="0">
                <a:latin typeface="Times New Roman" panose="02020603050405020304" pitchFamily="18" charset="0"/>
                <a:cs typeface="Times New Roman" panose="02020603050405020304" pitchFamily="18" charset="0"/>
              </a:rPr>
              <a:t>OF</a:t>
            </a:r>
            <a:r>
              <a:rPr lang="es-MX" dirty="0"/>
              <a:t>, </a:t>
            </a:r>
            <a:r>
              <a:rPr lang="es-MX" dirty="0">
                <a:latin typeface="Times New Roman" panose="02020603050405020304" pitchFamily="18" charset="0"/>
                <a:cs typeface="Times New Roman" panose="02020603050405020304" pitchFamily="18" charset="0"/>
              </a:rPr>
              <a:t>PF</a:t>
            </a:r>
            <a:r>
              <a:rPr lang="es-MX" dirty="0"/>
              <a:t>, </a:t>
            </a:r>
            <a:r>
              <a:rPr lang="es-MX" dirty="0">
                <a:latin typeface="Times New Roman" panose="02020603050405020304" pitchFamily="18" charset="0"/>
                <a:cs typeface="Times New Roman" panose="02020603050405020304" pitchFamily="18" charset="0"/>
              </a:rPr>
              <a:t>SF</a:t>
            </a:r>
            <a:r>
              <a:rPr lang="es-MX" dirty="0"/>
              <a:t> y </a:t>
            </a:r>
            <a:r>
              <a:rPr lang="es-MX" dirty="0">
                <a:latin typeface="Times New Roman" panose="02020603050405020304" pitchFamily="18" charset="0"/>
                <a:cs typeface="Times New Roman" panose="02020603050405020304" pitchFamily="18" charset="0"/>
              </a:rPr>
              <a:t>ZF</a:t>
            </a:r>
            <a:r>
              <a:rPr lang="es-MX" dirty="0"/>
              <a:t>) y realizan una operación de movimiento si las banderas están en un estado (o condición) específico.</a:t>
            </a:r>
          </a:p>
          <a:p>
            <a:r>
              <a:rPr lang="es-MX" dirty="0"/>
              <a:t>Si la condición no se cumple, no se realiza un movimiento y la ejecución continúa con la instrucción que sigue a la instrucción </a:t>
            </a:r>
            <a:r>
              <a:rPr lang="es-MX" dirty="0">
                <a:latin typeface="Times New Roman" panose="02020603050405020304" pitchFamily="18" charset="0"/>
                <a:cs typeface="Times New Roman" panose="02020603050405020304" pitchFamily="18" charset="0"/>
              </a:rPr>
              <a:t>CMOVcc</a:t>
            </a:r>
            <a:r>
              <a:rPr lang="es-MX" dirty="0"/>
              <a:t>.</a:t>
            </a:r>
          </a:p>
          <a:p>
            <a:endParaRPr lang="es-MX" dirty="0"/>
          </a:p>
        </p:txBody>
      </p:sp>
      <p:sp>
        <p:nvSpPr>
          <p:cNvPr id="4" name="Marcador de pie de página 3"/>
          <p:cNvSpPr>
            <a:spLocks noGrp="1"/>
          </p:cNvSpPr>
          <p:nvPr>
            <p:ph type="ftr" sz="quarter" idx="11"/>
          </p:nvPr>
        </p:nvSpPr>
        <p:spPr/>
        <p:txBody>
          <a:bodyPr/>
          <a:lstStyle/>
          <a:p>
            <a:r>
              <a:rPr lang="es-MX"/>
              <a:t>Universidad de Sonora</a:t>
            </a:r>
          </a:p>
        </p:txBody>
      </p:sp>
      <p:sp>
        <p:nvSpPr>
          <p:cNvPr id="5" name="Marcador de número de diapositiva 4"/>
          <p:cNvSpPr>
            <a:spLocks noGrp="1"/>
          </p:cNvSpPr>
          <p:nvPr>
            <p:ph type="sldNum" sz="quarter" idx="12"/>
          </p:nvPr>
        </p:nvSpPr>
        <p:spPr/>
        <p:txBody>
          <a:bodyPr/>
          <a:lstStyle/>
          <a:p>
            <a:fld id="{047EF63E-E39E-4629-A876-530D649DE2E7}" type="slidenum">
              <a:rPr lang="es-MX" smtClean="0"/>
              <a:t>100</a:t>
            </a:fld>
            <a:endParaRPr lang="es-MX"/>
          </a:p>
        </p:txBody>
      </p:sp>
    </p:spTree>
    <p:extLst>
      <p:ext uri="{BB962C8B-B14F-4D97-AF65-F5344CB8AC3E}">
        <p14:creationId xmlns:p14="http://schemas.microsoft.com/office/powerpoint/2010/main" val="146047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Movimiento condicional (x86)</a:t>
            </a:r>
          </a:p>
        </p:txBody>
      </p:sp>
      <p:sp>
        <p:nvSpPr>
          <p:cNvPr id="3" name="Marcador de contenido 2"/>
          <p:cNvSpPr>
            <a:spLocks noGrp="1"/>
          </p:cNvSpPr>
          <p:nvPr>
            <p:ph idx="1"/>
          </p:nvPr>
        </p:nvSpPr>
        <p:spPr/>
        <p:txBody>
          <a:bodyPr/>
          <a:lstStyle/>
          <a:p>
            <a:pPr marL="0" indent="0">
              <a:buNone/>
            </a:pPr>
            <a:r>
              <a:rPr lang="es-MX" dirty="0">
                <a:latin typeface="Times New Roman" panose="02020603050405020304" pitchFamily="18" charset="0"/>
                <a:cs typeface="Times New Roman" panose="02020603050405020304" pitchFamily="18" charset="0"/>
              </a:rPr>
              <a:t>    cmp r0, r1       </a:t>
            </a:r>
            <a:r>
              <a:rPr lang="es-MX" b="1" dirty="0">
                <a:solidFill>
                  <a:srgbClr val="00B050"/>
                </a:solidFill>
                <a:latin typeface="Times New Roman" panose="02020603050405020304" pitchFamily="18" charset="0"/>
                <a:cs typeface="Times New Roman" panose="02020603050405020304" pitchFamily="18" charset="0"/>
              </a:rPr>
              <a:t>;</a:t>
            </a:r>
            <a:r>
              <a:rPr lang="es-MX" b="1" dirty="0" smtClean="0">
                <a:solidFill>
                  <a:srgbClr val="00B050"/>
                </a:solidFill>
                <a:latin typeface="Times New Roman" panose="02020603050405020304" pitchFamily="18" charset="0"/>
                <a:cs typeface="Times New Roman" panose="02020603050405020304" pitchFamily="18" charset="0"/>
              </a:rPr>
              <a:t> </a:t>
            </a:r>
            <a:r>
              <a:rPr lang="es-MX" b="1" dirty="0">
                <a:solidFill>
                  <a:srgbClr val="00B050"/>
                </a:solidFill>
                <a:latin typeface="Times New Roman" panose="02020603050405020304" pitchFamily="18" charset="0"/>
                <a:cs typeface="Times New Roman" panose="02020603050405020304" pitchFamily="18" charset="0"/>
              </a:rPr>
              <a:t>compara r0 con r1</a:t>
            </a:r>
          </a:p>
          <a:p>
            <a:pPr marL="0" indent="0">
              <a:buNone/>
            </a:pPr>
            <a:r>
              <a:rPr lang="es-MX" dirty="0">
                <a:latin typeface="Times New Roman" panose="02020603050405020304" pitchFamily="18" charset="0"/>
                <a:cs typeface="Times New Roman" panose="02020603050405020304" pitchFamily="18" charset="0"/>
              </a:rPr>
              <a:t>    </a:t>
            </a:r>
            <a:r>
              <a:rPr lang="es-MX" dirty="0" err="1">
                <a:latin typeface="Times New Roman" panose="02020603050405020304" pitchFamily="18" charset="0"/>
                <a:cs typeface="Times New Roman" panose="02020603050405020304" pitchFamily="18" charset="0"/>
              </a:rPr>
              <a:t>cmove</a:t>
            </a:r>
            <a:r>
              <a:rPr lang="es-MX" dirty="0">
                <a:latin typeface="Times New Roman" panose="02020603050405020304" pitchFamily="18" charset="0"/>
                <a:cs typeface="Times New Roman" panose="02020603050405020304" pitchFamily="18" charset="0"/>
              </a:rPr>
              <a:t> r2, r3   </a:t>
            </a:r>
            <a:r>
              <a:rPr lang="es-MX" b="1" dirty="0">
                <a:solidFill>
                  <a:srgbClr val="00B050"/>
                </a:solidFill>
                <a:latin typeface="Times New Roman" panose="02020603050405020304" pitchFamily="18" charset="0"/>
                <a:cs typeface="Times New Roman" panose="02020603050405020304" pitchFamily="18" charset="0"/>
              </a:rPr>
              <a:t>;</a:t>
            </a:r>
            <a:r>
              <a:rPr lang="es-MX" b="1" dirty="0" smtClean="0">
                <a:solidFill>
                  <a:srgbClr val="00B050"/>
                </a:solidFill>
                <a:latin typeface="Times New Roman" panose="02020603050405020304" pitchFamily="18" charset="0"/>
                <a:cs typeface="Times New Roman" panose="02020603050405020304" pitchFamily="18" charset="0"/>
              </a:rPr>
              <a:t> </a:t>
            </a:r>
            <a:r>
              <a:rPr lang="es-MX" b="1" dirty="0">
                <a:solidFill>
                  <a:srgbClr val="00B050"/>
                </a:solidFill>
                <a:latin typeface="Times New Roman" panose="02020603050405020304" pitchFamily="18" charset="0"/>
                <a:cs typeface="Times New Roman" panose="02020603050405020304" pitchFamily="18" charset="0"/>
              </a:rPr>
              <a:t>si ZF == 1 (r0 y r1 son iguales), r2 </a:t>
            </a:r>
            <a:r>
              <a:rPr lang="es-MX" b="1" dirty="0">
                <a:solidFill>
                  <a:srgbClr val="00B050"/>
                </a:solidFill>
                <a:latin typeface="Times New Roman" panose="02020603050405020304" pitchFamily="18" charset="0"/>
                <a:cs typeface="Times New Roman" panose="02020603050405020304" pitchFamily="18" charset="0"/>
                <a:sym typeface="Wingdings" panose="05000000000000000000" pitchFamily="2" charset="2"/>
              </a:rPr>
              <a:t> r3</a:t>
            </a:r>
          </a:p>
          <a:p>
            <a:endParaRPr lang="es-MX" dirty="0"/>
          </a:p>
        </p:txBody>
      </p:sp>
      <p:sp>
        <p:nvSpPr>
          <p:cNvPr id="4" name="Marcador de pie de página 3"/>
          <p:cNvSpPr>
            <a:spLocks noGrp="1"/>
          </p:cNvSpPr>
          <p:nvPr>
            <p:ph type="ftr" sz="quarter" idx="11"/>
          </p:nvPr>
        </p:nvSpPr>
        <p:spPr/>
        <p:txBody>
          <a:bodyPr/>
          <a:lstStyle/>
          <a:p>
            <a:r>
              <a:rPr lang="es-MX"/>
              <a:t>Universidad de Sonora</a:t>
            </a:r>
          </a:p>
        </p:txBody>
      </p:sp>
      <p:sp>
        <p:nvSpPr>
          <p:cNvPr id="5" name="Marcador de número de diapositiva 4"/>
          <p:cNvSpPr>
            <a:spLocks noGrp="1"/>
          </p:cNvSpPr>
          <p:nvPr>
            <p:ph type="sldNum" sz="quarter" idx="12"/>
          </p:nvPr>
        </p:nvSpPr>
        <p:spPr/>
        <p:txBody>
          <a:bodyPr/>
          <a:lstStyle/>
          <a:p>
            <a:fld id="{047EF63E-E39E-4629-A876-530D649DE2E7}" type="slidenum">
              <a:rPr lang="es-MX" smtClean="0"/>
              <a:t>101</a:t>
            </a:fld>
            <a:endParaRPr lang="es-MX"/>
          </a:p>
        </p:txBody>
      </p:sp>
    </p:spTree>
    <p:extLst>
      <p:ext uri="{BB962C8B-B14F-4D97-AF65-F5344CB8AC3E}">
        <p14:creationId xmlns:p14="http://schemas.microsoft.com/office/powerpoint/2010/main" val="3918583268"/>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Ejemplo – forma tradicional</a:t>
            </a:r>
          </a:p>
        </p:txBody>
      </p:sp>
      <p:sp>
        <p:nvSpPr>
          <p:cNvPr id="3" name="Marcador de contenido 2"/>
          <p:cNvSpPr>
            <a:spLocks noGrp="1"/>
          </p:cNvSpPr>
          <p:nvPr>
            <p:ph idx="1"/>
          </p:nvPr>
        </p:nvSpPr>
        <p:spPr/>
        <p:txBody>
          <a:bodyPr>
            <a:normAutofit lnSpcReduction="10000"/>
          </a:bodyPr>
          <a:lstStyle/>
          <a:p>
            <a:pPr marL="0" indent="0">
              <a:buNone/>
            </a:pPr>
            <a:r>
              <a:rPr lang="en-US" dirty="0">
                <a:latin typeface="Times New Roman" panose="02020603050405020304" pitchFamily="18" charset="0"/>
                <a:cs typeface="Times New Roman" panose="02020603050405020304" pitchFamily="18" charset="0"/>
              </a:rPr>
              <a:t>    </a:t>
            </a:r>
            <a:r>
              <a:rPr lang="en-US" b="1" dirty="0">
                <a:solidFill>
                  <a:srgbClr val="00B050"/>
                </a:solidFill>
                <a:latin typeface="Times New Roman" panose="02020603050405020304" pitchFamily="18" charset="0"/>
                <a:cs typeface="Times New Roman" panose="02020603050405020304" pitchFamily="18" charset="0"/>
              </a:rPr>
              <a:t>// </a:t>
            </a:r>
            <a:r>
              <a:rPr lang="en-US" b="1" dirty="0" err="1">
                <a:solidFill>
                  <a:srgbClr val="00B050"/>
                </a:solidFill>
                <a:latin typeface="Times New Roman" panose="02020603050405020304" pitchFamily="18" charset="0"/>
                <a:cs typeface="Times New Roman" panose="02020603050405020304" pitchFamily="18" charset="0"/>
              </a:rPr>
              <a:t>Calcula</a:t>
            </a:r>
            <a:r>
              <a:rPr lang="en-US" b="1" dirty="0">
                <a:solidFill>
                  <a:srgbClr val="00B050"/>
                </a:solidFill>
                <a:latin typeface="Times New Roman" panose="02020603050405020304" pitchFamily="18" charset="0"/>
                <a:cs typeface="Times New Roman" panose="02020603050405020304" pitchFamily="18" charset="0"/>
              </a:rPr>
              <a:t> |x – y|</a:t>
            </a:r>
          </a:p>
          <a:p>
            <a:pPr marL="0" indent="0">
              <a:buNone/>
            </a:pPr>
            <a:r>
              <a:rPr lang="en-US" dirty="0">
                <a:latin typeface="Times New Roman" panose="02020603050405020304" pitchFamily="18" charset="0"/>
                <a:cs typeface="Times New Roman" panose="02020603050405020304" pitchFamily="18" charset="0"/>
              </a:rPr>
              <a:t>    long </a:t>
            </a:r>
            <a:r>
              <a:rPr lang="en-US" dirty="0" err="1">
                <a:latin typeface="Times New Roman" panose="02020603050405020304" pitchFamily="18" charset="0"/>
                <a:cs typeface="Times New Roman" panose="02020603050405020304" pitchFamily="18" charset="0"/>
              </a:rPr>
              <a:t>absdiff</a:t>
            </a:r>
            <a:r>
              <a:rPr lang="en-US" dirty="0">
                <a:latin typeface="Times New Roman" panose="02020603050405020304" pitchFamily="18" charset="0"/>
                <a:cs typeface="Times New Roman" panose="02020603050405020304" pitchFamily="18" charset="0"/>
              </a:rPr>
              <a:t>(long x, long y)</a:t>
            </a:r>
          </a:p>
          <a:p>
            <a:pPr marL="0" indent="0">
              <a:buNone/>
            </a:pPr>
            <a:r>
              <a:rPr lang="en-US" dirty="0">
                <a:latin typeface="Times New Roman" panose="02020603050405020304" pitchFamily="18" charset="0"/>
                <a:cs typeface="Times New Roman" panose="02020603050405020304" pitchFamily="18" charset="0"/>
              </a:rPr>
              <a:t>    {</a:t>
            </a:r>
          </a:p>
          <a:p>
            <a:pPr marL="0" indent="0">
              <a:buNone/>
            </a:pPr>
            <a:r>
              <a:rPr lang="en-US" dirty="0">
                <a:latin typeface="Times New Roman" panose="02020603050405020304" pitchFamily="18" charset="0"/>
                <a:cs typeface="Times New Roman" panose="02020603050405020304" pitchFamily="18" charset="0"/>
              </a:rPr>
              <a:t>        long result;</a:t>
            </a:r>
          </a:p>
          <a:p>
            <a:pPr marL="0" indent="0">
              <a:buNone/>
            </a:pPr>
            <a:r>
              <a:rPr lang="en-US" dirty="0">
                <a:latin typeface="Times New Roman" panose="02020603050405020304" pitchFamily="18" charset="0"/>
                <a:cs typeface="Times New Roman" panose="02020603050405020304" pitchFamily="18" charset="0"/>
              </a:rPr>
              <a:t>        if (x &lt; y)</a:t>
            </a:r>
          </a:p>
          <a:p>
            <a:pPr marL="0" indent="0">
              <a:buNone/>
            </a:pPr>
            <a:r>
              <a:rPr lang="en-US" dirty="0">
                <a:latin typeface="Times New Roman" panose="02020603050405020304" pitchFamily="18" charset="0"/>
                <a:cs typeface="Times New Roman" panose="02020603050405020304" pitchFamily="18" charset="0"/>
              </a:rPr>
              <a:t>            result = y</a:t>
            </a:r>
            <a:r>
              <a:rPr lang="es-MX" dirty="0">
                <a:latin typeface="Times New Roman" panose="02020603050405020304" pitchFamily="18" charset="0"/>
                <a:cs typeface="Times New Roman" panose="02020603050405020304" pitchFamily="18" charset="0"/>
              </a:rPr>
              <a:t> – </a:t>
            </a:r>
            <a:r>
              <a:rPr lang="en-US" dirty="0">
                <a:latin typeface="Times New Roman" panose="02020603050405020304" pitchFamily="18" charset="0"/>
                <a:cs typeface="Times New Roman" panose="02020603050405020304" pitchFamily="18" charset="0"/>
              </a:rPr>
              <a:t>x;</a:t>
            </a:r>
          </a:p>
          <a:p>
            <a:pPr marL="0" indent="0">
              <a:buNone/>
            </a:pPr>
            <a:r>
              <a:rPr lang="en-US" dirty="0">
                <a:latin typeface="Times New Roman" panose="02020603050405020304" pitchFamily="18" charset="0"/>
                <a:cs typeface="Times New Roman" panose="02020603050405020304" pitchFamily="18" charset="0"/>
              </a:rPr>
              <a:t>        else</a:t>
            </a:r>
          </a:p>
          <a:p>
            <a:pPr marL="0" indent="0">
              <a:buNone/>
            </a:pPr>
            <a:r>
              <a:rPr lang="en-US" dirty="0">
                <a:latin typeface="Times New Roman" panose="02020603050405020304" pitchFamily="18" charset="0"/>
                <a:cs typeface="Times New Roman" panose="02020603050405020304" pitchFamily="18" charset="0"/>
              </a:rPr>
              <a:t>            result = x</a:t>
            </a:r>
            <a:r>
              <a:rPr lang="es-MX" dirty="0">
                <a:latin typeface="Times New Roman" panose="02020603050405020304" pitchFamily="18" charset="0"/>
                <a:cs typeface="Times New Roman" panose="02020603050405020304" pitchFamily="18" charset="0"/>
              </a:rPr>
              <a:t> – </a:t>
            </a:r>
            <a:r>
              <a:rPr lang="en-US" dirty="0">
                <a:latin typeface="Times New Roman" panose="02020603050405020304" pitchFamily="18" charset="0"/>
                <a:cs typeface="Times New Roman" panose="02020603050405020304" pitchFamily="18" charset="0"/>
              </a:rPr>
              <a:t>y;</a:t>
            </a:r>
          </a:p>
          <a:p>
            <a:pPr marL="0" indent="0">
              <a:buNone/>
            </a:pPr>
            <a:r>
              <a:rPr lang="en-US" dirty="0">
                <a:latin typeface="Times New Roman" panose="02020603050405020304" pitchFamily="18" charset="0"/>
                <a:cs typeface="Times New Roman" panose="02020603050405020304" pitchFamily="18" charset="0"/>
              </a:rPr>
              <a:t>        return result;</a:t>
            </a:r>
          </a:p>
          <a:p>
            <a:pPr marL="0" indent="0">
              <a:buNone/>
            </a:pPr>
            <a:r>
              <a:rPr lang="en-US" dirty="0">
                <a:latin typeface="Times New Roman" panose="02020603050405020304" pitchFamily="18" charset="0"/>
                <a:cs typeface="Times New Roman" panose="02020603050405020304" pitchFamily="18" charset="0"/>
              </a:rPr>
              <a:t>    }</a:t>
            </a:r>
            <a:endParaRPr lang="es-MX" dirty="0">
              <a:latin typeface="Times New Roman" panose="02020603050405020304" pitchFamily="18" charset="0"/>
              <a:cs typeface="Times New Roman" panose="02020603050405020304" pitchFamily="18" charset="0"/>
            </a:endParaRPr>
          </a:p>
        </p:txBody>
      </p:sp>
      <p:sp>
        <p:nvSpPr>
          <p:cNvPr id="4" name="Marcador de pie de página 3"/>
          <p:cNvSpPr>
            <a:spLocks noGrp="1"/>
          </p:cNvSpPr>
          <p:nvPr>
            <p:ph type="ftr" sz="quarter" idx="11"/>
          </p:nvPr>
        </p:nvSpPr>
        <p:spPr/>
        <p:txBody>
          <a:bodyPr/>
          <a:lstStyle/>
          <a:p>
            <a:r>
              <a:rPr lang="es-MX"/>
              <a:t>Universidad de Sonora</a:t>
            </a:r>
          </a:p>
        </p:txBody>
      </p:sp>
      <p:sp>
        <p:nvSpPr>
          <p:cNvPr id="5" name="Marcador de número de diapositiva 4"/>
          <p:cNvSpPr>
            <a:spLocks noGrp="1"/>
          </p:cNvSpPr>
          <p:nvPr>
            <p:ph type="sldNum" sz="quarter" idx="12"/>
          </p:nvPr>
        </p:nvSpPr>
        <p:spPr/>
        <p:txBody>
          <a:bodyPr/>
          <a:lstStyle/>
          <a:p>
            <a:fld id="{047EF63E-E39E-4629-A876-530D649DE2E7}" type="slidenum">
              <a:rPr lang="es-MX" smtClean="0"/>
              <a:t>102</a:t>
            </a:fld>
            <a:endParaRPr lang="es-MX"/>
          </a:p>
        </p:txBody>
      </p:sp>
    </p:spTree>
    <p:extLst>
      <p:ext uri="{BB962C8B-B14F-4D97-AF65-F5344CB8AC3E}">
        <p14:creationId xmlns:p14="http://schemas.microsoft.com/office/powerpoint/2010/main" val="4228316067"/>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Ejemplo – movimiento condicional</a:t>
            </a:r>
          </a:p>
        </p:txBody>
      </p:sp>
      <p:sp>
        <p:nvSpPr>
          <p:cNvPr id="3" name="Marcador de contenido 2"/>
          <p:cNvSpPr>
            <a:spLocks noGrp="1"/>
          </p:cNvSpPr>
          <p:nvPr>
            <p:ph idx="1"/>
          </p:nvPr>
        </p:nvSpPr>
        <p:spPr/>
        <p:txBody>
          <a:bodyPr>
            <a:normAutofit/>
          </a:bodyPr>
          <a:lstStyle/>
          <a:p>
            <a:pPr marL="0" indent="0">
              <a:buNone/>
            </a:pPr>
            <a:r>
              <a:rPr lang="en-US" dirty="0">
                <a:latin typeface="Times New Roman" panose="02020603050405020304" pitchFamily="18" charset="0"/>
                <a:cs typeface="Times New Roman" panose="02020603050405020304" pitchFamily="18" charset="0"/>
              </a:rPr>
              <a:t>    </a:t>
            </a:r>
            <a:r>
              <a:rPr lang="en-US" b="1" dirty="0">
                <a:solidFill>
                  <a:srgbClr val="00B050"/>
                </a:solidFill>
                <a:latin typeface="Times New Roman" panose="02020603050405020304" pitchFamily="18" charset="0"/>
                <a:cs typeface="Times New Roman" panose="02020603050405020304" pitchFamily="18" charset="0"/>
              </a:rPr>
              <a:t>// </a:t>
            </a:r>
            <a:r>
              <a:rPr lang="en-US" b="1" dirty="0" err="1">
                <a:solidFill>
                  <a:srgbClr val="00B050"/>
                </a:solidFill>
                <a:latin typeface="Times New Roman" panose="02020603050405020304" pitchFamily="18" charset="0"/>
                <a:cs typeface="Times New Roman" panose="02020603050405020304" pitchFamily="18" charset="0"/>
              </a:rPr>
              <a:t>Calcula</a:t>
            </a:r>
            <a:r>
              <a:rPr lang="en-US" b="1" dirty="0">
                <a:solidFill>
                  <a:srgbClr val="00B050"/>
                </a:solidFill>
                <a:latin typeface="Times New Roman" panose="02020603050405020304" pitchFamily="18" charset="0"/>
                <a:cs typeface="Times New Roman" panose="02020603050405020304" pitchFamily="18" charset="0"/>
              </a:rPr>
              <a:t> |x – y|</a:t>
            </a:r>
          </a:p>
          <a:p>
            <a:pPr marL="0" indent="0">
              <a:buNone/>
            </a:pPr>
            <a:r>
              <a:rPr lang="en-US" dirty="0">
                <a:latin typeface="Times New Roman" panose="02020603050405020304" pitchFamily="18" charset="0"/>
                <a:cs typeface="Times New Roman" panose="02020603050405020304" pitchFamily="18" charset="0"/>
              </a:rPr>
              <a:t>    long </a:t>
            </a:r>
            <a:r>
              <a:rPr lang="en-US" dirty="0" err="1">
                <a:latin typeface="Times New Roman" panose="02020603050405020304" pitchFamily="18" charset="0"/>
                <a:cs typeface="Times New Roman" panose="02020603050405020304" pitchFamily="18" charset="0"/>
              </a:rPr>
              <a:t>cmovdiff</a:t>
            </a:r>
            <a:r>
              <a:rPr lang="en-US" dirty="0">
                <a:latin typeface="Times New Roman" panose="02020603050405020304" pitchFamily="18" charset="0"/>
                <a:cs typeface="Times New Roman" panose="02020603050405020304" pitchFamily="18" charset="0"/>
              </a:rPr>
              <a:t>(long x, long y) </a:t>
            </a:r>
            <a:r>
              <a:rPr lang="es-MX" dirty="0">
                <a:latin typeface="Times New Roman" panose="02020603050405020304" pitchFamily="18" charset="0"/>
                <a:cs typeface="Times New Roman" panose="02020603050405020304" pitchFamily="18" charset="0"/>
              </a:rPr>
              <a:t>{</a:t>
            </a:r>
          </a:p>
          <a:p>
            <a:pPr marL="0" indent="0">
              <a:buNone/>
            </a:pPr>
            <a:r>
              <a:rPr lang="es-MX" dirty="0">
                <a:latin typeface="Times New Roman" panose="02020603050405020304" pitchFamily="18" charset="0"/>
                <a:cs typeface="Times New Roman" panose="02020603050405020304" pitchFamily="18" charset="0"/>
              </a:rPr>
              <a:t>        </a:t>
            </a:r>
            <a:r>
              <a:rPr lang="es-MX" dirty="0" err="1">
                <a:latin typeface="Times New Roman" panose="02020603050405020304" pitchFamily="18" charset="0"/>
                <a:cs typeface="Times New Roman" panose="02020603050405020304" pitchFamily="18" charset="0"/>
              </a:rPr>
              <a:t>long</a:t>
            </a:r>
            <a:r>
              <a:rPr lang="es-MX" dirty="0">
                <a:latin typeface="Times New Roman" panose="02020603050405020304" pitchFamily="18" charset="0"/>
                <a:cs typeface="Times New Roman" panose="02020603050405020304" pitchFamily="18" charset="0"/>
              </a:rPr>
              <a:t> </a:t>
            </a:r>
            <a:r>
              <a:rPr lang="es-MX" dirty="0" err="1">
                <a:latin typeface="Times New Roman" panose="02020603050405020304" pitchFamily="18" charset="0"/>
                <a:cs typeface="Times New Roman" panose="02020603050405020304" pitchFamily="18" charset="0"/>
              </a:rPr>
              <a:t>rval</a:t>
            </a:r>
            <a:r>
              <a:rPr lang="es-MX" dirty="0">
                <a:latin typeface="Times New Roman" panose="02020603050405020304" pitchFamily="18" charset="0"/>
                <a:cs typeface="Times New Roman" panose="02020603050405020304" pitchFamily="18" charset="0"/>
              </a:rPr>
              <a:t> = y – x;</a:t>
            </a:r>
          </a:p>
          <a:p>
            <a:pPr marL="0" indent="0">
              <a:buNone/>
            </a:pPr>
            <a:r>
              <a:rPr lang="es-MX" dirty="0">
                <a:latin typeface="Times New Roman" panose="02020603050405020304" pitchFamily="18" charset="0"/>
                <a:cs typeface="Times New Roman" panose="02020603050405020304" pitchFamily="18" charset="0"/>
              </a:rPr>
              <a:t>        </a:t>
            </a:r>
            <a:r>
              <a:rPr lang="es-MX" dirty="0" err="1">
                <a:latin typeface="Times New Roman" panose="02020603050405020304" pitchFamily="18" charset="0"/>
                <a:cs typeface="Times New Roman" panose="02020603050405020304" pitchFamily="18" charset="0"/>
              </a:rPr>
              <a:t>long</a:t>
            </a:r>
            <a:r>
              <a:rPr lang="es-MX" dirty="0">
                <a:latin typeface="Times New Roman" panose="02020603050405020304" pitchFamily="18" charset="0"/>
                <a:cs typeface="Times New Roman" panose="02020603050405020304" pitchFamily="18" charset="0"/>
              </a:rPr>
              <a:t> </a:t>
            </a:r>
            <a:r>
              <a:rPr lang="es-MX" dirty="0" err="1">
                <a:latin typeface="Times New Roman" panose="02020603050405020304" pitchFamily="18" charset="0"/>
                <a:cs typeface="Times New Roman" panose="02020603050405020304" pitchFamily="18" charset="0"/>
              </a:rPr>
              <a:t>eval</a:t>
            </a:r>
            <a:r>
              <a:rPr lang="es-MX" dirty="0">
                <a:latin typeface="Times New Roman" panose="02020603050405020304" pitchFamily="18" charset="0"/>
                <a:cs typeface="Times New Roman" panose="02020603050405020304" pitchFamily="18" charset="0"/>
              </a:rPr>
              <a:t> = x – y;</a:t>
            </a:r>
          </a:p>
          <a:p>
            <a:pPr marL="0" indent="0">
              <a:buNone/>
            </a:pPr>
            <a:r>
              <a:rPr lang="fr-FR" dirty="0">
                <a:latin typeface="Times New Roman" panose="02020603050405020304" pitchFamily="18" charset="0"/>
                <a:cs typeface="Times New Roman" panose="02020603050405020304" pitchFamily="18" charset="0"/>
              </a:rPr>
              <a:t>        long ntest = x &gt;= y;</a:t>
            </a:r>
          </a:p>
          <a:p>
            <a:pPr marL="0" indent="0">
              <a:buNone/>
            </a:pPr>
            <a:r>
              <a:rPr lang="es-MX" dirty="0">
                <a:latin typeface="Times New Roman" panose="02020603050405020304" pitchFamily="18" charset="0"/>
                <a:cs typeface="Times New Roman" panose="02020603050405020304" pitchFamily="18" charset="0"/>
              </a:rPr>
              <a:t>        </a:t>
            </a:r>
            <a:r>
              <a:rPr lang="es-MX" b="1" dirty="0">
                <a:solidFill>
                  <a:srgbClr val="00B050"/>
                </a:solidFill>
                <a:latin typeface="Times New Roman" panose="02020603050405020304" pitchFamily="18" charset="0"/>
                <a:cs typeface="Times New Roman" panose="02020603050405020304" pitchFamily="18" charset="0"/>
              </a:rPr>
              <a:t>/* Line </a:t>
            </a:r>
            <a:r>
              <a:rPr lang="es-MX" b="1" dirty="0" err="1">
                <a:solidFill>
                  <a:srgbClr val="00B050"/>
                </a:solidFill>
                <a:latin typeface="Times New Roman" panose="02020603050405020304" pitchFamily="18" charset="0"/>
                <a:cs typeface="Times New Roman" panose="02020603050405020304" pitchFamily="18" charset="0"/>
              </a:rPr>
              <a:t>below</a:t>
            </a:r>
            <a:r>
              <a:rPr lang="es-MX" b="1" dirty="0">
                <a:solidFill>
                  <a:srgbClr val="00B050"/>
                </a:solidFill>
                <a:latin typeface="Times New Roman" panose="02020603050405020304" pitchFamily="18" charset="0"/>
                <a:cs typeface="Times New Roman" panose="02020603050405020304" pitchFamily="18" charset="0"/>
              </a:rPr>
              <a:t> </a:t>
            </a:r>
            <a:r>
              <a:rPr lang="es-MX" b="1" dirty="0" err="1">
                <a:solidFill>
                  <a:srgbClr val="00B050"/>
                </a:solidFill>
                <a:latin typeface="Times New Roman" panose="02020603050405020304" pitchFamily="18" charset="0"/>
                <a:cs typeface="Times New Roman" panose="02020603050405020304" pitchFamily="18" charset="0"/>
              </a:rPr>
              <a:t>requires</a:t>
            </a:r>
            <a:r>
              <a:rPr lang="es-MX" b="1" dirty="0">
                <a:solidFill>
                  <a:srgbClr val="00B050"/>
                </a:solidFill>
                <a:latin typeface="Times New Roman" panose="02020603050405020304" pitchFamily="18" charset="0"/>
                <a:cs typeface="Times New Roman" panose="02020603050405020304" pitchFamily="18" charset="0"/>
              </a:rPr>
              <a:t> single </a:t>
            </a:r>
            <a:r>
              <a:rPr lang="es-MX" b="1" dirty="0" err="1">
                <a:solidFill>
                  <a:srgbClr val="00B050"/>
                </a:solidFill>
                <a:latin typeface="Times New Roman" panose="02020603050405020304" pitchFamily="18" charset="0"/>
                <a:cs typeface="Times New Roman" panose="02020603050405020304" pitchFamily="18" charset="0"/>
              </a:rPr>
              <a:t>instruction</a:t>
            </a:r>
            <a:r>
              <a:rPr lang="es-MX" b="1" dirty="0">
                <a:solidFill>
                  <a:srgbClr val="00B050"/>
                </a:solidFill>
                <a:latin typeface="Times New Roman" panose="02020603050405020304" pitchFamily="18" charset="0"/>
                <a:cs typeface="Times New Roman" panose="02020603050405020304" pitchFamily="18" charset="0"/>
              </a:rPr>
              <a:t>: */</a:t>
            </a:r>
          </a:p>
          <a:p>
            <a:pPr marL="0" indent="0">
              <a:buNone/>
            </a:pPr>
            <a:r>
              <a:rPr lang="en-US" dirty="0">
                <a:latin typeface="Times New Roman" panose="02020603050405020304" pitchFamily="18" charset="0"/>
                <a:cs typeface="Times New Roman" panose="02020603050405020304" pitchFamily="18" charset="0"/>
              </a:rPr>
              <a:t>        if (</a:t>
            </a:r>
            <a:r>
              <a:rPr lang="en-US" dirty="0" err="1">
                <a:latin typeface="Times New Roman" panose="02020603050405020304" pitchFamily="18" charset="0"/>
                <a:cs typeface="Times New Roman" panose="02020603050405020304" pitchFamily="18" charset="0"/>
              </a:rPr>
              <a:t>ntest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rval</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eval</a:t>
            </a:r>
            <a:r>
              <a:rPr lang="en-US" dirty="0">
                <a:latin typeface="Times New Roman" panose="02020603050405020304" pitchFamily="18" charset="0"/>
                <a:cs typeface="Times New Roman" panose="02020603050405020304" pitchFamily="18" charset="0"/>
              </a:rPr>
              <a:t>;</a:t>
            </a:r>
          </a:p>
          <a:p>
            <a:pPr marL="0" indent="0">
              <a:buNone/>
            </a:pPr>
            <a:r>
              <a:rPr lang="es-MX" dirty="0">
                <a:latin typeface="Times New Roman" panose="02020603050405020304" pitchFamily="18" charset="0"/>
                <a:cs typeface="Times New Roman" panose="02020603050405020304" pitchFamily="18" charset="0"/>
              </a:rPr>
              <a:t>        </a:t>
            </a:r>
            <a:r>
              <a:rPr lang="es-MX" dirty="0" err="1">
                <a:latin typeface="Times New Roman" panose="02020603050405020304" pitchFamily="18" charset="0"/>
                <a:cs typeface="Times New Roman" panose="02020603050405020304" pitchFamily="18" charset="0"/>
              </a:rPr>
              <a:t>return</a:t>
            </a:r>
            <a:r>
              <a:rPr lang="es-MX" dirty="0">
                <a:latin typeface="Times New Roman" panose="02020603050405020304" pitchFamily="18" charset="0"/>
                <a:cs typeface="Times New Roman" panose="02020603050405020304" pitchFamily="18" charset="0"/>
              </a:rPr>
              <a:t> </a:t>
            </a:r>
            <a:r>
              <a:rPr lang="es-MX" dirty="0" err="1">
                <a:latin typeface="Times New Roman" panose="02020603050405020304" pitchFamily="18" charset="0"/>
                <a:cs typeface="Times New Roman" panose="02020603050405020304" pitchFamily="18" charset="0"/>
              </a:rPr>
              <a:t>rval</a:t>
            </a:r>
            <a:r>
              <a:rPr lang="es-MX" dirty="0">
                <a:latin typeface="Times New Roman" panose="02020603050405020304" pitchFamily="18" charset="0"/>
                <a:cs typeface="Times New Roman" panose="02020603050405020304" pitchFamily="18" charset="0"/>
              </a:rPr>
              <a:t>;</a:t>
            </a:r>
          </a:p>
          <a:p>
            <a:pPr marL="0" indent="0">
              <a:buNone/>
            </a:pPr>
            <a:r>
              <a:rPr lang="es-MX" dirty="0">
                <a:latin typeface="Times New Roman" panose="02020603050405020304" pitchFamily="18" charset="0"/>
                <a:cs typeface="Times New Roman" panose="02020603050405020304" pitchFamily="18" charset="0"/>
              </a:rPr>
              <a:t>    }</a:t>
            </a:r>
          </a:p>
          <a:p>
            <a:endParaRPr lang="es-MX" dirty="0"/>
          </a:p>
        </p:txBody>
      </p:sp>
      <p:sp>
        <p:nvSpPr>
          <p:cNvPr id="4" name="Marcador de pie de página 3"/>
          <p:cNvSpPr>
            <a:spLocks noGrp="1"/>
          </p:cNvSpPr>
          <p:nvPr>
            <p:ph type="ftr" sz="quarter" idx="11"/>
          </p:nvPr>
        </p:nvSpPr>
        <p:spPr/>
        <p:txBody>
          <a:bodyPr/>
          <a:lstStyle/>
          <a:p>
            <a:r>
              <a:rPr lang="es-MX"/>
              <a:t>Universidad de Sonora</a:t>
            </a:r>
          </a:p>
        </p:txBody>
      </p:sp>
      <p:sp>
        <p:nvSpPr>
          <p:cNvPr id="5" name="Marcador de número de diapositiva 4"/>
          <p:cNvSpPr>
            <a:spLocks noGrp="1"/>
          </p:cNvSpPr>
          <p:nvPr>
            <p:ph type="sldNum" sz="quarter" idx="12"/>
          </p:nvPr>
        </p:nvSpPr>
        <p:spPr/>
        <p:txBody>
          <a:bodyPr/>
          <a:lstStyle/>
          <a:p>
            <a:fld id="{047EF63E-E39E-4629-A876-530D649DE2E7}" type="slidenum">
              <a:rPr lang="es-MX" smtClean="0"/>
              <a:t>103</a:t>
            </a:fld>
            <a:endParaRPr lang="es-MX"/>
          </a:p>
        </p:txBody>
      </p:sp>
    </p:spTree>
    <p:extLst>
      <p:ext uri="{BB962C8B-B14F-4D97-AF65-F5344CB8AC3E}">
        <p14:creationId xmlns:p14="http://schemas.microsoft.com/office/powerpoint/2010/main" val="3106647424"/>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Ventajas</a:t>
            </a:r>
          </a:p>
        </p:txBody>
      </p:sp>
      <p:sp>
        <p:nvSpPr>
          <p:cNvPr id="3" name="Marcador de contenido 2"/>
          <p:cNvSpPr>
            <a:spLocks noGrp="1"/>
          </p:cNvSpPr>
          <p:nvPr>
            <p:ph idx="1"/>
          </p:nvPr>
        </p:nvSpPr>
        <p:spPr/>
        <p:txBody>
          <a:bodyPr/>
          <a:lstStyle/>
          <a:p>
            <a:r>
              <a:rPr lang="es-MX" dirty="0"/>
              <a:t>Se elimina la especulación de brincos.</a:t>
            </a:r>
          </a:p>
          <a:p>
            <a:r>
              <a:rPr lang="es-MX" dirty="0"/>
              <a:t>No hay castigo por una posible mala predicción.</a:t>
            </a:r>
          </a:p>
          <a:p>
            <a:endParaRPr lang="es-MX" dirty="0"/>
          </a:p>
        </p:txBody>
      </p:sp>
      <p:sp>
        <p:nvSpPr>
          <p:cNvPr id="4" name="Marcador de pie de página 3"/>
          <p:cNvSpPr>
            <a:spLocks noGrp="1"/>
          </p:cNvSpPr>
          <p:nvPr>
            <p:ph type="ftr" sz="quarter" idx="11"/>
          </p:nvPr>
        </p:nvSpPr>
        <p:spPr/>
        <p:txBody>
          <a:bodyPr/>
          <a:lstStyle/>
          <a:p>
            <a:r>
              <a:rPr lang="es-MX"/>
              <a:t>Universidad de Sonora</a:t>
            </a:r>
          </a:p>
        </p:txBody>
      </p:sp>
      <p:sp>
        <p:nvSpPr>
          <p:cNvPr id="5" name="Marcador de número de diapositiva 4"/>
          <p:cNvSpPr>
            <a:spLocks noGrp="1"/>
          </p:cNvSpPr>
          <p:nvPr>
            <p:ph type="sldNum" sz="quarter" idx="12"/>
          </p:nvPr>
        </p:nvSpPr>
        <p:spPr/>
        <p:txBody>
          <a:bodyPr/>
          <a:lstStyle/>
          <a:p>
            <a:fld id="{047EF63E-E39E-4629-A876-530D649DE2E7}" type="slidenum">
              <a:rPr lang="es-MX" smtClean="0"/>
              <a:t>104</a:t>
            </a:fld>
            <a:endParaRPr lang="es-MX"/>
          </a:p>
        </p:txBody>
      </p:sp>
    </p:spTree>
    <p:extLst>
      <p:ext uri="{BB962C8B-B14F-4D97-AF65-F5344CB8AC3E}">
        <p14:creationId xmlns:p14="http://schemas.microsoft.com/office/powerpoint/2010/main" val="4072924515"/>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Problemas</a:t>
            </a:r>
          </a:p>
        </p:txBody>
      </p:sp>
      <p:sp>
        <p:nvSpPr>
          <p:cNvPr id="3" name="Marcador de contenido 2"/>
          <p:cNvSpPr>
            <a:spLocks noGrp="1"/>
          </p:cNvSpPr>
          <p:nvPr>
            <p:ph idx="1"/>
          </p:nvPr>
        </p:nvSpPr>
        <p:spPr/>
        <p:txBody>
          <a:bodyPr/>
          <a:lstStyle/>
          <a:p>
            <a:r>
              <a:rPr lang="es-MX" dirty="0"/>
              <a:t>La generación de instrucciones </a:t>
            </a:r>
            <a:r>
              <a:rPr lang="es-MX" dirty="0" err="1">
                <a:latin typeface="Times New Roman" panose="02020603050405020304" pitchFamily="18" charset="0"/>
                <a:cs typeface="Times New Roman" panose="02020603050405020304" pitchFamily="18" charset="0"/>
              </a:rPr>
              <a:t>CMOVcc</a:t>
            </a:r>
            <a:r>
              <a:rPr lang="es-MX" dirty="0"/>
              <a:t> no puede ser controlado directamente por el programador.</a:t>
            </a:r>
          </a:p>
          <a:p>
            <a:r>
              <a:rPr lang="es-MX" dirty="0">
                <a:latin typeface="Times New Roman" panose="02020603050405020304" pitchFamily="18" charset="0"/>
                <a:cs typeface="Times New Roman" panose="02020603050405020304" pitchFamily="18" charset="0"/>
              </a:rPr>
              <a:t>gcc</a:t>
            </a:r>
            <a:r>
              <a:rPr lang="es-MX" dirty="0"/>
              <a:t> puede generar movimientos condicionales para código escrito en un estilo más “funcional” a diferencia de un estilo más “imperativo”.</a:t>
            </a:r>
          </a:p>
          <a:p>
            <a:r>
              <a:rPr lang="es-MX" dirty="0"/>
              <a:t>En un estilo imperativo se usan operaciones condicionales (if).</a:t>
            </a:r>
          </a:p>
          <a:p>
            <a:r>
              <a:rPr lang="es-MX" dirty="0"/>
              <a:t>En un estilo funcional se usan instrucciones condicionales (operador ternario).</a:t>
            </a:r>
          </a:p>
          <a:p>
            <a:endParaRPr lang="es-MX" dirty="0"/>
          </a:p>
        </p:txBody>
      </p:sp>
      <p:sp>
        <p:nvSpPr>
          <p:cNvPr id="4" name="Marcador de pie de página 3"/>
          <p:cNvSpPr>
            <a:spLocks noGrp="1"/>
          </p:cNvSpPr>
          <p:nvPr>
            <p:ph type="ftr" sz="quarter" idx="11"/>
          </p:nvPr>
        </p:nvSpPr>
        <p:spPr/>
        <p:txBody>
          <a:bodyPr/>
          <a:lstStyle/>
          <a:p>
            <a:r>
              <a:rPr lang="es-MX"/>
              <a:t>Universidad de Sonora</a:t>
            </a:r>
          </a:p>
        </p:txBody>
      </p:sp>
      <p:sp>
        <p:nvSpPr>
          <p:cNvPr id="5" name="Marcador de número de diapositiva 4"/>
          <p:cNvSpPr>
            <a:spLocks noGrp="1"/>
          </p:cNvSpPr>
          <p:nvPr>
            <p:ph type="sldNum" sz="quarter" idx="12"/>
          </p:nvPr>
        </p:nvSpPr>
        <p:spPr/>
        <p:txBody>
          <a:bodyPr/>
          <a:lstStyle/>
          <a:p>
            <a:fld id="{047EF63E-E39E-4629-A876-530D649DE2E7}" type="slidenum">
              <a:rPr lang="es-MX" smtClean="0"/>
              <a:t>105</a:t>
            </a:fld>
            <a:endParaRPr lang="es-MX"/>
          </a:p>
        </p:txBody>
      </p:sp>
    </p:spTree>
    <p:extLst>
      <p:ext uri="{BB962C8B-B14F-4D97-AF65-F5344CB8AC3E}">
        <p14:creationId xmlns:p14="http://schemas.microsoft.com/office/powerpoint/2010/main" val="2139356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Ejemplo</a:t>
            </a:r>
          </a:p>
        </p:txBody>
      </p:sp>
      <mc:AlternateContent xmlns:mc="http://schemas.openxmlformats.org/markup-compatibility/2006" xmlns:a14="http://schemas.microsoft.com/office/drawing/2010/main">
        <mc:Choice Requires="a14">
          <p:sp>
            <p:nvSpPr>
              <p:cNvPr id="3" name="Marcador de contenido 2"/>
              <p:cNvSpPr>
                <a:spLocks noGrp="1"/>
              </p:cNvSpPr>
              <p:nvPr>
                <p:ph idx="1"/>
              </p:nvPr>
            </p:nvSpPr>
            <p:spPr/>
            <p:txBody>
              <a:bodyPr/>
              <a:lstStyle/>
              <a:p>
                <a:r>
                  <a:rPr lang="es-MX" dirty="0"/>
                  <a:t>Programar una función que reciba dos arreglos </a:t>
                </a:r>
                <a:r>
                  <a:rPr lang="es-MX" dirty="0" smtClean="0"/>
                  <a:t>de enteros </a:t>
                </a:r>
                <a14:m>
                  <m:oMath xmlns:m="http://schemas.openxmlformats.org/officeDocument/2006/math">
                    <m:r>
                      <a:rPr lang="es-MX" b="0" i="1" smtClean="0">
                        <a:latin typeface="Cambria Math" panose="02040503050406030204" pitchFamily="18" charset="0"/>
                      </a:rPr>
                      <m:t>𝑎</m:t>
                    </m:r>
                  </m:oMath>
                </a14:m>
                <a:r>
                  <a:rPr lang="es-MX" dirty="0"/>
                  <a:t> y </a:t>
                </a:r>
                <a14:m>
                  <m:oMath xmlns:m="http://schemas.openxmlformats.org/officeDocument/2006/math">
                    <m:r>
                      <a:rPr lang="es-MX" b="0" i="1" smtClean="0">
                        <a:latin typeface="Cambria Math" panose="02040503050406030204" pitchFamily="18" charset="0"/>
                      </a:rPr>
                      <m:t>𝑏</m:t>
                    </m:r>
                  </m:oMath>
                </a14:m>
                <a:r>
                  <a:rPr lang="es-MX" dirty="0"/>
                  <a:t> y que, </a:t>
                </a:r>
                <a:r>
                  <a:rPr lang="es-MX" dirty="0" smtClean="0"/>
                  <a:t>al final, para </a:t>
                </a:r>
                <a:r>
                  <a:rPr lang="es-MX" dirty="0"/>
                  <a:t>cada posición </a:t>
                </a:r>
                <a14:m>
                  <m:oMath xmlns:m="http://schemas.openxmlformats.org/officeDocument/2006/math">
                    <m:r>
                      <a:rPr lang="es-MX" b="0" i="1" smtClean="0">
                        <a:latin typeface="Cambria Math" panose="02040503050406030204" pitchFamily="18" charset="0"/>
                      </a:rPr>
                      <m:t>𝑖</m:t>
                    </m:r>
                  </m:oMath>
                </a14:m>
                <a:r>
                  <a:rPr lang="es-MX" dirty="0"/>
                  <a:t>, </a:t>
                </a:r>
                <a14:m>
                  <m:oMath xmlns:m="http://schemas.openxmlformats.org/officeDocument/2006/math">
                    <m:r>
                      <a:rPr lang="es-MX" b="0" i="1" smtClean="0">
                        <a:latin typeface="Cambria Math" panose="02040503050406030204" pitchFamily="18" charset="0"/>
                      </a:rPr>
                      <m:t>𝑎</m:t>
                    </m:r>
                    <m:r>
                      <a:rPr lang="es-MX" b="0" i="1" smtClean="0">
                        <a:latin typeface="Cambria Math" panose="02040503050406030204" pitchFamily="18" charset="0"/>
                      </a:rPr>
                      <m:t>[</m:t>
                    </m:r>
                    <m:r>
                      <a:rPr lang="es-MX" b="0" i="1" smtClean="0">
                        <a:latin typeface="Cambria Math" panose="02040503050406030204" pitchFamily="18" charset="0"/>
                      </a:rPr>
                      <m:t>𝑖</m:t>
                    </m:r>
                    <m:r>
                      <a:rPr lang="es-MX" b="0" i="1" smtClean="0">
                        <a:latin typeface="Cambria Math" panose="02040503050406030204" pitchFamily="18" charset="0"/>
                      </a:rPr>
                      <m:t>]</m:t>
                    </m:r>
                  </m:oMath>
                </a14:m>
                <a:r>
                  <a:rPr lang="es-MX" dirty="0"/>
                  <a:t> tenga el mínimo de </a:t>
                </a:r>
                <a14:m>
                  <m:oMath xmlns:m="http://schemas.openxmlformats.org/officeDocument/2006/math">
                    <m:r>
                      <a:rPr lang="es-MX" b="0" i="1" smtClean="0">
                        <a:latin typeface="Cambria Math" panose="02040503050406030204" pitchFamily="18" charset="0"/>
                      </a:rPr>
                      <m:t>𝑎</m:t>
                    </m:r>
                    <m:r>
                      <a:rPr lang="es-MX" b="0" i="1" smtClean="0">
                        <a:latin typeface="Cambria Math" panose="02040503050406030204" pitchFamily="18" charset="0"/>
                      </a:rPr>
                      <m:t>[</m:t>
                    </m:r>
                    <m:r>
                      <a:rPr lang="es-MX" b="0" i="1" smtClean="0">
                        <a:latin typeface="Cambria Math" panose="02040503050406030204" pitchFamily="18" charset="0"/>
                      </a:rPr>
                      <m:t>𝑖</m:t>
                    </m:r>
                    <m:r>
                      <a:rPr lang="es-MX" b="0" i="1" smtClean="0">
                        <a:latin typeface="Cambria Math" panose="02040503050406030204" pitchFamily="18" charset="0"/>
                      </a:rPr>
                      <m:t>]</m:t>
                    </m:r>
                  </m:oMath>
                </a14:m>
                <a:r>
                  <a:rPr lang="es-MX" dirty="0"/>
                  <a:t> y </a:t>
                </a:r>
                <a14:m>
                  <m:oMath xmlns:m="http://schemas.openxmlformats.org/officeDocument/2006/math">
                    <m:r>
                      <a:rPr lang="es-MX" b="0" i="1" smtClean="0">
                        <a:latin typeface="Cambria Math" panose="02040503050406030204" pitchFamily="18" charset="0"/>
                      </a:rPr>
                      <m:t>𝑏</m:t>
                    </m:r>
                    <m:r>
                      <a:rPr lang="es-MX" b="0" i="1" smtClean="0">
                        <a:latin typeface="Cambria Math" panose="02040503050406030204" pitchFamily="18" charset="0"/>
                      </a:rPr>
                      <m:t>[</m:t>
                    </m:r>
                    <m:r>
                      <a:rPr lang="es-MX" b="0" i="1" smtClean="0">
                        <a:latin typeface="Cambria Math" panose="02040503050406030204" pitchFamily="18" charset="0"/>
                      </a:rPr>
                      <m:t>𝑖</m:t>
                    </m:r>
                    <m:r>
                      <a:rPr lang="es-MX" b="0" i="1" smtClean="0">
                        <a:latin typeface="Cambria Math" panose="02040503050406030204" pitchFamily="18" charset="0"/>
                      </a:rPr>
                      <m:t>]</m:t>
                    </m:r>
                  </m:oMath>
                </a14:m>
                <a:r>
                  <a:rPr lang="es-MX" dirty="0"/>
                  <a:t>, y </a:t>
                </a:r>
                <a14:m>
                  <m:oMath xmlns:m="http://schemas.openxmlformats.org/officeDocument/2006/math">
                    <m:r>
                      <a:rPr lang="es-MX" b="0" i="1" smtClean="0">
                        <a:latin typeface="Cambria Math" panose="02040503050406030204" pitchFamily="18" charset="0"/>
                      </a:rPr>
                      <m:t>𝑏</m:t>
                    </m:r>
                    <m:r>
                      <a:rPr lang="es-MX" b="0" i="1" smtClean="0">
                        <a:latin typeface="Cambria Math" panose="02040503050406030204" pitchFamily="18" charset="0"/>
                      </a:rPr>
                      <m:t>[</m:t>
                    </m:r>
                    <m:r>
                      <a:rPr lang="es-MX" b="0" i="1" smtClean="0">
                        <a:latin typeface="Cambria Math" panose="02040503050406030204" pitchFamily="18" charset="0"/>
                      </a:rPr>
                      <m:t>𝑖</m:t>
                    </m:r>
                    <m:r>
                      <a:rPr lang="es-MX" b="0" i="1" smtClean="0">
                        <a:latin typeface="Cambria Math" panose="02040503050406030204" pitchFamily="18" charset="0"/>
                      </a:rPr>
                      <m:t>]</m:t>
                    </m:r>
                  </m:oMath>
                </a14:m>
                <a:r>
                  <a:rPr lang="es-MX" dirty="0"/>
                  <a:t> el máximo.</a:t>
                </a:r>
              </a:p>
              <a:p>
                <a:endParaRPr lang="es-MX"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blipFill>
                <a:blip r:embed="rId2"/>
                <a:stretch>
                  <a:fillRect l="-667" t="-1389" r="-611"/>
                </a:stretch>
              </a:blipFill>
            </p:spPr>
            <p:txBody>
              <a:bodyPr/>
              <a:lstStyle/>
              <a:p>
                <a:r>
                  <a:rPr lang="es-MX">
                    <a:noFill/>
                  </a:rPr>
                  <a:t> </a:t>
                </a:r>
              </a:p>
            </p:txBody>
          </p:sp>
        </mc:Fallback>
      </mc:AlternateContent>
      <p:sp>
        <p:nvSpPr>
          <p:cNvPr id="4" name="Marcador de pie de página 3"/>
          <p:cNvSpPr>
            <a:spLocks noGrp="1"/>
          </p:cNvSpPr>
          <p:nvPr>
            <p:ph type="ftr" sz="quarter" idx="11"/>
          </p:nvPr>
        </p:nvSpPr>
        <p:spPr/>
        <p:txBody>
          <a:bodyPr/>
          <a:lstStyle/>
          <a:p>
            <a:r>
              <a:rPr lang="es-MX"/>
              <a:t>Universidad de Sonora</a:t>
            </a:r>
          </a:p>
        </p:txBody>
      </p:sp>
      <p:sp>
        <p:nvSpPr>
          <p:cNvPr id="5" name="Marcador de número de diapositiva 4"/>
          <p:cNvSpPr>
            <a:spLocks noGrp="1"/>
          </p:cNvSpPr>
          <p:nvPr>
            <p:ph type="sldNum" sz="quarter" idx="12"/>
          </p:nvPr>
        </p:nvSpPr>
        <p:spPr/>
        <p:txBody>
          <a:bodyPr/>
          <a:lstStyle/>
          <a:p>
            <a:fld id="{047EF63E-E39E-4629-A876-530D649DE2E7}" type="slidenum">
              <a:rPr lang="es-MX" smtClean="0"/>
              <a:t>106</a:t>
            </a:fld>
            <a:endParaRPr lang="es-MX"/>
          </a:p>
        </p:txBody>
      </p:sp>
    </p:spTree>
    <p:extLst>
      <p:ext uri="{BB962C8B-B14F-4D97-AF65-F5344CB8AC3E}">
        <p14:creationId xmlns:p14="http://schemas.microsoft.com/office/powerpoint/2010/main" val="3032704760"/>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Ejemplo – estilo imperativo</a:t>
            </a:r>
          </a:p>
        </p:txBody>
      </p:sp>
      <p:sp>
        <p:nvSpPr>
          <p:cNvPr id="3" name="Marcador de contenido 2"/>
          <p:cNvSpPr>
            <a:spLocks noGrp="1"/>
          </p:cNvSpPr>
          <p:nvPr>
            <p:ph idx="1"/>
          </p:nvPr>
        </p:nvSpPr>
        <p:spPr/>
        <p:txBody>
          <a:bodyPr>
            <a:normAutofit fontScale="92500" lnSpcReduction="20000"/>
          </a:bodyPr>
          <a:lstStyle/>
          <a:p>
            <a:pPr marL="0" indent="0">
              <a:buNone/>
            </a:pPr>
            <a:r>
              <a:rPr lang="en-US" dirty="0">
                <a:latin typeface="Times New Roman" panose="02020603050405020304" pitchFamily="18" charset="0"/>
                <a:cs typeface="Times New Roman" panose="02020603050405020304" pitchFamily="18" charset="0"/>
              </a:rPr>
              <a:t> </a:t>
            </a:r>
            <a:r>
              <a:rPr lang="en-US" b="1" dirty="0">
                <a:solidFill>
                  <a:srgbClr val="00B050"/>
                </a:solidFill>
                <a:latin typeface="Times New Roman" panose="02020603050405020304" pitchFamily="18" charset="0"/>
                <a:cs typeface="Times New Roman" panose="02020603050405020304" pitchFamily="18" charset="0"/>
              </a:rPr>
              <a:t>   /* Rearrange two vectors so that for each </a:t>
            </a:r>
            <a:r>
              <a:rPr lang="en-US" b="1" dirty="0" err="1">
                <a:solidFill>
                  <a:srgbClr val="00B050"/>
                </a:solidFill>
                <a:latin typeface="Times New Roman" panose="02020603050405020304" pitchFamily="18" charset="0"/>
                <a:cs typeface="Times New Roman" panose="02020603050405020304" pitchFamily="18" charset="0"/>
              </a:rPr>
              <a:t>i</a:t>
            </a:r>
            <a:r>
              <a:rPr lang="en-US" b="1" dirty="0">
                <a:solidFill>
                  <a:srgbClr val="00B050"/>
                </a:solidFill>
                <a:latin typeface="Times New Roman" panose="02020603050405020304" pitchFamily="18" charset="0"/>
                <a:cs typeface="Times New Roman" panose="02020603050405020304" pitchFamily="18" charset="0"/>
              </a:rPr>
              <a:t>, b[</a:t>
            </a:r>
            <a:r>
              <a:rPr lang="en-US" b="1" dirty="0" err="1">
                <a:solidFill>
                  <a:srgbClr val="00B050"/>
                </a:solidFill>
                <a:latin typeface="Times New Roman" panose="02020603050405020304" pitchFamily="18" charset="0"/>
                <a:cs typeface="Times New Roman" panose="02020603050405020304" pitchFamily="18" charset="0"/>
              </a:rPr>
              <a:t>i</a:t>
            </a:r>
            <a:r>
              <a:rPr lang="en-US" b="1" dirty="0">
                <a:solidFill>
                  <a:srgbClr val="00B050"/>
                </a:solidFill>
                <a:latin typeface="Times New Roman" panose="02020603050405020304" pitchFamily="18" charset="0"/>
                <a:cs typeface="Times New Roman" panose="02020603050405020304" pitchFamily="18" charset="0"/>
              </a:rPr>
              <a:t>] &gt;= a[</a:t>
            </a:r>
            <a:r>
              <a:rPr lang="en-US" b="1" dirty="0" err="1">
                <a:solidFill>
                  <a:srgbClr val="00B050"/>
                </a:solidFill>
                <a:latin typeface="Times New Roman" panose="02020603050405020304" pitchFamily="18" charset="0"/>
                <a:cs typeface="Times New Roman" panose="02020603050405020304" pitchFamily="18" charset="0"/>
              </a:rPr>
              <a:t>i</a:t>
            </a:r>
            <a:r>
              <a:rPr lang="en-US" b="1" dirty="0">
                <a:solidFill>
                  <a:srgbClr val="00B050"/>
                </a:solidFill>
                <a:latin typeface="Times New Roman" panose="02020603050405020304" pitchFamily="18" charset="0"/>
                <a:cs typeface="Times New Roman" panose="02020603050405020304" pitchFamily="18" charset="0"/>
              </a:rPr>
              <a:t>] */</a:t>
            </a:r>
          </a:p>
          <a:p>
            <a:pPr marL="0" indent="0">
              <a:buNone/>
            </a:pPr>
            <a:r>
              <a:rPr lang="en-US" dirty="0">
                <a:latin typeface="Times New Roman" panose="02020603050405020304" pitchFamily="18" charset="0"/>
                <a:cs typeface="Times New Roman" panose="02020603050405020304" pitchFamily="18" charset="0"/>
              </a:rPr>
              <a:t>    void minmax1(long a[], long b[], long n) {</a:t>
            </a:r>
          </a:p>
          <a:p>
            <a:pPr marL="0" indent="0">
              <a:buNone/>
            </a:pPr>
            <a:r>
              <a:rPr lang="en-US" dirty="0">
                <a:latin typeface="Times New Roman" panose="02020603050405020304" pitchFamily="18" charset="0"/>
                <a:cs typeface="Times New Roman" panose="02020603050405020304" pitchFamily="18" charset="0"/>
              </a:rPr>
              <a:t>        long </a:t>
            </a:r>
            <a:r>
              <a:rPr lang="en-US" dirty="0" err="1">
                <a:latin typeface="Times New Roman" panose="02020603050405020304" pitchFamily="18" charset="0"/>
                <a:cs typeface="Times New Roman" panose="02020603050405020304" pitchFamily="18" charset="0"/>
              </a:rPr>
              <a:t>i</a:t>
            </a:r>
            <a:r>
              <a:rPr lang="en-US" dirty="0">
                <a:latin typeface="Times New Roman" panose="02020603050405020304" pitchFamily="18" charset="0"/>
                <a:cs typeface="Times New Roman" panose="02020603050405020304" pitchFamily="18" charset="0"/>
              </a:rPr>
              <a:t>;</a:t>
            </a:r>
          </a:p>
          <a:p>
            <a:pPr marL="0" indent="0">
              <a:buNone/>
            </a:pPr>
            <a:r>
              <a:rPr lang="en-US" dirty="0">
                <a:latin typeface="Times New Roman" panose="02020603050405020304" pitchFamily="18" charset="0"/>
                <a:cs typeface="Times New Roman" panose="02020603050405020304" pitchFamily="18" charset="0"/>
              </a:rPr>
              <a:t>        for (</a:t>
            </a:r>
            <a:r>
              <a:rPr lang="en-US" dirty="0" err="1">
                <a:latin typeface="Times New Roman" panose="02020603050405020304" pitchFamily="18" charset="0"/>
                <a:cs typeface="Times New Roman" panose="02020603050405020304" pitchFamily="18" charset="0"/>
              </a:rPr>
              <a:t>i</a:t>
            </a:r>
            <a:r>
              <a:rPr lang="en-US" dirty="0">
                <a:latin typeface="Times New Roman" panose="02020603050405020304" pitchFamily="18" charset="0"/>
                <a:cs typeface="Times New Roman" panose="02020603050405020304" pitchFamily="18" charset="0"/>
              </a:rPr>
              <a:t> = 0; </a:t>
            </a:r>
            <a:r>
              <a:rPr lang="en-US" dirty="0" err="1">
                <a:latin typeface="Times New Roman" panose="02020603050405020304" pitchFamily="18" charset="0"/>
                <a:cs typeface="Times New Roman" panose="02020603050405020304" pitchFamily="18" charset="0"/>
              </a:rPr>
              <a:t>i</a:t>
            </a:r>
            <a:r>
              <a:rPr lang="en-US" dirty="0">
                <a:latin typeface="Times New Roman" panose="02020603050405020304" pitchFamily="18" charset="0"/>
                <a:cs typeface="Times New Roman" panose="02020603050405020304" pitchFamily="18" charset="0"/>
              </a:rPr>
              <a:t> &lt; n; </a:t>
            </a:r>
            <a:r>
              <a:rPr lang="en-US" dirty="0" err="1">
                <a:latin typeface="Times New Roman" panose="02020603050405020304" pitchFamily="18" charset="0"/>
                <a:cs typeface="Times New Roman" panose="02020603050405020304" pitchFamily="18" charset="0"/>
              </a:rPr>
              <a:t>i</a:t>
            </a:r>
            <a:r>
              <a:rPr lang="en-US" dirty="0">
                <a:latin typeface="Times New Roman" panose="02020603050405020304" pitchFamily="18" charset="0"/>
                <a:cs typeface="Times New Roman" panose="02020603050405020304" pitchFamily="18" charset="0"/>
              </a:rPr>
              <a:t>++) {</a:t>
            </a:r>
          </a:p>
          <a:p>
            <a:pPr marL="0" indent="0">
              <a:buNone/>
            </a:pPr>
            <a:r>
              <a:rPr lang="en-US" dirty="0">
                <a:latin typeface="Times New Roman" panose="02020603050405020304" pitchFamily="18" charset="0"/>
                <a:cs typeface="Times New Roman" panose="02020603050405020304" pitchFamily="18" charset="0"/>
              </a:rPr>
              <a:t>            if (a[</a:t>
            </a:r>
            <a:r>
              <a:rPr lang="en-US" dirty="0" err="1">
                <a:latin typeface="Times New Roman" panose="02020603050405020304" pitchFamily="18" charset="0"/>
                <a:cs typeface="Times New Roman" panose="02020603050405020304" pitchFamily="18" charset="0"/>
              </a:rPr>
              <a:t>i</a:t>
            </a:r>
            <a:r>
              <a:rPr lang="en-US" dirty="0">
                <a:latin typeface="Times New Roman" panose="02020603050405020304" pitchFamily="18" charset="0"/>
                <a:cs typeface="Times New Roman" panose="02020603050405020304" pitchFamily="18" charset="0"/>
              </a:rPr>
              <a:t>] &gt; b[</a:t>
            </a:r>
            <a:r>
              <a:rPr lang="en-US" dirty="0" err="1">
                <a:latin typeface="Times New Roman" panose="02020603050405020304" pitchFamily="18" charset="0"/>
                <a:cs typeface="Times New Roman" panose="02020603050405020304" pitchFamily="18" charset="0"/>
              </a:rPr>
              <a:t>i</a:t>
            </a:r>
            <a:r>
              <a:rPr lang="en-US" dirty="0">
                <a:latin typeface="Times New Roman" panose="02020603050405020304" pitchFamily="18" charset="0"/>
                <a:cs typeface="Times New Roman" panose="02020603050405020304" pitchFamily="18" charset="0"/>
              </a:rPr>
              <a:t>]) {</a:t>
            </a:r>
          </a:p>
          <a:p>
            <a:pPr marL="0" indent="0">
              <a:buNone/>
            </a:pPr>
            <a:r>
              <a:rPr lang="en-US" dirty="0">
                <a:latin typeface="Times New Roman" panose="02020603050405020304" pitchFamily="18" charset="0"/>
                <a:cs typeface="Times New Roman" panose="02020603050405020304" pitchFamily="18" charset="0"/>
              </a:rPr>
              <a:t>                long t = a[</a:t>
            </a:r>
            <a:r>
              <a:rPr lang="en-US" dirty="0" err="1">
                <a:latin typeface="Times New Roman" panose="02020603050405020304" pitchFamily="18" charset="0"/>
                <a:cs typeface="Times New Roman" panose="02020603050405020304" pitchFamily="18" charset="0"/>
              </a:rPr>
              <a:t>i</a:t>
            </a:r>
            <a:r>
              <a:rPr lang="en-US" dirty="0">
                <a:latin typeface="Times New Roman" panose="02020603050405020304" pitchFamily="18" charset="0"/>
                <a:cs typeface="Times New Roman" panose="02020603050405020304" pitchFamily="18" charset="0"/>
              </a:rPr>
              <a:t>];</a:t>
            </a:r>
          </a:p>
          <a:p>
            <a:pPr marL="0" indent="0">
              <a:buNone/>
            </a:pPr>
            <a:r>
              <a:rPr lang="en-US" dirty="0">
                <a:latin typeface="Times New Roman" panose="02020603050405020304" pitchFamily="18" charset="0"/>
                <a:cs typeface="Times New Roman" panose="02020603050405020304" pitchFamily="18" charset="0"/>
              </a:rPr>
              <a:t>                a[</a:t>
            </a:r>
            <a:r>
              <a:rPr lang="en-US" dirty="0" err="1">
                <a:latin typeface="Times New Roman" panose="02020603050405020304" pitchFamily="18" charset="0"/>
                <a:cs typeface="Times New Roman" panose="02020603050405020304" pitchFamily="18" charset="0"/>
              </a:rPr>
              <a:t>i</a:t>
            </a:r>
            <a:r>
              <a:rPr lang="en-US" dirty="0">
                <a:latin typeface="Times New Roman" panose="02020603050405020304" pitchFamily="18" charset="0"/>
                <a:cs typeface="Times New Roman" panose="02020603050405020304" pitchFamily="18" charset="0"/>
              </a:rPr>
              <a:t>] = b[</a:t>
            </a:r>
            <a:r>
              <a:rPr lang="en-US" dirty="0" err="1">
                <a:latin typeface="Times New Roman" panose="02020603050405020304" pitchFamily="18" charset="0"/>
                <a:cs typeface="Times New Roman" panose="02020603050405020304" pitchFamily="18" charset="0"/>
              </a:rPr>
              <a:t>i</a:t>
            </a:r>
            <a:r>
              <a:rPr lang="en-US" dirty="0">
                <a:latin typeface="Times New Roman" panose="02020603050405020304" pitchFamily="18" charset="0"/>
                <a:cs typeface="Times New Roman" panose="02020603050405020304" pitchFamily="18" charset="0"/>
              </a:rPr>
              <a:t>];</a:t>
            </a:r>
          </a:p>
          <a:p>
            <a:pPr marL="0" indent="0">
              <a:buNone/>
            </a:pPr>
            <a:r>
              <a:rPr lang="en-US" dirty="0">
                <a:latin typeface="Times New Roman" panose="02020603050405020304" pitchFamily="18" charset="0"/>
                <a:cs typeface="Times New Roman" panose="02020603050405020304" pitchFamily="18" charset="0"/>
              </a:rPr>
              <a:t>                b[</a:t>
            </a:r>
            <a:r>
              <a:rPr lang="en-US" dirty="0" err="1">
                <a:latin typeface="Times New Roman" panose="02020603050405020304" pitchFamily="18" charset="0"/>
                <a:cs typeface="Times New Roman" panose="02020603050405020304" pitchFamily="18" charset="0"/>
              </a:rPr>
              <a:t>i</a:t>
            </a:r>
            <a:r>
              <a:rPr lang="en-US" dirty="0">
                <a:latin typeface="Times New Roman" panose="02020603050405020304" pitchFamily="18" charset="0"/>
                <a:cs typeface="Times New Roman" panose="02020603050405020304" pitchFamily="18" charset="0"/>
              </a:rPr>
              <a:t>] = t;</a:t>
            </a:r>
          </a:p>
          <a:p>
            <a:pPr marL="0" indent="0">
              <a:buNone/>
            </a:pPr>
            <a:r>
              <a:rPr lang="en-US" dirty="0">
                <a:latin typeface="Times New Roman" panose="02020603050405020304" pitchFamily="18" charset="0"/>
                <a:cs typeface="Times New Roman" panose="02020603050405020304" pitchFamily="18" charset="0"/>
              </a:rPr>
              <a:t>            }</a:t>
            </a:r>
          </a:p>
          <a:p>
            <a:pPr marL="0" indent="0">
              <a:buNone/>
            </a:pPr>
            <a:r>
              <a:rPr lang="en-US" dirty="0">
                <a:latin typeface="Times New Roman" panose="02020603050405020304" pitchFamily="18" charset="0"/>
                <a:cs typeface="Times New Roman" panose="02020603050405020304" pitchFamily="18" charset="0"/>
              </a:rPr>
              <a:t>        }</a:t>
            </a:r>
          </a:p>
          <a:p>
            <a:pPr marL="0" indent="0">
              <a:buNone/>
            </a:pPr>
            <a:r>
              <a:rPr lang="en-US" dirty="0">
                <a:latin typeface="Times New Roman" panose="02020603050405020304" pitchFamily="18" charset="0"/>
                <a:cs typeface="Times New Roman" panose="02020603050405020304" pitchFamily="18" charset="0"/>
              </a:rPr>
              <a:t>    }</a:t>
            </a:r>
            <a:endParaRPr lang="es-MX" dirty="0">
              <a:latin typeface="Times New Roman" panose="02020603050405020304" pitchFamily="18" charset="0"/>
              <a:cs typeface="Times New Roman" panose="02020603050405020304" pitchFamily="18" charset="0"/>
            </a:endParaRPr>
          </a:p>
        </p:txBody>
      </p:sp>
      <p:sp>
        <p:nvSpPr>
          <p:cNvPr id="4" name="Marcador de pie de página 3"/>
          <p:cNvSpPr>
            <a:spLocks noGrp="1"/>
          </p:cNvSpPr>
          <p:nvPr>
            <p:ph type="ftr" sz="quarter" idx="11"/>
          </p:nvPr>
        </p:nvSpPr>
        <p:spPr/>
        <p:txBody>
          <a:bodyPr/>
          <a:lstStyle/>
          <a:p>
            <a:r>
              <a:rPr lang="es-MX"/>
              <a:t>Universidad de Sonora</a:t>
            </a:r>
          </a:p>
        </p:txBody>
      </p:sp>
      <p:sp>
        <p:nvSpPr>
          <p:cNvPr id="5" name="Marcador de número de diapositiva 4"/>
          <p:cNvSpPr>
            <a:spLocks noGrp="1"/>
          </p:cNvSpPr>
          <p:nvPr>
            <p:ph type="sldNum" sz="quarter" idx="12"/>
          </p:nvPr>
        </p:nvSpPr>
        <p:spPr/>
        <p:txBody>
          <a:bodyPr/>
          <a:lstStyle/>
          <a:p>
            <a:fld id="{047EF63E-E39E-4629-A876-530D649DE2E7}" type="slidenum">
              <a:rPr lang="es-MX" smtClean="0"/>
              <a:t>107</a:t>
            </a:fld>
            <a:endParaRPr lang="es-MX"/>
          </a:p>
        </p:txBody>
      </p:sp>
    </p:spTree>
    <p:extLst>
      <p:ext uri="{BB962C8B-B14F-4D97-AF65-F5344CB8AC3E}">
        <p14:creationId xmlns:p14="http://schemas.microsoft.com/office/powerpoint/2010/main" val="1187589606"/>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Ejemplo – estilo funcional</a:t>
            </a:r>
          </a:p>
        </p:txBody>
      </p:sp>
      <p:sp>
        <p:nvSpPr>
          <p:cNvPr id="3" name="Marcador de contenido 2"/>
          <p:cNvSpPr>
            <a:spLocks noGrp="1"/>
          </p:cNvSpPr>
          <p:nvPr>
            <p:ph idx="1"/>
          </p:nvPr>
        </p:nvSpPr>
        <p:spPr/>
        <p:txBody>
          <a:bodyPr>
            <a:normAutofit lnSpcReduction="10000"/>
          </a:bodyPr>
          <a:lstStyle/>
          <a:p>
            <a:pPr marL="0" indent="0">
              <a:buNone/>
            </a:pPr>
            <a:r>
              <a:rPr lang="es-MX" b="1" dirty="0">
                <a:solidFill>
                  <a:srgbClr val="00B050"/>
                </a:solidFill>
                <a:latin typeface="Times New Roman" panose="02020603050405020304" pitchFamily="18" charset="0"/>
                <a:cs typeface="Times New Roman" panose="02020603050405020304" pitchFamily="18" charset="0"/>
              </a:rPr>
              <a:t>    /* </a:t>
            </a:r>
            <a:r>
              <a:rPr lang="es-MX" b="1" dirty="0" err="1">
                <a:solidFill>
                  <a:srgbClr val="00B050"/>
                </a:solidFill>
                <a:latin typeface="Times New Roman" panose="02020603050405020304" pitchFamily="18" charset="0"/>
                <a:cs typeface="Times New Roman" panose="02020603050405020304" pitchFamily="18" charset="0"/>
              </a:rPr>
              <a:t>Rearrange</a:t>
            </a:r>
            <a:r>
              <a:rPr lang="es-MX" b="1" dirty="0">
                <a:solidFill>
                  <a:srgbClr val="00B050"/>
                </a:solidFill>
                <a:latin typeface="Times New Roman" panose="02020603050405020304" pitchFamily="18" charset="0"/>
                <a:cs typeface="Times New Roman" panose="02020603050405020304" pitchFamily="18" charset="0"/>
              </a:rPr>
              <a:t> </a:t>
            </a:r>
            <a:r>
              <a:rPr lang="es-MX" b="1" dirty="0" err="1">
                <a:solidFill>
                  <a:srgbClr val="00B050"/>
                </a:solidFill>
                <a:latin typeface="Times New Roman" panose="02020603050405020304" pitchFamily="18" charset="0"/>
                <a:cs typeface="Times New Roman" panose="02020603050405020304" pitchFamily="18" charset="0"/>
              </a:rPr>
              <a:t>two</a:t>
            </a:r>
            <a:r>
              <a:rPr lang="es-MX" b="1" dirty="0">
                <a:solidFill>
                  <a:srgbClr val="00B050"/>
                </a:solidFill>
                <a:latin typeface="Times New Roman" panose="02020603050405020304" pitchFamily="18" charset="0"/>
                <a:cs typeface="Times New Roman" panose="02020603050405020304" pitchFamily="18" charset="0"/>
              </a:rPr>
              <a:t> </a:t>
            </a:r>
            <a:r>
              <a:rPr lang="es-MX" b="1" dirty="0" err="1">
                <a:solidFill>
                  <a:srgbClr val="00B050"/>
                </a:solidFill>
                <a:latin typeface="Times New Roman" panose="02020603050405020304" pitchFamily="18" charset="0"/>
                <a:cs typeface="Times New Roman" panose="02020603050405020304" pitchFamily="18" charset="0"/>
              </a:rPr>
              <a:t>vectors</a:t>
            </a:r>
            <a:r>
              <a:rPr lang="es-MX" b="1" dirty="0">
                <a:solidFill>
                  <a:srgbClr val="00B050"/>
                </a:solidFill>
                <a:latin typeface="Times New Roman" panose="02020603050405020304" pitchFamily="18" charset="0"/>
                <a:cs typeface="Times New Roman" panose="02020603050405020304" pitchFamily="18" charset="0"/>
              </a:rPr>
              <a:t> so </a:t>
            </a:r>
            <a:r>
              <a:rPr lang="es-MX" b="1" dirty="0" err="1">
                <a:solidFill>
                  <a:srgbClr val="00B050"/>
                </a:solidFill>
                <a:latin typeface="Times New Roman" panose="02020603050405020304" pitchFamily="18" charset="0"/>
                <a:cs typeface="Times New Roman" panose="02020603050405020304" pitchFamily="18" charset="0"/>
              </a:rPr>
              <a:t>that</a:t>
            </a:r>
            <a:r>
              <a:rPr lang="es-MX" b="1" dirty="0">
                <a:solidFill>
                  <a:srgbClr val="00B050"/>
                </a:solidFill>
                <a:latin typeface="Times New Roman" panose="02020603050405020304" pitchFamily="18" charset="0"/>
                <a:cs typeface="Times New Roman" panose="02020603050405020304" pitchFamily="18" charset="0"/>
              </a:rPr>
              <a:t> </a:t>
            </a:r>
            <a:r>
              <a:rPr lang="es-MX" b="1" dirty="0" err="1">
                <a:solidFill>
                  <a:srgbClr val="00B050"/>
                </a:solidFill>
                <a:latin typeface="Times New Roman" panose="02020603050405020304" pitchFamily="18" charset="0"/>
                <a:cs typeface="Times New Roman" panose="02020603050405020304" pitchFamily="18" charset="0"/>
              </a:rPr>
              <a:t>for</a:t>
            </a:r>
            <a:r>
              <a:rPr lang="es-MX" b="1" dirty="0">
                <a:solidFill>
                  <a:srgbClr val="00B050"/>
                </a:solidFill>
                <a:latin typeface="Times New Roman" panose="02020603050405020304" pitchFamily="18" charset="0"/>
                <a:cs typeface="Times New Roman" panose="02020603050405020304" pitchFamily="18" charset="0"/>
              </a:rPr>
              <a:t> </a:t>
            </a:r>
            <a:r>
              <a:rPr lang="es-MX" b="1" dirty="0" err="1">
                <a:solidFill>
                  <a:srgbClr val="00B050"/>
                </a:solidFill>
                <a:latin typeface="Times New Roman" panose="02020603050405020304" pitchFamily="18" charset="0"/>
                <a:cs typeface="Times New Roman" panose="02020603050405020304" pitchFamily="18" charset="0"/>
              </a:rPr>
              <a:t>each</a:t>
            </a:r>
            <a:r>
              <a:rPr lang="es-MX" b="1" dirty="0">
                <a:solidFill>
                  <a:srgbClr val="00B050"/>
                </a:solidFill>
                <a:latin typeface="Times New Roman" panose="02020603050405020304" pitchFamily="18" charset="0"/>
                <a:cs typeface="Times New Roman" panose="02020603050405020304" pitchFamily="18" charset="0"/>
              </a:rPr>
              <a:t> i, b[i] &gt;= a[i] */</a:t>
            </a:r>
          </a:p>
          <a:p>
            <a:pPr marL="0" indent="0">
              <a:buNone/>
            </a:pPr>
            <a:r>
              <a:rPr lang="es-MX" dirty="0">
                <a:latin typeface="Times New Roman" panose="02020603050405020304" pitchFamily="18" charset="0"/>
                <a:cs typeface="Times New Roman" panose="02020603050405020304" pitchFamily="18" charset="0"/>
              </a:rPr>
              <a:t>    </a:t>
            </a:r>
            <a:r>
              <a:rPr lang="es-MX" dirty="0" err="1">
                <a:latin typeface="Times New Roman" panose="02020603050405020304" pitchFamily="18" charset="0"/>
                <a:cs typeface="Times New Roman" panose="02020603050405020304" pitchFamily="18" charset="0"/>
              </a:rPr>
              <a:t>void</a:t>
            </a:r>
            <a:r>
              <a:rPr lang="es-MX" dirty="0">
                <a:latin typeface="Times New Roman" panose="02020603050405020304" pitchFamily="18" charset="0"/>
                <a:cs typeface="Times New Roman" panose="02020603050405020304" pitchFamily="18" charset="0"/>
              </a:rPr>
              <a:t> minmax2(</a:t>
            </a:r>
            <a:r>
              <a:rPr lang="es-MX" dirty="0" err="1">
                <a:latin typeface="Times New Roman" panose="02020603050405020304" pitchFamily="18" charset="0"/>
                <a:cs typeface="Times New Roman" panose="02020603050405020304" pitchFamily="18" charset="0"/>
              </a:rPr>
              <a:t>long</a:t>
            </a:r>
            <a:r>
              <a:rPr lang="es-MX" dirty="0">
                <a:latin typeface="Times New Roman" panose="02020603050405020304" pitchFamily="18" charset="0"/>
                <a:cs typeface="Times New Roman" panose="02020603050405020304" pitchFamily="18" charset="0"/>
              </a:rPr>
              <a:t> a[], </a:t>
            </a:r>
            <a:r>
              <a:rPr lang="es-MX" dirty="0" err="1">
                <a:latin typeface="Times New Roman" panose="02020603050405020304" pitchFamily="18" charset="0"/>
                <a:cs typeface="Times New Roman" panose="02020603050405020304" pitchFamily="18" charset="0"/>
              </a:rPr>
              <a:t>long</a:t>
            </a:r>
            <a:r>
              <a:rPr lang="es-MX" dirty="0">
                <a:latin typeface="Times New Roman" panose="02020603050405020304" pitchFamily="18" charset="0"/>
                <a:cs typeface="Times New Roman" panose="02020603050405020304" pitchFamily="18" charset="0"/>
              </a:rPr>
              <a:t> b[], </a:t>
            </a:r>
            <a:r>
              <a:rPr lang="es-MX" dirty="0" err="1">
                <a:latin typeface="Times New Roman" panose="02020603050405020304" pitchFamily="18" charset="0"/>
                <a:cs typeface="Times New Roman" panose="02020603050405020304" pitchFamily="18" charset="0"/>
              </a:rPr>
              <a:t>long</a:t>
            </a:r>
            <a:r>
              <a:rPr lang="es-MX" dirty="0">
                <a:latin typeface="Times New Roman" panose="02020603050405020304" pitchFamily="18" charset="0"/>
                <a:cs typeface="Times New Roman" panose="02020603050405020304" pitchFamily="18" charset="0"/>
              </a:rPr>
              <a:t> n) {</a:t>
            </a:r>
          </a:p>
          <a:p>
            <a:pPr marL="0" indent="0">
              <a:buNone/>
            </a:pPr>
            <a:r>
              <a:rPr lang="es-MX" dirty="0">
                <a:latin typeface="Times New Roman" panose="02020603050405020304" pitchFamily="18" charset="0"/>
                <a:cs typeface="Times New Roman" panose="02020603050405020304" pitchFamily="18" charset="0"/>
              </a:rPr>
              <a:t>        </a:t>
            </a:r>
            <a:r>
              <a:rPr lang="es-MX" dirty="0" err="1">
                <a:latin typeface="Times New Roman" panose="02020603050405020304" pitchFamily="18" charset="0"/>
                <a:cs typeface="Times New Roman" panose="02020603050405020304" pitchFamily="18" charset="0"/>
              </a:rPr>
              <a:t>long</a:t>
            </a:r>
            <a:r>
              <a:rPr lang="es-MX" dirty="0">
                <a:latin typeface="Times New Roman" panose="02020603050405020304" pitchFamily="18" charset="0"/>
                <a:cs typeface="Times New Roman" panose="02020603050405020304" pitchFamily="18" charset="0"/>
              </a:rPr>
              <a:t> i;</a:t>
            </a:r>
          </a:p>
          <a:p>
            <a:pPr marL="0" indent="0">
              <a:buNone/>
            </a:pPr>
            <a:r>
              <a:rPr lang="es-MX" dirty="0">
                <a:latin typeface="Times New Roman" panose="02020603050405020304" pitchFamily="18" charset="0"/>
                <a:cs typeface="Times New Roman" panose="02020603050405020304" pitchFamily="18" charset="0"/>
              </a:rPr>
              <a:t>        </a:t>
            </a:r>
            <a:r>
              <a:rPr lang="es-MX" dirty="0" err="1" smtClean="0">
                <a:latin typeface="Times New Roman" panose="02020603050405020304" pitchFamily="18" charset="0"/>
                <a:cs typeface="Times New Roman" panose="02020603050405020304" pitchFamily="18" charset="0"/>
              </a:rPr>
              <a:t>for</a:t>
            </a:r>
            <a:r>
              <a:rPr lang="es-MX" dirty="0" smtClean="0">
                <a:latin typeface="Times New Roman" panose="02020603050405020304" pitchFamily="18" charset="0"/>
                <a:cs typeface="Times New Roman" panose="02020603050405020304" pitchFamily="18" charset="0"/>
              </a:rPr>
              <a:t> </a:t>
            </a:r>
            <a:r>
              <a:rPr lang="es-MX" dirty="0">
                <a:latin typeface="Times New Roman" panose="02020603050405020304" pitchFamily="18" charset="0"/>
                <a:cs typeface="Times New Roman" panose="02020603050405020304" pitchFamily="18" charset="0"/>
              </a:rPr>
              <a:t>(i = 0; i &lt; n; i++) {</a:t>
            </a:r>
          </a:p>
          <a:p>
            <a:pPr marL="0" indent="0">
              <a:buNone/>
            </a:pPr>
            <a:r>
              <a:rPr lang="es-MX" dirty="0">
                <a:latin typeface="Times New Roman" panose="02020603050405020304" pitchFamily="18" charset="0"/>
                <a:cs typeface="Times New Roman" panose="02020603050405020304" pitchFamily="18" charset="0"/>
              </a:rPr>
              <a:t>            </a:t>
            </a:r>
            <a:r>
              <a:rPr lang="es-MX" dirty="0" err="1" smtClean="0">
                <a:latin typeface="Times New Roman" panose="02020603050405020304" pitchFamily="18" charset="0"/>
                <a:cs typeface="Times New Roman" panose="02020603050405020304" pitchFamily="18" charset="0"/>
              </a:rPr>
              <a:t>long</a:t>
            </a:r>
            <a:r>
              <a:rPr lang="es-MX" dirty="0" smtClean="0">
                <a:latin typeface="Times New Roman" panose="02020603050405020304" pitchFamily="18" charset="0"/>
                <a:cs typeface="Times New Roman" panose="02020603050405020304" pitchFamily="18" charset="0"/>
              </a:rPr>
              <a:t> </a:t>
            </a:r>
            <a:r>
              <a:rPr lang="es-MX" dirty="0">
                <a:latin typeface="Times New Roman" panose="02020603050405020304" pitchFamily="18" charset="0"/>
                <a:cs typeface="Times New Roman" panose="02020603050405020304" pitchFamily="18" charset="0"/>
              </a:rPr>
              <a:t>min = a[i] &lt; b[i] ? a[i] : b[i];</a:t>
            </a:r>
          </a:p>
          <a:p>
            <a:pPr marL="0" indent="0">
              <a:buNone/>
            </a:pPr>
            <a:r>
              <a:rPr lang="es-MX" dirty="0">
                <a:latin typeface="Times New Roman" panose="02020603050405020304" pitchFamily="18" charset="0"/>
                <a:cs typeface="Times New Roman" panose="02020603050405020304" pitchFamily="18" charset="0"/>
              </a:rPr>
              <a:t>            </a:t>
            </a:r>
            <a:r>
              <a:rPr lang="es-MX" dirty="0" err="1" smtClean="0">
                <a:latin typeface="Times New Roman" panose="02020603050405020304" pitchFamily="18" charset="0"/>
                <a:cs typeface="Times New Roman" panose="02020603050405020304" pitchFamily="18" charset="0"/>
              </a:rPr>
              <a:t>long</a:t>
            </a:r>
            <a:r>
              <a:rPr lang="es-MX" dirty="0" smtClean="0">
                <a:latin typeface="Times New Roman" panose="02020603050405020304" pitchFamily="18" charset="0"/>
                <a:cs typeface="Times New Roman" panose="02020603050405020304" pitchFamily="18" charset="0"/>
              </a:rPr>
              <a:t> </a:t>
            </a:r>
            <a:r>
              <a:rPr lang="es-MX" dirty="0" err="1">
                <a:latin typeface="Times New Roman" panose="02020603050405020304" pitchFamily="18" charset="0"/>
                <a:cs typeface="Times New Roman" panose="02020603050405020304" pitchFamily="18" charset="0"/>
              </a:rPr>
              <a:t>max</a:t>
            </a:r>
            <a:r>
              <a:rPr lang="es-MX" dirty="0">
                <a:latin typeface="Times New Roman" panose="02020603050405020304" pitchFamily="18" charset="0"/>
                <a:cs typeface="Times New Roman" panose="02020603050405020304" pitchFamily="18" charset="0"/>
              </a:rPr>
              <a:t> = a[i] &lt; b[i] ? b[i] : a[i];</a:t>
            </a:r>
          </a:p>
          <a:p>
            <a:pPr marL="0" indent="0">
              <a:buNone/>
            </a:pPr>
            <a:r>
              <a:rPr lang="es-MX" dirty="0">
                <a:latin typeface="Times New Roman" panose="02020603050405020304" pitchFamily="18" charset="0"/>
                <a:cs typeface="Times New Roman" panose="02020603050405020304" pitchFamily="18" charset="0"/>
              </a:rPr>
              <a:t>            </a:t>
            </a:r>
            <a:r>
              <a:rPr lang="es-MX" dirty="0" smtClean="0">
                <a:latin typeface="Times New Roman" panose="02020603050405020304" pitchFamily="18" charset="0"/>
                <a:cs typeface="Times New Roman" panose="02020603050405020304" pitchFamily="18" charset="0"/>
              </a:rPr>
              <a:t>a[i</a:t>
            </a:r>
            <a:r>
              <a:rPr lang="es-MX" dirty="0">
                <a:latin typeface="Times New Roman" panose="02020603050405020304" pitchFamily="18" charset="0"/>
                <a:cs typeface="Times New Roman" panose="02020603050405020304" pitchFamily="18" charset="0"/>
              </a:rPr>
              <a:t>] = min;</a:t>
            </a:r>
          </a:p>
          <a:p>
            <a:pPr marL="0" indent="0">
              <a:buNone/>
            </a:pPr>
            <a:r>
              <a:rPr lang="es-MX" dirty="0">
                <a:latin typeface="Times New Roman" panose="02020603050405020304" pitchFamily="18" charset="0"/>
                <a:cs typeface="Times New Roman" panose="02020603050405020304" pitchFamily="18" charset="0"/>
              </a:rPr>
              <a:t>            </a:t>
            </a:r>
            <a:r>
              <a:rPr lang="es-MX" dirty="0" smtClean="0">
                <a:latin typeface="Times New Roman" panose="02020603050405020304" pitchFamily="18" charset="0"/>
                <a:cs typeface="Times New Roman" panose="02020603050405020304" pitchFamily="18" charset="0"/>
              </a:rPr>
              <a:t>b[i</a:t>
            </a:r>
            <a:r>
              <a:rPr lang="es-MX" dirty="0">
                <a:latin typeface="Times New Roman" panose="02020603050405020304" pitchFamily="18" charset="0"/>
                <a:cs typeface="Times New Roman" panose="02020603050405020304" pitchFamily="18" charset="0"/>
              </a:rPr>
              <a:t>] = </a:t>
            </a:r>
            <a:r>
              <a:rPr lang="es-MX" dirty="0" err="1">
                <a:latin typeface="Times New Roman" panose="02020603050405020304" pitchFamily="18" charset="0"/>
                <a:cs typeface="Times New Roman" panose="02020603050405020304" pitchFamily="18" charset="0"/>
              </a:rPr>
              <a:t>max</a:t>
            </a:r>
            <a:r>
              <a:rPr lang="es-MX" dirty="0">
                <a:latin typeface="Times New Roman" panose="02020603050405020304" pitchFamily="18" charset="0"/>
                <a:cs typeface="Times New Roman" panose="02020603050405020304" pitchFamily="18" charset="0"/>
              </a:rPr>
              <a:t>;</a:t>
            </a:r>
          </a:p>
          <a:p>
            <a:pPr marL="0" indent="0">
              <a:buNone/>
            </a:pPr>
            <a:r>
              <a:rPr lang="es-MX" dirty="0">
                <a:latin typeface="Times New Roman" panose="02020603050405020304" pitchFamily="18" charset="0"/>
                <a:cs typeface="Times New Roman" panose="02020603050405020304" pitchFamily="18" charset="0"/>
              </a:rPr>
              <a:t>        </a:t>
            </a:r>
            <a:r>
              <a:rPr lang="es-MX" dirty="0" smtClean="0">
                <a:latin typeface="Times New Roman" panose="02020603050405020304" pitchFamily="18" charset="0"/>
                <a:cs typeface="Times New Roman" panose="02020603050405020304" pitchFamily="18" charset="0"/>
              </a:rPr>
              <a:t>}</a:t>
            </a:r>
            <a:endParaRPr lang="es-MX" dirty="0">
              <a:latin typeface="Times New Roman" panose="02020603050405020304" pitchFamily="18" charset="0"/>
              <a:cs typeface="Times New Roman" panose="02020603050405020304" pitchFamily="18" charset="0"/>
            </a:endParaRPr>
          </a:p>
          <a:p>
            <a:pPr marL="0" indent="0">
              <a:buNone/>
            </a:pPr>
            <a:r>
              <a:rPr lang="es-MX" dirty="0">
                <a:latin typeface="Times New Roman" panose="02020603050405020304" pitchFamily="18" charset="0"/>
                <a:cs typeface="Times New Roman" panose="02020603050405020304" pitchFamily="18" charset="0"/>
              </a:rPr>
              <a:t>    }</a:t>
            </a:r>
          </a:p>
        </p:txBody>
      </p:sp>
      <p:sp>
        <p:nvSpPr>
          <p:cNvPr id="4" name="Marcador de pie de página 3"/>
          <p:cNvSpPr>
            <a:spLocks noGrp="1"/>
          </p:cNvSpPr>
          <p:nvPr>
            <p:ph type="ftr" sz="quarter" idx="11"/>
          </p:nvPr>
        </p:nvSpPr>
        <p:spPr/>
        <p:txBody>
          <a:bodyPr/>
          <a:lstStyle/>
          <a:p>
            <a:r>
              <a:rPr lang="es-MX"/>
              <a:t>Universidad de Sonora</a:t>
            </a:r>
          </a:p>
        </p:txBody>
      </p:sp>
      <p:sp>
        <p:nvSpPr>
          <p:cNvPr id="5" name="Marcador de número de diapositiva 4"/>
          <p:cNvSpPr>
            <a:spLocks noGrp="1"/>
          </p:cNvSpPr>
          <p:nvPr>
            <p:ph type="sldNum" sz="quarter" idx="12"/>
          </p:nvPr>
        </p:nvSpPr>
        <p:spPr/>
        <p:txBody>
          <a:bodyPr/>
          <a:lstStyle/>
          <a:p>
            <a:fld id="{047EF63E-E39E-4629-A876-530D649DE2E7}" type="slidenum">
              <a:rPr lang="es-MX" smtClean="0"/>
              <a:t>108</a:t>
            </a:fld>
            <a:endParaRPr lang="es-MX"/>
          </a:p>
        </p:txBody>
      </p:sp>
    </p:spTree>
    <p:extLst>
      <p:ext uri="{BB962C8B-B14F-4D97-AF65-F5344CB8AC3E}">
        <p14:creationId xmlns:p14="http://schemas.microsoft.com/office/powerpoint/2010/main" val="1901492118"/>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Comparación</a:t>
            </a:r>
          </a:p>
        </p:txBody>
      </p:sp>
      <p:sp>
        <p:nvSpPr>
          <p:cNvPr id="3" name="Marcador de contenido 2"/>
          <p:cNvSpPr>
            <a:spLocks noGrp="1"/>
          </p:cNvSpPr>
          <p:nvPr>
            <p:ph idx="1"/>
          </p:nvPr>
        </p:nvSpPr>
        <p:spPr/>
        <p:txBody>
          <a:bodyPr/>
          <a:lstStyle/>
          <a:p>
            <a:r>
              <a:rPr lang="es-MX" dirty="0"/>
              <a:t>La versión imperativa (</a:t>
            </a:r>
            <a:r>
              <a:rPr lang="es-MX" dirty="0">
                <a:latin typeface="Times New Roman" panose="02020603050405020304" pitchFamily="18" charset="0"/>
                <a:cs typeface="Times New Roman" panose="02020603050405020304" pitchFamily="18" charset="0"/>
              </a:rPr>
              <a:t>minmax1</a:t>
            </a:r>
            <a:r>
              <a:rPr lang="es-MX" dirty="0"/>
              <a:t>) tiene un CPE de 13.5 para números aleatorios y de 2.5 a 3.5 para datos predecibles.</a:t>
            </a:r>
          </a:p>
          <a:p>
            <a:r>
              <a:rPr lang="es-MX" dirty="0"/>
              <a:t>La versión funcional (</a:t>
            </a:r>
            <a:r>
              <a:rPr lang="es-MX" dirty="0">
                <a:latin typeface="Times New Roman" panose="02020603050405020304" pitchFamily="18" charset="0"/>
                <a:cs typeface="Times New Roman" panose="02020603050405020304" pitchFamily="18" charset="0"/>
              </a:rPr>
              <a:t>minmax2</a:t>
            </a:r>
            <a:r>
              <a:rPr lang="es-MX" dirty="0"/>
              <a:t>) tiene un CPE de 4 para números aleatorios y para datos predecibles.</a:t>
            </a:r>
          </a:p>
          <a:p>
            <a:endParaRPr lang="es-MX" dirty="0"/>
          </a:p>
        </p:txBody>
      </p:sp>
      <p:sp>
        <p:nvSpPr>
          <p:cNvPr id="4" name="Marcador de pie de página 3"/>
          <p:cNvSpPr>
            <a:spLocks noGrp="1"/>
          </p:cNvSpPr>
          <p:nvPr>
            <p:ph type="ftr" sz="quarter" idx="11"/>
          </p:nvPr>
        </p:nvSpPr>
        <p:spPr/>
        <p:txBody>
          <a:bodyPr/>
          <a:lstStyle/>
          <a:p>
            <a:r>
              <a:rPr lang="es-MX"/>
              <a:t>Universidad de Sonora</a:t>
            </a:r>
          </a:p>
        </p:txBody>
      </p:sp>
      <p:sp>
        <p:nvSpPr>
          <p:cNvPr id="5" name="Marcador de número de diapositiva 4"/>
          <p:cNvSpPr>
            <a:spLocks noGrp="1"/>
          </p:cNvSpPr>
          <p:nvPr>
            <p:ph type="sldNum" sz="quarter" idx="12"/>
          </p:nvPr>
        </p:nvSpPr>
        <p:spPr/>
        <p:txBody>
          <a:bodyPr/>
          <a:lstStyle/>
          <a:p>
            <a:fld id="{047EF63E-E39E-4629-A876-530D649DE2E7}" type="slidenum">
              <a:rPr lang="es-MX" smtClean="0"/>
              <a:t>109</a:t>
            </a:fld>
            <a:endParaRPr lang="es-MX"/>
          </a:p>
        </p:txBody>
      </p:sp>
    </p:spTree>
    <p:extLst>
      <p:ext uri="{BB962C8B-B14F-4D97-AF65-F5344CB8AC3E}">
        <p14:creationId xmlns:p14="http://schemas.microsoft.com/office/powerpoint/2010/main" val="4326207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Actividades</a:t>
            </a:r>
          </a:p>
        </p:txBody>
      </p:sp>
      <p:sp>
        <p:nvSpPr>
          <p:cNvPr id="3" name="Marcador de contenido 2"/>
          <p:cNvSpPr>
            <a:spLocks noGrp="1"/>
          </p:cNvSpPr>
          <p:nvPr>
            <p:ph idx="1"/>
          </p:nvPr>
        </p:nvSpPr>
        <p:spPr/>
        <p:txBody>
          <a:bodyPr/>
          <a:lstStyle/>
          <a:p>
            <a:r>
              <a:rPr lang="es-MX" dirty="0"/>
              <a:t>Actividades para escribir un programa eficiente:</a:t>
            </a:r>
          </a:p>
          <a:p>
            <a:pPr marL="514350" indent="-514350">
              <a:buFont typeface="+mj-lt"/>
              <a:buAutoNum type="arabicPeriod"/>
            </a:pPr>
            <a:r>
              <a:rPr lang="es-MX" dirty="0"/>
              <a:t>Seleccionar un conjunto apropiado de algoritmos y estructuras de datos.</a:t>
            </a:r>
          </a:p>
          <a:p>
            <a:pPr marL="514350" indent="-514350">
              <a:buFont typeface="+mj-lt"/>
              <a:buAutoNum type="arabicPeriod"/>
            </a:pPr>
            <a:r>
              <a:rPr lang="es-MX" dirty="0"/>
              <a:t>Escribir código fuente que el compilador pueda optimizar para generar código ejecutable eficiente.</a:t>
            </a:r>
          </a:p>
          <a:p>
            <a:pPr marL="514350" indent="-514350">
              <a:buFont typeface="+mj-lt"/>
              <a:buAutoNum type="arabicPeriod"/>
            </a:pPr>
            <a:r>
              <a:rPr lang="es-MX" dirty="0"/>
              <a:t>Dividir la tarea en porciones que puedan ser ejecutadas en paralelo.</a:t>
            </a:r>
          </a:p>
          <a:p>
            <a:endParaRPr lang="es-MX" dirty="0"/>
          </a:p>
        </p:txBody>
      </p:sp>
      <p:sp>
        <p:nvSpPr>
          <p:cNvPr id="4" name="Marcador de pie de página 3"/>
          <p:cNvSpPr>
            <a:spLocks noGrp="1"/>
          </p:cNvSpPr>
          <p:nvPr>
            <p:ph type="ftr" sz="quarter" idx="11"/>
          </p:nvPr>
        </p:nvSpPr>
        <p:spPr/>
        <p:txBody>
          <a:bodyPr/>
          <a:lstStyle/>
          <a:p>
            <a:r>
              <a:rPr lang="es-MX"/>
              <a:t>Universidad de Sonora</a:t>
            </a:r>
          </a:p>
        </p:txBody>
      </p:sp>
      <p:sp>
        <p:nvSpPr>
          <p:cNvPr id="5" name="Marcador de número de diapositiva 4"/>
          <p:cNvSpPr>
            <a:spLocks noGrp="1"/>
          </p:cNvSpPr>
          <p:nvPr>
            <p:ph type="sldNum" sz="quarter" idx="12"/>
          </p:nvPr>
        </p:nvSpPr>
        <p:spPr/>
        <p:txBody>
          <a:bodyPr/>
          <a:lstStyle/>
          <a:p>
            <a:fld id="{047EF63E-E39E-4629-A876-530D649DE2E7}" type="slidenum">
              <a:rPr lang="es-MX" smtClean="0"/>
              <a:t>11</a:t>
            </a:fld>
            <a:endParaRPr lang="es-MX"/>
          </a:p>
        </p:txBody>
      </p:sp>
    </p:spTree>
    <p:extLst>
      <p:ext uri="{BB962C8B-B14F-4D97-AF65-F5344CB8AC3E}">
        <p14:creationId xmlns:p14="http://schemas.microsoft.com/office/powerpoint/2010/main" val="1684028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Conclusión</a:t>
            </a:r>
          </a:p>
        </p:txBody>
      </p:sp>
      <p:sp>
        <p:nvSpPr>
          <p:cNvPr id="3" name="Marcador de contenido 2"/>
          <p:cNvSpPr>
            <a:spLocks noGrp="1"/>
          </p:cNvSpPr>
          <p:nvPr>
            <p:ph idx="1"/>
          </p:nvPr>
        </p:nvSpPr>
        <p:spPr/>
        <p:txBody>
          <a:bodyPr>
            <a:normAutofit/>
          </a:bodyPr>
          <a:lstStyle/>
          <a:p>
            <a:r>
              <a:rPr lang="es-MX" dirty="0" smtClean="0"/>
              <a:t>Se </a:t>
            </a:r>
            <a:r>
              <a:rPr lang="es-MX" dirty="0"/>
              <a:t>requiere cierta cantidad de experimentación, escribiendo diferentes versiones de la función y luego examinando el código ensamblador generado y midiendo el rendimiento.</a:t>
            </a:r>
          </a:p>
          <a:p>
            <a:endParaRPr lang="es-MX" dirty="0"/>
          </a:p>
        </p:txBody>
      </p:sp>
      <p:sp>
        <p:nvSpPr>
          <p:cNvPr id="4" name="Marcador de pie de página 3"/>
          <p:cNvSpPr>
            <a:spLocks noGrp="1"/>
          </p:cNvSpPr>
          <p:nvPr>
            <p:ph type="ftr" sz="quarter" idx="11"/>
          </p:nvPr>
        </p:nvSpPr>
        <p:spPr/>
        <p:txBody>
          <a:bodyPr/>
          <a:lstStyle/>
          <a:p>
            <a:r>
              <a:rPr lang="es-MX"/>
              <a:t>Universidad de Sonora</a:t>
            </a:r>
          </a:p>
        </p:txBody>
      </p:sp>
      <p:sp>
        <p:nvSpPr>
          <p:cNvPr id="5" name="Marcador de número de diapositiva 4"/>
          <p:cNvSpPr>
            <a:spLocks noGrp="1"/>
          </p:cNvSpPr>
          <p:nvPr>
            <p:ph type="sldNum" sz="quarter" idx="12"/>
          </p:nvPr>
        </p:nvSpPr>
        <p:spPr/>
        <p:txBody>
          <a:bodyPr/>
          <a:lstStyle/>
          <a:p>
            <a:fld id="{047EF63E-E39E-4629-A876-530D649DE2E7}" type="slidenum">
              <a:rPr lang="es-MX" smtClean="0"/>
              <a:t>110</a:t>
            </a:fld>
            <a:endParaRPr lang="es-MX"/>
          </a:p>
        </p:txBody>
      </p:sp>
    </p:spTree>
    <p:extLst>
      <p:ext uri="{BB962C8B-B14F-4D97-AF65-F5344CB8AC3E}">
        <p14:creationId xmlns:p14="http://schemas.microsoft.com/office/powerpoint/2010/main" val="3070584533"/>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A173C-5B56-334F-AC9D-46D2F203295B}"/>
              </a:ext>
            </a:extLst>
          </p:cNvPr>
          <p:cNvSpPr>
            <a:spLocks noGrp="1"/>
          </p:cNvSpPr>
          <p:nvPr>
            <p:ph type="title"/>
          </p:nvPr>
        </p:nvSpPr>
        <p:spPr/>
        <p:txBody>
          <a:bodyPr/>
          <a:lstStyle/>
          <a:p>
            <a:r>
              <a:rPr lang="es-ES_tradnl" dirty="0"/>
              <a:t>Resumen</a:t>
            </a:r>
          </a:p>
        </p:txBody>
      </p:sp>
      <p:sp>
        <p:nvSpPr>
          <p:cNvPr id="3" name="Content Placeholder 2">
            <a:extLst>
              <a:ext uri="{FF2B5EF4-FFF2-40B4-BE49-F238E27FC236}">
                <a16:creationId xmlns:a16="http://schemas.microsoft.com/office/drawing/2014/main" id="{8A6AFB2E-2AB3-B944-ADE8-1BE262555E5E}"/>
              </a:ext>
            </a:extLst>
          </p:cNvPr>
          <p:cNvSpPr>
            <a:spLocks noGrp="1"/>
          </p:cNvSpPr>
          <p:nvPr>
            <p:ph idx="1"/>
          </p:nvPr>
        </p:nvSpPr>
        <p:spPr/>
        <p:txBody>
          <a:bodyPr/>
          <a:lstStyle/>
          <a:p>
            <a:r>
              <a:rPr lang="es-ES_tradnl" dirty="0"/>
              <a:t>Estrategias básicas para mejorar el rendimiento:</a:t>
            </a:r>
          </a:p>
          <a:p>
            <a:pPr marL="514350" indent="-514350">
              <a:buFont typeface="+mj-lt"/>
              <a:buAutoNum type="arabicPeriod"/>
            </a:pPr>
            <a:r>
              <a:rPr lang="es-ES_tradnl" dirty="0"/>
              <a:t>Diseño de alto nivel</a:t>
            </a:r>
          </a:p>
          <a:p>
            <a:pPr marL="880110" lvl="1" indent="-514350"/>
            <a:r>
              <a:rPr lang="es-ES_tradnl" dirty="0"/>
              <a:t>Algoritmos</a:t>
            </a:r>
          </a:p>
          <a:p>
            <a:pPr marL="880110" lvl="1" indent="-514350"/>
            <a:r>
              <a:rPr lang="es-ES_tradnl" dirty="0"/>
              <a:t>Estructuras de datos</a:t>
            </a:r>
          </a:p>
          <a:p>
            <a:pPr marL="514350" indent="-514350">
              <a:buFont typeface="+mj-lt"/>
              <a:buAutoNum type="arabicPeriod"/>
            </a:pPr>
            <a:r>
              <a:rPr lang="es-ES_tradnl" dirty="0"/>
              <a:t>Principios básicos de codificación</a:t>
            </a:r>
          </a:p>
          <a:p>
            <a:pPr marL="880110" lvl="1" indent="-514350"/>
            <a:r>
              <a:rPr lang="es-ES_tradnl" dirty="0"/>
              <a:t>Eliminar el exceso de llamadas a funciones</a:t>
            </a:r>
          </a:p>
          <a:p>
            <a:pPr marL="880110" lvl="1" indent="-514350"/>
            <a:r>
              <a:rPr lang="es-ES_tradnl" dirty="0"/>
              <a:t>Eliminar las referencias de memoria innecesarias</a:t>
            </a:r>
          </a:p>
          <a:p>
            <a:endParaRPr lang="es-ES_tradnl" dirty="0"/>
          </a:p>
        </p:txBody>
      </p:sp>
      <p:sp>
        <p:nvSpPr>
          <p:cNvPr id="4" name="Footer Placeholder 3">
            <a:extLst>
              <a:ext uri="{FF2B5EF4-FFF2-40B4-BE49-F238E27FC236}">
                <a16:creationId xmlns:a16="http://schemas.microsoft.com/office/drawing/2014/main" id="{5CA69743-02D7-7540-B243-5A87DD498BE8}"/>
              </a:ext>
            </a:extLst>
          </p:cNvPr>
          <p:cNvSpPr>
            <a:spLocks noGrp="1"/>
          </p:cNvSpPr>
          <p:nvPr>
            <p:ph type="ftr" sz="quarter" idx="11"/>
          </p:nvPr>
        </p:nvSpPr>
        <p:spPr/>
        <p:txBody>
          <a:bodyPr/>
          <a:lstStyle/>
          <a:p>
            <a:r>
              <a:rPr lang="es-MX"/>
              <a:t>Universidad de Sonora</a:t>
            </a:r>
          </a:p>
        </p:txBody>
      </p:sp>
      <p:sp>
        <p:nvSpPr>
          <p:cNvPr id="5" name="Slide Number Placeholder 4">
            <a:extLst>
              <a:ext uri="{FF2B5EF4-FFF2-40B4-BE49-F238E27FC236}">
                <a16:creationId xmlns:a16="http://schemas.microsoft.com/office/drawing/2014/main" id="{BC92E666-087C-C049-AEBD-890F44D51DDA}"/>
              </a:ext>
            </a:extLst>
          </p:cNvPr>
          <p:cNvSpPr>
            <a:spLocks noGrp="1"/>
          </p:cNvSpPr>
          <p:nvPr>
            <p:ph type="sldNum" sz="quarter" idx="12"/>
          </p:nvPr>
        </p:nvSpPr>
        <p:spPr/>
        <p:txBody>
          <a:bodyPr/>
          <a:lstStyle/>
          <a:p>
            <a:fld id="{047EF63E-E39E-4629-A876-530D649DE2E7}" type="slidenum">
              <a:rPr lang="es-MX" smtClean="0"/>
              <a:t>111</a:t>
            </a:fld>
            <a:endParaRPr lang="es-MX"/>
          </a:p>
        </p:txBody>
      </p:sp>
    </p:spTree>
    <p:extLst>
      <p:ext uri="{BB962C8B-B14F-4D97-AF65-F5344CB8AC3E}">
        <p14:creationId xmlns:p14="http://schemas.microsoft.com/office/powerpoint/2010/main" val="2805245370"/>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99AD9-8F29-704B-B204-3F58B470C0AF}"/>
              </a:ext>
            </a:extLst>
          </p:cNvPr>
          <p:cNvSpPr>
            <a:spLocks noGrp="1"/>
          </p:cNvSpPr>
          <p:nvPr>
            <p:ph type="title"/>
          </p:nvPr>
        </p:nvSpPr>
        <p:spPr/>
        <p:txBody>
          <a:bodyPr/>
          <a:lstStyle/>
          <a:p>
            <a:r>
              <a:rPr lang="es-ES_tradnl" dirty="0"/>
              <a:t>Resumen</a:t>
            </a:r>
          </a:p>
        </p:txBody>
      </p:sp>
      <p:sp>
        <p:nvSpPr>
          <p:cNvPr id="3" name="Content Placeholder 2">
            <a:extLst>
              <a:ext uri="{FF2B5EF4-FFF2-40B4-BE49-F238E27FC236}">
                <a16:creationId xmlns:a16="http://schemas.microsoft.com/office/drawing/2014/main" id="{D1390066-EE1C-CF47-BB0A-D8C46A11515C}"/>
              </a:ext>
            </a:extLst>
          </p:cNvPr>
          <p:cNvSpPr>
            <a:spLocks noGrp="1"/>
          </p:cNvSpPr>
          <p:nvPr>
            <p:ph idx="1"/>
          </p:nvPr>
        </p:nvSpPr>
        <p:spPr/>
        <p:txBody>
          <a:bodyPr/>
          <a:lstStyle/>
          <a:p>
            <a:pPr marL="514350" indent="-514350">
              <a:buFont typeface="+mj-lt"/>
              <a:buAutoNum type="arabicPeriod" startAt="3"/>
            </a:pPr>
            <a:r>
              <a:rPr lang="es-ES_tradnl" dirty="0"/>
              <a:t>Optimizaciones de bajo nivel</a:t>
            </a:r>
          </a:p>
          <a:p>
            <a:pPr marL="880110" lvl="1" indent="-514350"/>
            <a:r>
              <a:rPr lang="es-ES_tradnl" dirty="0"/>
              <a:t>Desenrollar ciclos</a:t>
            </a:r>
          </a:p>
          <a:p>
            <a:pPr marL="880110" lvl="1" indent="-514350"/>
            <a:r>
              <a:rPr lang="es-ES_tradnl" dirty="0"/>
              <a:t>Aumentar el paralelismo</a:t>
            </a:r>
          </a:p>
          <a:p>
            <a:pPr marL="880110" lvl="1" indent="-514350"/>
            <a:r>
              <a:rPr lang="es-ES_tradnl" dirty="0"/>
              <a:t>Reescribir las operaciones condicionales en un estilo funcional</a:t>
            </a:r>
          </a:p>
          <a:p>
            <a:pPr marL="514350" indent="-514350">
              <a:buFont typeface="+mj-lt"/>
              <a:buAutoNum type="arabicPeriod" startAt="3"/>
            </a:pPr>
            <a:endParaRPr lang="es-ES_tradnl" dirty="0"/>
          </a:p>
        </p:txBody>
      </p:sp>
      <p:sp>
        <p:nvSpPr>
          <p:cNvPr id="4" name="Footer Placeholder 3">
            <a:extLst>
              <a:ext uri="{FF2B5EF4-FFF2-40B4-BE49-F238E27FC236}">
                <a16:creationId xmlns:a16="http://schemas.microsoft.com/office/drawing/2014/main" id="{39A34E13-B059-5243-B26F-05F25C01261E}"/>
              </a:ext>
            </a:extLst>
          </p:cNvPr>
          <p:cNvSpPr>
            <a:spLocks noGrp="1"/>
          </p:cNvSpPr>
          <p:nvPr>
            <p:ph type="ftr" sz="quarter" idx="11"/>
          </p:nvPr>
        </p:nvSpPr>
        <p:spPr/>
        <p:txBody>
          <a:bodyPr/>
          <a:lstStyle/>
          <a:p>
            <a:r>
              <a:rPr lang="es-MX"/>
              <a:t>Universidad de Sonora</a:t>
            </a:r>
          </a:p>
        </p:txBody>
      </p:sp>
      <p:sp>
        <p:nvSpPr>
          <p:cNvPr id="5" name="Slide Number Placeholder 4">
            <a:extLst>
              <a:ext uri="{FF2B5EF4-FFF2-40B4-BE49-F238E27FC236}">
                <a16:creationId xmlns:a16="http://schemas.microsoft.com/office/drawing/2014/main" id="{A4D0B51D-0F87-C547-8F25-A793F4512C2A}"/>
              </a:ext>
            </a:extLst>
          </p:cNvPr>
          <p:cNvSpPr>
            <a:spLocks noGrp="1"/>
          </p:cNvSpPr>
          <p:nvPr>
            <p:ph type="sldNum" sz="quarter" idx="12"/>
          </p:nvPr>
        </p:nvSpPr>
        <p:spPr/>
        <p:txBody>
          <a:bodyPr/>
          <a:lstStyle/>
          <a:p>
            <a:fld id="{047EF63E-E39E-4629-A876-530D649DE2E7}" type="slidenum">
              <a:rPr lang="es-MX" smtClean="0"/>
              <a:t>112</a:t>
            </a:fld>
            <a:endParaRPr lang="es-MX"/>
          </a:p>
        </p:txBody>
      </p:sp>
    </p:spTree>
    <p:extLst>
      <p:ext uri="{BB962C8B-B14F-4D97-AF65-F5344CB8AC3E}">
        <p14:creationId xmlns:p14="http://schemas.microsoft.com/office/powerpoint/2010/main" val="21875712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Código optimizado</a:t>
            </a:r>
          </a:p>
        </p:txBody>
      </p:sp>
      <p:sp>
        <p:nvSpPr>
          <p:cNvPr id="3" name="Marcador de contenido 2"/>
          <p:cNvSpPr>
            <a:spLocks noGrp="1"/>
          </p:cNvSpPr>
          <p:nvPr>
            <p:ph idx="1"/>
          </p:nvPr>
        </p:nvSpPr>
        <p:spPr/>
        <p:txBody>
          <a:bodyPr/>
          <a:lstStyle/>
          <a:p>
            <a:r>
              <a:rPr lang="es-MX" dirty="0"/>
              <a:t>Paso 1. Eliminar trabajo no necesario.</a:t>
            </a:r>
          </a:p>
          <a:p>
            <a:r>
              <a:rPr lang="es-MX" dirty="0"/>
              <a:t>Incluye eliminar llamadas a funciones, pruebas condicionales y referencias a memoria que no son necesarias.</a:t>
            </a:r>
          </a:p>
          <a:p>
            <a:r>
              <a:rPr lang="es-MX" dirty="0"/>
              <a:t>Paso 2. Explotar la capacidad de los procesadores para proporcionar paralelismo a nivel de instrucción, ejecutando múltiples instrucciones simultáneamente.</a:t>
            </a:r>
          </a:p>
          <a:p>
            <a:r>
              <a:rPr lang="es-MX" dirty="0"/>
              <a:t>Incluye reducir las dependencias de datos entre diferentes partes de un programa, aumentando el grado de paralelismo con el que se pueden ejecutar.</a:t>
            </a:r>
          </a:p>
          <a:p>
            <a:endParaRPr lang="es-MX" dirty="0"/>
          </a:p>
        </p:txBody>
      </p:sp>
      <p:sp>
        <p:nvSpPr>
          <p:cNvPr id="4" name="Marcador de pie de página 3"/>
          <p:cNvSpPr>
            <a:spLocks noGrp="1"/>
          </p:cNvSpPr>
          <p:nvPr>
            <p:ph type="ftr" sz="quarter" idx="11"/>
          </p:nvPr>
        </p:nvSpPr>
        <p:spPr/>
        <p:txBody>
          <a:bodyPr/>
          <a:lstStyle/>
          <a:p>
            <a:r>
              <a:rPr lang="es-MX"/>
              <a:t>Universidad de Sonora</a:t>
            </a:r>
          </a:p>
        </p:txBody>
      </p:sp>
      <p:sp>
        <p:nvSpPr>
          <p:cNvPr id="5" name="Marcador de número de diapositiva 4"/>
          <p:cNvSpPr>
            <a:spLocks noGrp="1"/>
          </p:cNvSpPr>
          <p:nvPr>
            <p:ph type="sldNum" sz="quarter" idx="12"/>
          </p:nvPr>
        </p:nvSpPr>
        <p:spPr/>
        <p:txBody>
          <a:bodyPr/>
          <a:lstStyle/>
          <a:p>
            <a:fld id="{047EF63E-E39E-4629-A876-530D649DE2E7}" type="slidenum">
              <a:rPr lang="es-MX" smtClean="0"/>
              <a:t>12</a:t>
            </a:fld>
            <a:endParaRPr lang="es-MX"/>
          </a:p>
        </p:txBody>
      </p:sp>
    </p:spTree>
    <p:extLst>
      <p:ext uri="{BB962C8B-B14F-4D97-AF65-F5344CB8AC3E}">
        <p14:creationId xmlns:p14="http://schemas.microsoft.com/office/powerpoint/2010/main" val="2917352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C189B-DD85-144A-9FBA-A91023B2BC2C}"/>
              </a:ext>
            </a:extLst>
          </p:cNvPr>
          <p:cNvSpPr>
            <a:spLocks noGrp="1"/>
          </p:cNvSpPr>
          <p:nvPr>
            <p:ph type="title"/>
          </p:nvPr>
        </p:nvSpPr>
        <p:spPr/>
        <p:txBody>
          <a:bodyPr/>
          <a:lstStyle/>
          <a:p>
            <a:r>
              <a:rPr lang="es-ES_tradnl" dirty="0"/>
              <a:t>Compiladores y optimización</a:t>
            </a:r>
          </a:p>
        </p:txBody>
      </p:sp>
      <p:sp>
        <p:nvSpPr>
          <p:cNvPr id="3" name="Content Placeholder 2">
            <a:extLst>
              <a:ext uri="{FF2B5EF4-FFF2-40B4-BE49-F238E27FC236}">
                <a16:creationId xmlns:a16="http://schemas.microsoft.com/office/drawing/2014/main" id="{5A41CDB6-5B43-E240-8D2E-F596BE8AE266}"/>
              </a:ext>
            </a:extLst>
          </p:cNvPr>
          <p:cNvSpPr>
            <a:spLocks noGrp="1"/>
          </p:cNvSpPr>
          <p:nvPr>
            <p:ph idx="1"/>
          </p:nvPr>
        </p:nvSpPr>
        <p:spPr/>
        <p:txBody>
          <a:bodyPr/>
          <a:lstStyle/>
          <a:p>
            <a:r>
              <a:rPr lang="es-ES_tradnl" dirty="0"/>
              <a:t>Los compiladores modernos emplean algoritmos sofisticados para optimizar un programa.</a:t>
            </a:r>
          </a:p>
          <a:p>
            <a:r>
              <a:rPr lang="es-ES_tradnl" dirty="0"/>
              <a:t>Por ejemplo:</a:t>
            </a:r>
          </a:p>
          <a:p>
            <a:pPr marL="514350" indent="-514350">
              <a:buFont typeface="+mj-lt"/>
              <a:buAutoNum type="arabicPeriod"/>
            </a:pPr>
            <a:r>
              <a:rPr lang="es-ES_tradnl" dirty="0"/>
              <a:t>Simplificar expresiones.</a:t>
            </a:r>
          </a:p>
          <a:p>
            <a:pPr marL="514350" indent="-514350">
              <a:buFont typeface="+mj-lt"/>
              <a:buAutoNum type="arabicPeriod"/>
            </a:pPr>
            <a:r>
              <a:rPr lang="es-ES_tradnl" dirty="0"/>
              <a:t>Usar un solo cálculo en varios lugares diferentes (subexpresiones comunes).</a:t>
            </a:r>
          </a:p>
          <a:p>
            <a:pPr marL="514350" indent="-514350">
              <a:buFont typeface="+mj-lt"/>
              <a:buAutoNum type="arabicPeriod"/>
            </a:pPr>
            <a:r>
              <a:rPr lang="es-ES_tradnl" dirty="0"/>
              <a:t>Reducir la cantidad de veces que se debe realizar un cálculo determinado.</a:t>
            </a:r>
          </a:p>
          <a:p>
            <a:endParaRPr lang="es-ES_tradnl" dirty="0"/>
          </a:p>
        </p:txBody>
      </p:sp>
      <p:sp>
        <p:nvSpPr>
          <p:cNvPr id="4" name="Footer Placeholder 3">
            <a:extLst>
              <a:ext uri="{FF2B5EF4-FFF2-40B4-BE49-F238E27FC236}">
                <a16:creationId xmlns:a16="http://schemas.microsoft.com/office/drawing/2014/main" id="{4E239B96-D1BB-8D42-AF5C-DD432DBACF41}"/>
              </a:ext>
            </a:extLst>
          </p:cNvPr>
          <p:cNvSpPr>
            <a:spLocks noGrp="1"/>
          </p:cNvSpPr>
          <p:nvPr>
            <p:ph type="ftr" sz="quarter" idx="11"/>
          </p:nvPr>
        </p:nvSpPr>
        <p:spPr/>
        <p:txBody>
          <a:bodyPr/>
          <a:lstStyle/>
          <a:p>
            <a:r>
              <a:rPr lang="es-MX"/>
              <a:t>Universidad de Sonora</a:t>
            </a:r>
          </a:p>
        </p:txBody>
      </p:sp>
      <p:sp>
        <p:nvSpPr>
          <p:cNvPr id="5" name="Slide Number Placeholder 4">
            <a:extLst>
              <a:ext uri="{FF2B5EF4-FFF2-40B4-BE49-F238E27FC236}">
                <a16:creationId xmlns:a16="http://schemas.microsoft.com/office/drawing/2014/main" id="{CAFCC03F-526F-2A46-851F-521ACC8B5FFF}"/>
              </a:ext>
            </a:extLst>
          </p:cNvPr>
          <p:cNvSpPr>
            <a:spLocks noGrp="1"/>
          </p:cNvSpPr>
          <p:nvPr>
            <p:ph type="sldNum" sz="quarter" idx="12"/>
          </p:nvPr>
        </p:nvSpPr>
        <p:spPr/>
        <p:txBody>
          <a:bodyPr/>
          <a:lstStyle/>
          <a:p>
            <a:fld id="{047EF63E-E39E-4629-A876-530D649DE2E7}" type="slidenum">
              <a:rPr lang="es-MX" smtClean="0"/>
              <a:t>13</a:t>
            </a:fld>
            <a:endParaRPr lang="es-MX"/>
          </a:p>
        </p:txBody>
      </p:sp>
    </p:spTree>
    <p:extLst>
      <p:ext uri="{BB962C8B-B14F-4D97-AF65-F5344CB8AC3E}">
        <p14:creationId xmlns:p14="http://schemas.microsoft.com/office/powerpoint/2010/main" val="3675490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BB579-E4CF-5C40-A41D-AD97368BE4E0}"/>
              </a:ext>
            </a:extLst>
          </p:cNvPr>
          <p:cNvSpPr>
            <a:spLocks noGrp="1"/>
          </p:cNvSpPr>
          <p:nvPr>
            <p:ph type="title"/>
          </p:nvPr>
        </p:nvSpPr>
        <p:spPr/>
        <p:txBody>
          <a:bodyPr/>
          <a:lstStyle/>
          <a:p>
            <a:r>
              <a:rPr lang="es-ES_tradnl" dirty="0"/>
              <a:t>Compiladores y optimización</a:t>
            </a:r>
          </a:p>
        </p:txBody>
      </p:sp>
      <p:sp>
        <p:nvSpPr>
          <p:cNvPr id="3" name="Content Placeholder 2">
            <a:extLst>
              <a:ext uri="{FF2B5EF4-FFF2-40B4-BE49-F238E27FC236}">
                <a16:creationId xmlns:a16="http://schemas.microsoft.com/office/drawing/2014/main" id="{F374DECD-3F98-A04D-B20D-13835C6AE574}"/>
              </a:ext>
            </a:extLst>
          </p:cNvPr>
          <p:cNvSpPr>
            <a:spLocks noGrp="1"/>
          </p:cNvSpPr>
          <p:nvPr>
            <p:ph idx="1"/>
          </p:nvPr>
        </p:nvSpPr>
        <p:spPr/>
        <p:txBody>
          <a:bodyPr/>
          <a:lstStyle/>
          <a:p>
            <a:r>
              <a:rPr lang="es-ES_tradnl" dirty="0"/>
              <a:t>Los compiladores solo aplican optimizaciones </a:t>
            </a:r>
            <a:r>
              <a:rPr lang="es-ES_tradnl" i="1" dirty="0"/>
              <a:t>seguras</a:t>
            </a:r>
            <a:r>
              <a:rPr lang="es-ES_tradnl" dirty="0"/>
              <a:t>.</a:t>
            </a:r>
          </a:p>
          <a:p>
            <a:r>
              <a:rPr lang="es-ES_tradnl" dirty="0"/>
              <a:t>El programa optimizado debe tener el mismo comportamiento que el programa original para todos los casos posibles.</a:t>
            </a:r>
          </a:p>
          <a:p>
            <a:r>
              <a:rPr lang="es-ES_tradnl" dirty="0"/>
              <a:t>Esto limita algunas posibles optimizaciones.</a:t>
            </a:r>
          </a:p>
          <a:p>
            <a:endParaRPr lang="es-ES_tradnl" dirty="0"/>
          </a:p>
        </p:txBody>
      </p:sp>
      <p:sp>
        <p:nvSpPr>
          <p:cNvPr id="4" name="Footer Placeholder 3">
            <a:extLst>
              <a:ext uri="{FF2B5EF4-FFF2-40B4-BE49-F238E27FC236}">
                <a16:creationId xmlns:a16="http://schemas.microsoft.com/office/drawing/2014/main" id="{715615D8-761E-0047-A979-B9A49BA93C6F}"/>
              </a:ext>
            </a:extLst>
          </p:cNvPr>
          <p:cNvSpPr>
            <a:spLocks noGrp="1"/>
          </p:cNvSpPr>
          <p:nvPr>
            <p:ph type="ftr" sz="quarter" idx="11"/>
          </p:nvPr>
        </p:nvSpPr>
        <p:spPr/>
        <p:txBody>
          <a:bodyPr/>
          <a:lstStyle/>
          <a:p>
            <a:r>
              <a:rPr lang="es-MX"/>
              <a:t>Universidad de Sonora</a:t>
            </a:r>
          </a:p>
        </p:txBody>
      </p:sp>
      <p:sp>
        <p:nvSpPr>
          <p:cNvPr id="5" name="Slide Number Placeholder 4">
            <a:extLst>
              <a:ext uri="{FF2B5EF4-FFF2-40B4-BE49-F238E27FC236}">
                <a16:creationId xmlns:a16="http://schemas.microsoft.com/office/drawing/2014/main" id="{ECA2F18F-76AA-874B-8BAD-E058102B9E18}"/>
              </a:ext>
            </a:extLst>
          </p:cNvPr>
          <p:cNvSpPr>
            <a:spLocks noGrp="1"/>
          </p:cNvSpPr>
          <p:nvPr>
            <p:ph type="sldNum" sz="quarter" idx="12"/>
          </p:nvPr>
        </p:nvSpPr>
        <p:spPr/>
        <p:txBody>
          <a:bodyPr/>
          <a:lstStyle/>
          <a:p>
            <a:fld id="{047EF63E-E39E-4629-A876-530D649DE2E7}" type="slidenum">
              <a:rPr lang="es-MX" smtClean="0"/>
              <a:t>14</a:t>
            </a:fld>
            <a:endParaRPr lang="es-MX"/>
          </a:p>
        </p:txBody>
      </p:sp>
    </p:spTree>
    <p:extLst>
      <p:ext uri="{BB962C8B-B14F-4D97-AF65-F5344CB8AC3E}">
        <p14:creationId xmlns:p14="http://schemas.microsoft.com/office/powerpoint/2010/main" val="3734880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5D265-9D98-A84A-98B5-DD742BD7FD05}"/>
              </a:ext>
            </a:extLst>
          </p:cNvPr>
          <p:cNvSpPr>
            <a:spLocks noGrp="1"/>
          </p:cNvSpPr>
          <p:nvPr>
            <p:ph type="title"/>
          </p:nvPr>
        </p:nvSpPr>
        <p:spPr/>
        <p:txBody>
          <a:bodyPr/>
          <a:lstStyle/>
          <a:p>
            <a:r>
              <a:rPr lang="es-ES_tradnl" dirty="0"/>
              <a:t>Ejemplo</a:t>
            </a:r>
          </a:p>
        </p:txBody>
      </p:sp>
      <p:sp>
        <p:nvSpPr>
          <p:cNvPr id="3" name="Content Placeholder 2">
            <a:extLst>
              <a:ext uri="{FF2B5EF4-FFF2-40B4-BE49-F238E27FC236}">
                <a16:creationId xmlns:a16="http://schemas.microsoft.com/office/drawing/2014/main" id="{989767DE-EA48-264D-9622-70922A15F649}"/>
              </a:ext>
            </a:extLst>
          </p:cNvPr>
          <p:cNvSpPr>
            <a:spLocks noGrp="1"/>
          </p:cNvSpPr>
          <p:nvPr>
            <p:ph idx="1"/>
          </p:nvPr>
        </p:nvSpPr>
        <p:spPr/>
        <p:txBody>
          <a:bodyPr/>
          <a:lstStyle/>
          <a:p>
            <a:r>
              <a:rPr lang="es-ES_tradnl" dirty="0"/>
              <a:t>¿Cuál es más eficiente? ¿Hacen lo mismo?</a:t>
            </a:r>
          </a:p>
          <a:p>
            <a:pPr marL="0" indent="0">
              <a:buNone/>
            </a:pPr>
            <a:r>
              <a:rPr lang="es-ES_tradnl" dirty="0">
                <a:latin typeface="Times New Roman" panose="02020603050405020304" pitchFamily="18" charset="0"/>
                <a:cs typeface="Times New Roman" panose="02020603050405020304" pitchFamily="18" charset="0"/>
              </a:rPr>
              <a:t>    </a:t>
            </a:r>
            <a:r>
              <a:rPr lang="es-ES_tradnl" dirty="0" err="1">
                <a:latin typeface="Times New Roman" panose="02020603050405020304" pitchFamily="18" charset="0"/>
                <a:cs typeface="Times New Roman" panose="02020603050405020304" pitchFamily="18" charset="0"/>
              </a:rPr>
              <a:t>void</a:t>
            </a:r>
            <a:r>
              <a:rPr lang="es-ES_tradnl" dirty="0">
                <a:latin typeface="Times New Roman" panose="02020603050405020304" pitchFamily="18" charset="0"/>
                <a:cs typeface="Times New Roman" panose="02020603050405020304" pitchFamily="18" charset="0"/>
              </a:rPr>
              <a:t> twiddle1(</a:t>
            </a:r>
            <a:r>
              <a:rPr lang="es-ES_tradnl" dirty="0" err="1">
                <a:latin typeface="Times New Roman" panose="02020603050405020304" pitchFamily="18" charset="0"/>
                <a:cs typeface="Times New Roman" panose="02020603050405020304" pitchFamily="18" charset="0"/>
              </a:rPr>
              <a:t>long</a:t>
            </a:r>
            <a:r>
              <a:rPr lang="es-ES_tradnl" dirty="0">
                <a:latin typeface="Times New Roman" panose="02020603050405020304" pitchFamily="18" charset="0"/>
                <a:cs typeface="Times New Roman" panose="02020603050405020304" pitchFamily="18" charset="0"/>
              </a:rPr>
              <a:t> *</a:t>
            </a:r>
            <a:r>
              <a:rPr lang="es-ES_tradnl" dirty="0" err="1">
                <a:latin typeface="Times New Roman" panose="02020603050405020304" pitchFamily="18" charset="0"/>
                <a:cs typeface="Times New Roman" panose="02020603050405020304" pitchFamily="18" charset="0"/>
              </a:rPr>
              <a:t>xp</a:t>
            </a:r>
            <a:r>
              <a:rPr lang="es-ES_tradnl" dirty="0">
                <a:latin typeface="Times New Roman" panose="02020603050405020304" pitchFamily="18" charset="0"/>
                <a:cs typeface="Times New Roman" panose="02020603050405020304" pitchFamily="18" charset="0"/>
              </a:rPr>
              <a:t>, </a:t>
            </a:r>
            <a:r>
              <a:rPr lang="es-ES_tradnl" dirty="0" err="1">
                <a:latin typeface="Times New Roman" panose="02020603050405020304" pitchFamily="18" charset="0"/>
                <a:cs typeface="Times New Roman" panose="02020603050405020304" pitchFamily="18" charset="0"/>
              </a:rPr>
              <a:t>long</a:t>
            </a:r>
            <a:r>
              <a:rPr lang="es-ES_tradnl" dirty="0">
                <a:latin typeface="Times New Roman" panose="02020603050405020304" pitchFamily="18" charset="0"/>
                <a:cs typeface="Times New Roman" panose="02020603050405020304" pitchFamily="18" charset="0"/>
              </a:rPr>
              <a:t> *</a:t>
            </a:r>
            <a:r>
              <a:rPr lang="es-ES_tradnl" dirty="0" err="1">
                <a:latin typeface="Times New Roman" panose="02020603050405020304" pitchFamily="18" charset="0"/>
                <a:cs typeface="Times New Roman" panose="02020603050405020304" pitchFamily="18" charset="0"/>
              </a:rPr>
              <a:t>yp</a:t>
            </a:r>
            <a:r>
              <a:rPr lang="es-ES_tradnl" dirty="0">
                <a:latin typeface="Times New Roman" panose="02020603050405020304" pitchFamily="18" charset="0"/>
                <a:cs typeface="Times New Roman" panose="02020603050405020304" pitchFamily="18" charset="0"/>
              </a:rPr>
              <a:t>) {</a:t>
            </a:r>
          </a:p>
          <a:p>
            <a:pPr marL="0" indent="0">
              <a:buNone/>
            </a:pPr>
            <a:r>
              <a:rPr lang="es-ES_tradnl" dirty="0">
                <a:latin typeface="Times New Roman" panose="02020603050405020304" pitchFamily="18" charset="0"/>
                <a:cs typeface="Times New Roman" panose="02020603050405020304" pitchFamily="18" charset="0"/>
              </a:rPr>
              <a:t>        *</a:t>
            </a:r>
            <a:r>
              <a:rPr lang="es-ES_tradnl" dirty="0" err="1">
                <a:latin typeface="Times New Roman" panose="02020603050405020304" pitchFamily="18" charset="0"/>
                <a:cs typeface="Times New Roman" panose="02020603050405020304" pitchFamily="18" charset="0"/>
              </a:rPr>
              <a:t>xp</a:t>
            </a:r>
            <a:r>
              <a:rPr lang="es-ES_tradnl" dirty="0">
                <a:latin typeface="Times New Roman" panose="02020603050405020304" pitchFamily="18" charset="0"/>
                <a:cs typeface="Times New Roman" panose="02020603050405020304" pitchFamily="18" charset="0"/>
              </a:rPr>
              <a:t> = *</a:t>
            </a:r>
            <a:r>
              <a:rPr lang="es-ES_tradnl" dirty="0" err="1">
                <a:latin typeface="Times New Roman" panose="02020603050405020304" pitchFamily="18" charset="0"/>
                <a:cs typeface="Times New Roman" panose="02020603050405020304" pitchFamily="18" charset="0"/>
              </a:rPr>
              <a:t>xp</a:t>
            </a:r>
            <a:r>
              <a:rPr lang="es-ES_tradnl" dirty="0">
                <a:latin typeface="Times New Roman" panose="02020603050405020304" pitchFamily="18" charset="0"/>
                <a:cs typeface="Times New Roman" panose="02020603050405020304" pitchFamily="18" charset="0"/>
              </a:rPr>
              <a:t> + *</a:t>
            </a:r>
            <a:r>
              <a:rPr lang="es-ES_tradnl" dirty="0" err="1">
                <a:latin typeface="Times New Roman" panose="02020603050405020304" pitchFamily="18" charset="0"/>
                <a:cs typeface="Times New Roman" panose="02020603050405020304" pitchFamily="18" charset="0"/>
              </a:rPr>
              <a:t>yp</a:t>
            </a:r>
            <a:r>
              <a:rPr lang="es-ES_tradnl" dirty="0">
                <a:latin typeface="Times New Roman" panose="02020603050405020304" pitchFamily="18" charset="0"/>
                <a:cs typeface="Times New Roman" panose="02020603050405020304" pitchFamily="18" charset="0"/>
              </a:rPr>
              <a:t>;</a:t>
            </a:r>
          </a:p>
          <a:p>
            <a:pPr marL="0" indent="0">
              <a:buNone/>
            </a:pPr>
            <a:r>
              <a:rPr lang="es-ES_tradnl" dirty="0">
                <a:latin typeface="Times New Roman" panose="02020603050405020304" pitchFamily="18" charset="0"/>
                <a:cs typeface="Times New Roman" panose="02020603050405020304" pitchFamily="18" charset="0"/>
              </a:rPr>
              <a:t>        *</a:t>
            </a:r>
            <a:r>
              <a:rPr lang="es-ES_tradnl" dirty="0" err="1">
                <a:latin typeface="Times New Roman" panose="02020603050405020304" pitchFamily="18" charset="0"/>
                <a:cs typeface="Times New Roman" panose="02020603050405020304" pitchFamily="18" charset="0"/>
              </a:rPr>
              <a:t>xp</a:t>
            </a:r>
            <a:r>
              <a:rPr lang="es-ES_tradnl" dirty="0">
                <a:latin typeface="Times New Roman" panose="02020603050405020304" pitchFamily="18" charset="0"/>
                <a:cs typeface="Times New Roman" panose="02020603050405020304" pitchFamily="18" charset="0"/>
              </a:rPr>
              <a:t> = *</a:t>
            </a:r>
            <a:r>
              <a:rPr lang="es-ES_tradnl" dirty="0" err="1">
                <a:latin typeface="Times New Roman" panose="02020603050405020304" pitchFamily="18" charset="0"/>
                <a:cs typeface="Times New Roman" panose="02020603050405020304" pitchFamily="18" charset="0"/>
              </a:rPr>
              <a:t>xp</a:t>
            </a:r>
            <a:r>
              <a:rPr lang="es-ES_tradnl" dirty="0">
                <a:latin typeface="Times New Roman" panose="02020603050405020304" pitchFamily="18" charset="0"/>
                <a:cs typeface="Times New Roman" panose="02020603050405020304" pitchFamily="18" charset="0"/>
              </a:rPr>
              <a:t> + *</a:t>
            </a:r>
            <a:r>
              <a:rPr lang="es-ES_tradnl" dirty="0" err="1">
                <a:latin typeface="Times New Roman" panose="02020603050405020304" pitchFamily="18" charset="0"/>
                <a:cs typeface="Times New Roman" panose="02020603050405020304" pitchFamily="18" charset="0"/>
              </a:rPr>
              <a:t>yp</a:t>
            </a:r>
            <a:r>
              <a:rPr lang="es-ES_tradnl" dirty="0">
                <a:latin typeface="Times New Roman" panose="02020603050405020304" pitchFamily="18" charset="0"/>
                <a:cs typeface="Times New Roman" panose="02020603050405020304" pitchFamily="18" charset="0"/>
              </a:rPr>
              <a:t>;</a:t>
            </a:r>
          </a:p>
          <a:p>
            <a:pPr marL="0" indent="0">
              <a:buNone/>
            </a:pPr>
            <a:r>
              <a:rPr lang="es-ES_tradnl" dirty="0">
                <a:latin typeface="Times New Roman" panose="02020603050405020304" pitchFamily="18" charset="0"/>
                <a:cs typeface="Times New Roman" panose="02020603050405020304" pitchFamily="18" charset="0"/>
              </a:rPr>
              <a:t>    }</a:t>
            </a:r>
          </a:p>
          <a:p>
            <a:endParaRPr lang="es-ES_tradnl" dirty="0"/>
          </a:p>
          <a:p>
            <a:pPr marL="0" indent="0">
              <a:buNone/>
            </a:pPr>
            <a:r>
              <a:rPr lang="es-ES_tradnl" dirty="0">
                <a:latin typeface="Times New Roman" panose="02020603050405020304" pitchFamily="18" charset="0"/>
                <a:cs typeface="Times New Roman" panose="02020603050405020304" pitchFamily="18" charset="0"/>
              </a:rPr>
              <a:t>    </a:t>
            </a:r>
            <a:r>
              <a:rPr lang="es-ES_tradnl" dirty="0" err="1">
                <a:latin typeface="Times New Roman" panose="02020603050405020304" pitchFamily="18" charset="0"/>
                <a:cs typeface="Times New Roman" panose="02020603050405020304" pitchFamily="18" charset="0"/>
              </a:rPr>
              <a:t>void</a:t>
            </a:r>
            <a:r>
              <a:rPr lang="es-ES_tradnl" dirty="0">
                <a:latin typeface="Times New Roman" panose="02020603050405020304" pitchFamily="18" charset="0"/>
                <a:cs typeface="Times New Roman" panose="02020603050405020304" pitchFamily="18" charset="0"/>
              </a:rPr>
              <a:t> twiddle2(</a:t>
            </a:r>
            <a:r>
              <a:rPr lang="es-ES_tradnl" dirty="0" err="1">
                <a:latin typeface="Times New Roman" panose="02020603050405020304" pitchFamily="18" charset="0"/>
                <a:cs typeface="Times New Roman" panose="02020603050405020304" pitchFamily="18" charset="0"/>
              </a:rPr>
              <a:t>long</a:t>
            </a:r>
            <a:r>
              <a:rPr lang="es-ES_tradnl" dirty="0">
                <a:latin typeface="Times New Roman" panose="02020603050405020304" pitchFamily="18" charset="0"/>
                <a:cs typeface="Times New Roman" panose="02020603050405020304" pitchFamily="18" charset="0"/>
              </a:rPr>
              <a:t> *</a:t>
            </a:r>
            <a:r>
              <a:rPr lang="es-ES_tradnl" dirty="0" err="1">
                <a:latin typeface="Times New Roman" panose="02020603050405020304" pitchFamily="18" charset="0"/>
                <a:cs typeface="Times New Roman" panose="02020603050405020304" pitchFamily="18" charset="0"/>
              </a:rPr>
              <a:t>xp</a:t>
            </a:r>
            <a:r>
              <a:rPr lang="es-ES_tradnl" dirty="0">
                <a:latin typeface="Times New Roman" panose="02020603050405020304" pitchFamily="18" charset="0"/>
                <a:cs typeface="Times New Roman" panose="02020603050405020304" pitchFamily="18" charset="0"/>
              </a:rPr>
              <a:t>, </a:t>
            </a:r>
            <a:r>
              <a:rPr lang="es-ES_tradnl" dirty="0" err="1">
                <a:latin typeface="Times New Roman" panose="02020603050405020304" pitchFamily="18" charset="0"/>
                <a:cs typeface="Times New Roman" panose="02020603050405020304" pitchFamily="18" charset="0"/>
              </a:rPr>
              <a:t>long</a:t>
            </a:r>
            <a:r>
              <a:rPr lang="es-ES_tradnl" dirty="0">
                <a:latin typeface="Times New Roman" panose="02020603050405020304" pitchFamily="18" charset="0"/>
                <a:cs typeface="Times New Roman" panose="02020603050405020304" pitchFamily="18" charset="0"/>
              </a:rPr>
              <a:t> *</a:t>
            </a:r>
            <a:r>
              <a:rPr lang="es-ES_tradnl" dirty="0" err="1">
                <a:latin typeface="Times New Roman" panose="02020603050405020304" pitchFamily="18" charset="0"/>
                <a:cs typeface="Times New Roman" panose="02020603050405020304" pitchFamily="18" charset="0"/>
              </a:rPr>
              <a:t>yp</a:t>
            </a:r>
            <a:r>
              <a:rPr lang="es-ES_tradnl" dirty="0">
                <a:latin typeface="Times New Roman" panose="02020603050405020304" pitchFamily="18" charset="0"/>
                <a:cs typeface="Times New Roman" panose="02020603050405020304" pitchFamily="18" charset="0"/>
              </a:rPr>
              <a:t>) {</a:t>
            </a:r>
          </a:p>
          <a:p>
            <a:pPr marL="0" indent="0">
              <a:buNone/>
            </a:pPr>
            <a:r>
              <a:rPr lang="es-ES_tradnl" dirty="0">
                <a:latin typeface="Times New Roman" panose="02020603050405020304" pitchFamily="18" charset="0"/>
                <a:cs typeface="Times New Roman" panose="02020603050405020304" pitchFamily="18" charset="0"/>
              </a:rPr>
              <a:t>        *</a:t>
            </a:r>
            <a:r>
              <a:rPr lang="es-ES_tradnl" dirty="0" err="1">
                <a:latin typeface="Times New Roman" panose="02020603050405020304" pitchFamily="18" charset="0"/>
                <a:cs typeface="Times New Roman" panose="02020603050405020304" pitchFamily="18" charset="0"/>
              </a:rPr>
              <a:t>xp</a:t>
            </a:r>
            <a:r>
              <a:rPr lang="es-ES_tradnl" dirty="0">
                <a:latin typeface="Times New Roman" panose="02020603050405020304" pitchFamily="18" charset="0"/>
                <a:cs typeface="Times New Roman" panose="02020603050405020304" pitchFamily="18" charset="0"/>
              </a:rPr>
              <a:t> = *</a:t>
            </a:r>
            <a:r>
              <a:rPr lang="es-ES_tradnl" dirty="0" err="1">
                <a:latin typeface="Times New Roman" panose="02020603050405020304" pitchFamily="18" charset="0"/>
                <a:cs typeface="Times New Roman" panose="02020603050405020304" pitchFamily="18" charset="0"/>
              </a:rPr>
              <a:t>xp</a:t>
            </a:r>
            <a:r>
              <a:rPr lang="es-ES_tradnl" dirty="0">
                <a:latin typeface="Times New Roman" panose="02020603050405020304" pitchFamily="18" charset="0"/>
                <a:cs typeface="Times New Roman" panose="02020603050405020304" pitchFamily="18" charset="0"/>
              </a:rPr>
              <a:t> + 2 * *</a:t>
            </a:r>
            <a:r>
              <a:rPr lang="es-ES_tradnl" dirty="0" err="1">
                <a:latin typeface="Times New Roman" panose="02020603050405020304" pitchFamily="18" charset="0"/>
                <a:cs typeface="Times New Roman" panose="02020603050405020304" pitchFamily="18" charset="0"/>
              </a:rPr>
              <a:t>yp</a:t>
            </a:r>
            <a:r>
              <a:rPr lang="es-ES_tradnl" dirty="0">
                <a:latin typeface="Times New Roman" panose="02020603050405020304" pitchFamily="18" charset="0"/>
                <a:cs typeface="Times New Roman" panose="02020603050405020304" pitchFamily="18" charset="0"/>
              </a:rPr>
              <a:t>;</a:t>
            </a:r>
          </a:p>
          <a:p>
            <a:pPr marL="0" indent="0">
              <a:buNone/>
            </a:pPr>
            <a:r>
              <a:rPr lang="es-ES_tradnl" dirty="0">
                <a:latin typeface="Times New Roman" panose="02020603050405020304" pitchFamily="18" charset="0"/>
                <a:cs typeface="Times New Roman" panose="02020603050405020304" pitchFamily="18" charset="0"/>
              </a:rPr>
              <a:t>    }</a:t>
            </a:r>
          </a:p>
          <a:p>
            <a:endParaRPr lang="es-ES_tradnl" dirty="0"/>
          </a:p>
        </p:txBody>
      </p:sp>
      <p:sp>
        <p:nvSpPr>
          <p:cNvPr id="4" name="Footer Placeholder 3">
            <a:extLst>
              <a:ext uri="{FF2B5EF4-FFF2-40B4-BE49-F238E27FC236}">
                <a16:creationId xmlns:a16="http://schemas.microsoft.com/office/drawing/2014/main" id="{3E2C0773-AFC1-784A-B313-4E7C0984C142}"/>
              </a:ext>
            </a:extLst>
          </p:cNvPr>
          <p:cNvSpPr>
            <a:spLocks noGrp="1"/>
          </p:cNvSpPr>
          <p:nvPr>
            <p:ph type="ftr" sz="quarter" idx="11"/>
          </p:nvPr>
        </p:nvSpPr>
        <p:spPr/>
        <p:txBody>
          <a:bodyPr/>
          <a:lstStyle/>
          <a:p>
            <a:r>
              <a:rPr lang="es-MX"/>
              <a:t>Universidad de Sonora</a:t>
            </a:r>
          </a:p>
        </p:txBody>
      </p:sp>
      <p:sp>
        <p:nvSpPr>
          <p:cNvPr id="5" name="Slide Number Placeholder 4">
            <a:extLst>
              <a:ext uri="{FF2B5EF4-FFF2-40B4-BE49-F238E27FC236}">
                <a16:creationId xmlns:a16="http://schemas.microsoft.com/office/drawing/2014/main" id="{062D10FF-2C45-0149-8FE8-C18632584852}"/>
              </a:ext>
            </a:extLst>
          </p:cNvPr>
          <p:cNvSpPr>
            <a:spLocks noGrp="1"/>
          </p:cNvSpPr>
          <p:nvPr>
            <p:ph type="sldNum" sz="quarter" idx="12"/>
          </p:nvPr>
        </p:nvSpPr>
        <p:spPr/>
        <p:txBody>
          <a:bodyPr/>
          <a:lstStyle/>
          <a:p>
            <a:fld id="{047EF63E-E39E-4629-A876-530D649DE2E7}" type="slidenum">
              <a:rPr lang="es-MX" smtClean="0"/>
              <a:t>15</a:t>
            </a:fld>
            <a:endParaRPr lang="es-MX"/>
          </a:p>
        </p:txBody>
      </p:sp>
    </p:spTree>
    <p:extLst>
      <p:ext uri="{BB962C8B-B14F-4D97-AF65-F5344CB8AC3E}">
        <p14:creationId xmlns:p14="http://schemas.microsoft.com/office/powerpoint/2010/main" val="28149415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80CF4-DAD8-5558-4106-3B4EF64A4311}"/>
              </a:ext>
            </a:extLst>
          </p:cNvPr>
          <p:cNvSpPr>
            <a:spLocks noGrp="1"/>
          </p:cNvSpPr>
          <p:nvPr>
            <p:ph type="title"/>
          </p:nvPr>
        </p:nvSpPr>
        <p:spPr/>
        <p:txBody>
          <a:bodyPr/>
          <a:lstStyle/>
          <a:p>
            <a:r>
              <a:rPr lang="en-MX" dirty="0"/>
              <a:t>Análisis</a:t>
            </a:r>
          </a:p>
        </p:txBody>
      </p:sp>
      <p:sp>
        <p:nvSpPr>
          <p:cNvPr id="3" name="Content Placeholder 2">
            <a:extLst>
              <a:ext uri="{FF2B5EF4-FFF2-40B4-BE49-F238E27FC236}">
                <a16:creationId xmlns:a16="http://schemas.microsoft.com/office/drawing/2014/main" id="{7B896726-3816-7410-86C5-38A6CFFEDE69}"/>
              </a:ext>
            </a:extLst>
          </p:cNvPr>
          <p:cNvSpPr>
            <a:spLocks noGrp="1"/>
          </p:cNvSpPr>
          <p:nvPr>
            <p:ph idx="1"/>
          </p:nvPr>
        </p:nvSpPr>
        <p:spPr/>
        <p:txBody>
          <a:bodyPr/>
          <a:lstStyle/>
          <a:p>
            <a:r>
              <a:rPr lang="es-MX" dirty="0"/>
              <a:t>La función </a:t>
            </a:r>
            <a:r>
              <a:rPr lang="es-MX" dirty="0">
                <a:latin typeface="Times New Roman" panose="02020603050405020304" pitchFamily="18" charset="0"/>
                <a:cs typeface="Times New Roman" panose="02020603050405020304" pitchFamily="18" charset="0"/>
              </a:rPr>
              <a:t>twiddle1</a:t>
            </a:r>
            <a:r>
              <a:rPr lang="es-MX" dirty="0"/>
              <a:t> requiere 6 referencias a memoria (2 lecturas de </a:t>
            </a:r>
            <a:r>
              <a:rPr lang="es-MX" dirty="0">
                <a:latin typeface="Times New Roman" panose="02020603050405020304" pitchFamily="18" charset="0"/>
                <a:cs typeface="Times New Roman" panose="02020603050405020304" pitchFamily="18" charset="0"/>
              </a:rPr>
              <a:t>*xp</a:t>
            </a:r>
            <a:r>
              <a:rPr lang="es-MX" dirty="0"/>
              <a:t>, dos lecturas de </a:t>
            </a:r>
            <a:r>
              <a:rPr lang="es-MX" dirty="0">
                <a:latin typeface="Times New Roman" panose="02020603050405020304" pitchFamily="18" charset="0"/>
                <a:cs typeface="Times New Roman" panose="02020603050405020304" pitchFamily="18" charset="0"/>
              </a:rPr>
              <a:t>*yp</a:t>
            </a:r>
            <a:r>
              <a:rPr lang="es-MX" dirty="0"/>
              <a:t>, dos escrituras de </a:t>
            </a:r>
            <a:r>
              <a:rPr lang="es-MX" dirty="0">
                <a:latin typeface="Times New Roman" panose="02020603050405020304" pitchFamily="18" charset="0"/>
                <a:cs typeface="Times New Roman" panose="02020603050405020304" pitchFamily="18" charset="0"/>
              </a:rPr>
              <a:t>*xp</a:t>
            </a:r>
            <a:r>
              <a:rPr lang="es-MX" dirty="0"/>
              <a:t>).</a:t>
            </a:r>
          </a:p>
          <a:p>
            <a:r>
              <a:rPr lang="es-MX" dirty="0"/>
              <a:t>La función </a:t>
            </a:r>
            <a:r>
              <a:rPr lang="es-MX" dirty="0">
                <a:latin typeface="Times New Roman" panose="02020603050405020304" pitchFamily="18" charset="0"/>
                <a:cs typeface="Times New Roman" panose="02020603050405020304" pitchFamily="18" charset="0"/>
              </a:rPr>
              <a:t>twiddle2</a:t>
            </a:r>
            <a:r>
              <a:rPr lang="es-MX" dirty="0"/>
              <a:t> requiere 3 referencias a memoria (1 lectura de </a:t>
            </a:r>
            <a:r>
              <a:rPr lang="es-MX" dirty="0">
                <a:latin typeface="Times New Roman" panose="02020603050405020304" pitchFamily="18" charset="0"/>
                <a:cs typeface="Times New Roman" panose="02020603050405020304" pitchFamily="18" charset="0"/>
              </a:rPr>
              <a:t>*xp</a:t>
            </a:r>
            <a:r>
              <a:rPr lang="es-MX" dirty="0"/>
              <a:t>, 1 lectura de </a:t>
            </a:r>
            <a:r>
              <a:rPr lang="es-MX" dirty="0">
                <a:latin typeface="Times New Roman" panose="02020603050405020304" pitchFamily="18" charset="0"/>
                <a:cs typeface="Times New Roman" panose="02020603050405020304" pitchFamily="18" charset="0"/>
              </a:rPr>
              <a:t>*yp</a:t>
            </a:r>
            <a:r>
              <a:rPr lang="es-MX" dirty="0"/>
              <a:t>, 1 escritura de </a:t>
            </a:r>
            <a:r>
              <a:rPr lang="es-MX" dirty="0">
                <a:latin typeface="Times New Roman" panose="02020603050405020304" pitchFamily="18" charset="0"/>
                <a:cs typeface="Times New Roman" panose="02020603050405020304" pitchFamily="18" charset="0"/>
              </a:rPr>
              <a:t>*xp</a:t>
            </a:r>
            <a:r>
              <a:rPr lang="es-MX" dirty="0"/>
              <a:t>).</a:t>
            </a:r>
          </a:p>
          <a:p>
            <a:r>
              <a:rPr lang="es-ES_tradnl" dirty="0"/>
              <a:t>Conclusión</a:t>
            </a:r>
            <a:r>
              <a:rPr lang="en-US" dirty="0"/>
              <a:t>: </a:t>
            </a:r>
            <a:r>
              <a:rPr lang="en-US" dirty="0">
                <a:latin typeface="Times New Roman" panose="02020603050405020304" pitchFamily="18" charset="0"/>
                <a:cs typeface="Times New Roman" panose="02020603050405020304" pitchFamily="18" charset="0"/>
              </a:rPr>
              <a:t>twiddle2</a:t>
            </a:r>
            <a:r>
              <a:rPr lang="en-MX" dirty="0"/>
              <a:t> es más eficiente que </a:t>
            </a:r>
            <a:r>
              <a:rPr lang="en-MX" dirty="0">
                <a:latin typeface="Times New Roman" panose="02020603050405020304" pitchFamily="18" charset="0"/>
                <a:cs typeface="Times New Roman" panose="02020603050405020304" pitchFamily="18" charset="0"/>
              </a:rPr>
              <a:t>twiddle1</a:t>
            </a:r>
            <a:r>
              <a:rPr lang="en-MX" dirty="0"/>
              <a:t>.</a:t>
            </a:r>
          </a:p>
          <a:p>
            <a:endParaRPr lang="en-MX" dirty="0"/>
          </a:p>
        </p:txBody>
      </p:sp>
      <p:sp>
        <p:nvSpPr>
          <p:cNvPr id="4" name="Footer Placeholder 3">
            <a:extLst>
              <a:ext uri="{FF2B5EF4-FFF2-40B4-BE49-F238E27FC236}">
                <a16:creationId xmlns:a16="http://schemas.microsoft.com/office/drawing/2014/main" id="{7700D511-D305-9018-09CB-5139095C5BAB}"/>
              </a:ext>
            </a:extLst>
          </p:cNvPr>
          <p:cNvSpPr>
            <a:spLocks noGrp="1"/>
          </p:cNvSpPr>
          <p:nvPr>
            <p:ph type="ftr" sz="quarter" idx="11"/>
          </p:nvPr>
        </p:nvSpPr>
        <p:spPr/>
        <p:txBody>
          <a:bodyPr/>
          <a:lstStyle/>
          <a:p>
            <a:r>
              <a:rPr lang="es-MX"/>
              <a:t>Universidad de Sonora</a:t>
            </a:r>
          </a:p>
        </p:txBody>
      </p:sp>
      <p:sp>
        <p:nvSpPr>
          <p:cNvPr id="5" name="Slide Number Placeholder 4">
            <a:extLst>
              <a:ext uri="{FF2B5EF4-FFF2-40B4-BE49-F238E27FC236}">
                <a16:creationId xmlns:a16="http://schemas.microsoft.com/office/drawing/2014/main" id="{A75EC428-7FD2-6FE4-6D7C-997E8ED2AA95}"/>
              </a:ext>
            </a:extLst>
          </p:cNvPr>
          <p:cNvSpPr>
            <a:spLocks noGrp="1"/>
          </p:cNvSpPr>
          <p:nvPr>
            <p:ph type="sldNum" sz="quarter" idx="12"/>
          </p:nvPr>
        </p:nvSpPr>
        <p:spPr/>
        <p:txBody>
          <a:bodyPr/>
          <a:lstStyle/>
          <a:p>
            <a:fld id="{047EF63E-E39E-4629-A876-530D649DE2E7}" type="slidenum">
              <a:rPr lang="es-MX" smtClean="0"/>
              <a:t>16</a:t>
            </a:fld>
            <a:endParaRPr lang="es-MX"/>
          </a:p>
        </p:txBody>
      </p:sp>
    </p:spTree>
    <p:extLst>
      <p:ext uri="{BB962C8B-B14F-4D97-AF65-F5344CB8AC3E}">
        <p14:creationId xmlns:p14="http://schemas.microsoft.com/office/powerpoint/2010/main" val="14409010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37A3B-DA96-1059-EB6A-8402CB6F7C18}"/>
              </a:ext>
            </a:extLst>
          </p:cNvPr>
          <p:cNvSpPr>
            <a:spLocks noGrp="1"/>
          </p:cNvSpPr>
          <p:nvPr>
            <p:ph type="title"/>
          </p:nvPr>
        </p:nvSpPr>
        <p:spPr/>
        <p:txBody>
          <a:bodyPr/>
          <a:lstStyle/>
          <a:p>
            <a:r>
              <a:rPr lang="en-MX" dirty="0"/>
              <a:t>Prueba 1</a:t>
            </a:r>
          </a:p>
        </p:txBody>
      </p:sp>
      <p:sp>
        <p:nvSpPr>
          <p:cNvPr id="3" name="Content Placeholder 2">
            <a:extLst>
              <a:ext uri="{FF2B5EF4-FFF2-40B4-BE49-F238E27FC236}">
                <a16:creationId xmlns:a16="http://schemas.microsoft.com/office/drawing/2014/main" id="{5982D8CD-8F9C-EB24-EE2D-D45DB3861883}"/>
              </a:ext>
            </a:extLst>
          </p:cNvPr>
          <p:cNvSpPr>
            <a:spLocks noGrp="1"/>
          </p:cNvSpPr>
          <p:nvPr>
            <p:ph idx="1"/>
          </p:nvPr>
        </p:nvSpPr>
        <p:spPr/>
        <p:txBody>
          <a:bodyPr>
            <a:normAutofit fontScale="92500" lnSpcReduction="10000"/>
          </a:bodyPr>
          <a:lstStyle/>
          <a:p>
            <a:pPr marL="0" indent="0">
              <a:buNone/>
            </a:pPr>
            <a:r>
              <a:rPr lang="en-US" dirty="0">
                <a:latin typeface="Times New Roman" panose="02020603050405020304" pitchFamily="18" charset="0"/>
                <a:cs typeface="Times New Roman" panose="02020603050405020304" pitchFamily="18" charset="0"/>
              </a:rPr>
              <a:t>int main()</a:t>
            </a:r>
          </a:p>
          <a:p>
            <a:pPr marL="0" indent="0">
              <a:buNone/>
            </a:pPr>
            <a:r>
              <a:rPr lang="en-US" dirty="0">
                <a:latin typeface="Times New Roman" panose="02020603050405020304" pitchFamily="18" charset="0"/>
                <a:cs typeface="Times New Roman" panose="02020603050405020304" pitchFamily="18" charset="0"/>
              </a:rPr>
              <a:t>{</a:t>
            </a:r>
          </a:p>
          <a:p>
            <a:pPr marL="0" indent="0">
              <a:buNone/>
            </a:pPr>
            <a:r>
              <a:rPr lang="en-US" dirty="0">
                <a:latin typeface="Times New Roman" panose="02020603050405020304" pitchFamily="18" charset="0"/>
                <a:cs typeface="Times New Roman" panose="02020603050405020304" pitchFamily="18" charset="0"/>
              </a:rPr>
              <a:t>    long x = 10;</a:t>
            </a:r>
          </a:p>
          <a:p>
            <a:pPr marL="0" indent="0">
              <a:buNone/>
            </a:pPr>
            <a:r>
              <a:rPr lang="en-US" dirty="0">
                <a:latin typeface="Times New Roman" panose="02020603050405020304" pitchFamily="18" charset="0"/>
                <a:cs typeface="Times New Roman" panose="02020603050405020304" pitchFamily="18" charset="0"/>
              </a:rPr>
              <a:t>    long y = 20;</a:t>
            </a:r>
          </a:p>
          <a:p>
            <a:pPr marL="0" indent="0">
              <a:buNone/>
            </a:pPr>
            <a:r>
              <a:rPr lang="en-US" dirty="0">
                <a:latin typeface="Times New Roman" panose="02020603050405020304" pitchFamily="18" charset="0"/>
                <a:cs typeface="Times New Roman" panose="02020603050405020304" pitchFamily="18" charset="0"/>
              </a:rPr>
              <a:t>    </a:t>
            </a:r>
          </a:p>
          <a:p>
            <a:pPr marL="0" indent="0">
              <a:buNone/>
            </a:pPr>
            <a:r>
              <a:rPr lang="en-US" dirty="0">
                <a:latin typeface="Times New Roman" panose="02020603050405020304" pitchFamily="18" charset="0"/>
                <a:cs typeface="Times New Roman" panose="02020603050405020304" pitchFamily="18" charset="0"/>
              </a:rPr>
              <a:t>    twiddle1(&amp;x, &amp;y);</a:t>
            </a:r>
          </a:p>
          <a:p>
            <a:pPr marL="0" indent="0">
              <a:buNone/>
            </a:pP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printf</a:t>
            </a:r>
            <a:r>
              <a:rPr lang="en-US" dirty="0">
                <a:latin typeface="Times New Roman" panose="02020603050405020304" pitchFamily="18" charset="0"/>
                <a:cs typeface="Times New Roman" panose="02020603050405020304" pitchFamily="18" charset="0"/>
              </a:rPr>
              <a:t>(“x: %</a:t>
            </a:r>
            <a:r>
              <a:rPr lang="en-US" dirty="0" err="1">
                <a:latin typeface="Times New Roman" panose="02020603050405020304" pitchFamily="18" charset="0"/>
                <a:cs typeface="Times New Roman" panose="02020603050405020304" pitchFamily="18" charset="0"/>
              </a:rPr>
              <a:t>ld</a:t>
            </a:r>
            <a:r>
              <a:rPr lang="en-US" dirty="0">
                <a:latin typeface="Times New Roman" panose="02020603050405020304" pitchFamily="18" charset="0"/>
                <a:cs typeface="Times New Roman" panose="02020603050405020304" pitchFamily="18" charset="0"/>
              </a:rPr>
              <a:t>, y: %</a:t>
            </a:r>
            <a:r>
              <a:rPr lang="en-US" dirty="0" err="1">
                <a:latin typeface="Times New Roman" panose="02020603050405020304" pitchFamily="18" charset="0"/>
                <a:cs typeface="Times New Roman" panose="02020603050405020304" pitchFamily="18" charset="0"/>
              </a:rPr>
              <a:t>ld</a:t>
            </a:r>
            <a:r>
              <a:rPr lang="en-US" dirty="0">
                <a:latin typeface="Times New Roman" panose="02020603050405020304" pitchFamily="18" charset="0"/>
                <a:cs typeface="Times New Roman" panose="02020603050405020304" pitchFamily="18" charset="0"/>
              </a:rPr>
              <a:t>\n”, x, y);   </a:t>
            </a:r>
            <a:r>
              <a:rPr lang="en-US" b="1" dirty="0">
                <a:solidFill>
                  <a:srgbClr val="00B050"/>
                </a:solidFill>
                <a:latin typeface="Times New Roman" panose="02020603050405020304" pitchFamily="18" charset="0"/>
                <a:cs typeface="Times New Roman" panose="02020603050405020304" pitchFamily="18" charset="0"/>
              </a:rPr>
              <a:t>// </a:t>
            </a:r>
            <a:r>
              <a:rPr lang="en-US" b="1" dirty="0" err="1">
                <a:solidFill>
                  <a:srgbClr val="00B050"/>
                </a:solidFill>
                <a:latin typeface="Times New Roman" panose="02020603050405020304" pitchFamily="18" charset="0"/>
                <a:cs typeface="Times New Roman" panose="02020603050405020304" pitchFamily="18" charset="0"/>
              </a:rPr>
              <a:t>imprime</a:t>
            </a:r>
            <a:r>
              <a:rPr lang="en-US" b="1" dirty="0">
                <a:solidFill>
                  <a:srgbClr val="00B050"/>
                </a:solidFill>
                <a:latin typeface="Times New Roman" panose="02020603050405020304" pitchFamily="18" charset="0"/>
                <a:cs typeface="Times New Roman" panose="02020603050405020304" pitchFamily="18" charset="0"/>
              </a:rPr>
              <a:t> x: 50, y: 20</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    return 0;</a:t>
            </a:r>
          </a:p>
          <a:p>
            <a:pPr marL="0" indent="0">
              <a:buNone/>
            </a:pPr>
            <a:r>
              <a:rPr lang="en-US" dirty="0">
                <a:latin typeface="Times New Roman" panose="02020603050405020304" pitchFamily="18" charset="0"/>
                <a:cs typeface="Times New Roman" panose="02020603050405020304" pitchFamily="18" charset="0"/>
              </a:rPr>
              <a:t>}</a:t>
            </a:r>
          </a:p>
          <a:p>
            <a:pPr marL="0" indent="0">
              <a:buNone/>
            </a:pPr>
            <a:endParaRPr lang="en-MX" dirty="0"/>
          </a:p>
        </p:txBody>
      </p:sp>
      <p:sp>
        <p:nvSpPr>
          <p:cNvPr id="4" name="Footer Placeholder 3">
            <a:extLst>
              <a:ext uri="{FF2B5EF4-FFF2-40B4-BE49-F238E27FC236}">
                <a16:creationId xmlns:a16="http://schemas.microsoft.com/office/drawing/2014/main" id="{83E6D552-06F6-CF01-3090-E3C9E0FC96BB}"/>
              </a:ext>
            </a:extLst>
          </p:cNvPr>
          <p:cNvSpPr>
            <a:spLocks noGrp="1"/>
          </p:cNvSpPr>
          <p:nvPr>
            <p:ph type="ftr" sz="quarter" idx="11"/>
          </p:nvPr>
        </p:nvSpPr>
        <p:spPr/>
        <p:txBody>
          <a:bodyPr/>
          <a:lstStyle/>
          <a:p>
            <a:r>
              <a:rPr lang="es-MX"/>
              <a:t>Universidad de Sonora</a:t>
            </a:r>
          </a:p>
        </p:txBody>
      </p:sp>
      <p:sp>
        <p:nvSpPr>
          <p:cNvPr id="5" name="Slide Number Placeholder 4">
            <a:extLst>
              <a:ext uri="{FF2B5EF4-FFF2-40B4-BE49-F238E27FC236}">
                <a16:creationId xmlns:a16="http://schemas.microsoft.com/office/drawing/2014/main" id="{D03C74B4-6EC6-D56F-07E1-D872EC35374D}"/>
              </a:ext>
            </a:extLst>
          </p:cNvPr>
          <p:cNvSpPr>
            <a:spLocks noGrp="1"/>
          </p:cNvSpPr>
          <p:nvPr>
            <p:ph type="sldNum" sz="quarter" idx="12"/>
          </p:nvPr>
        </p:nvSpPr>
        <p:spPr/>
        <p:txBody>
          <a:bodyPr/>
          <a:lstStyle/>
          <a:p>
            <a:fld id="{047EF63E-E39E-4629-A876-530D649DE2E7}" type="slidenum">
              <a:rPr lang="es-MX" smtClean="0"/>
              <a:t>17</a:t>
            </a:fld>
            <a:endParaRPr lang="es-MX"/>
          </a:p>
        </p:txBody>
      </p:sp>
    </p:spTree>
    <p:extLst>
      <p:ext uri="{BB962C8B-B14F-4D97-AF65-F5344CB8AC3E}">
        <p14:creationId xmlns:p14="http://schemas.microsoft.com/office/powerpoint/2010/main" val="15740952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37A3B-DA96-1059-EB6A-8402CB6F7C18}"/>
              </a:ext>
            </a:extLst>
          </p:cNvPr>
          <p:cNvSpPr>
            <a:spLocks noGrp="1"/>
          </p:cNvSpPr>
          <p:nvPr>
            <p:ph type="title"/>
          </p:nvPr>
        </p:nvSpPr>
        <p:spPr/>
        <p:txBody>
          <a:bodyPr/>
          <a:lstStyle/>
          <a:p>
            <a:r>
              <a:rPr lang="en-MX" dirty="0"/>
              <a:t>Prueba 1</a:t>
            </a:r>
          </a:p>
        </p:txBody>
      </p:sp>
      <p:sp>
        <p:nvSpPr>
          <p:cNvPr id="3" name="Content Placeholder 2">
            <a:extLst>
              <a:ext uri="{FF2B5EF4-FFF2-40B4-BE49-F238E27FC236}">
                <a16:creationId xmlns:a16="http://schemas.microsoft.com/office/drawing/2014/main" id="{5982D8CD-8F9C-EB24-EE2D-D45DB3861883}"/>
              </a:ext>
            </a:extLst>
          </p:cNvPr>
          <p:cNvSpPr>
            <a:spLocks noGrp="1"/>
          </p:cNvSpPr>
          <p:nvPr>
            <p:ph idx="1"/>
          </p:nvPr>
        </p:nvSpPr>
        <p:spPr/>
        <p:txBody>
          <a:bodyPr>
            <a:normAutofit fontScale="92500" lnSpcReduction="10000"/>
          </a:bodyPr>
          <a:lstStyle/>
          <a:p>
            <a:pPr marL="0" indent="0">
              <a:buNone/>
            </a:pPr>
            <a:r>
              <a:rPr lang="en-US" dirty="0">
                <a:latin typeface="Times New Roman" panose="02020603050405020304" pitchFamily="18" charset="0"/>
                <a:cs typeface="Times New Roman" panose="02020603050405020304" pitchFamily="18" charset="0"/>
              </a:rPr>
              <a:t>int main()</a:t>
            </a:r>
          </a:p>
          <a:p>
            <a:pPr marL="0" indent="0">
              <a:buNone/>
            </a:pPr>
            <a:r>
              <a:rPr lang="en-US" dirty="0">
                <a:latin typeface="Times New Roman" panose="02020603050405020304" pitchFamily="18" charset="0"/>
                <a:cs typeface="Times New Roman" panose="02020603050405020304" pitchFamily="18" charset="0"/>
              </a:rPr>
              <a:t>{</a:t>
            </a:r>
          </a:p>
          <a:p>
            <a:pPr marL="0" indent="0">
              <a:buNone/>
            </a:pPr>
            <a:r>
              <a:rPr lang="en-US" dirty="0">
                <a:latin typeface="Times New Roman" panose="02020603050405020304" pitchFamily="18" charset="0"/>
                <a:cs typeface="Times New Roman" panose="02020603050405020304" pitchFamily="18" charset="0"/>
              </a:rPr>
              <a:t>    long x = 10;</a:t>
            </a:r>
          </a:p>
          <a:p>
            <a:pPr marL="0" indent="0">
              <a:buNone/>
            </a:pPr>
            <a:r>
              <a:rPr lang="en-US" dirty="0">
                <a:latin typeface="Times New Roman" panose="02020603050405020304" pitchFamily="18" charset="0"/>
                <a:cs typeface="Times New Roman" panose="02020603050405020304" pitchFamily="18" charset="0"/>
              </a:rPr>
              <a:t>    long y = 20;</a:t>
            </a:r>
          </a:p>
          <a:p>
            <a:pPr marL="0" indent="0">
              <a:buNone/>
            </a:pPr>
            <a:r>
              <a:rPr lang="en-US" dirty="0">
                <a:latin typeface="Times New Roman" panose="02020603050405020304" pitchFamily="18" charset="0"/>
                <a:cs typeface="Times New Roman" panose="02020603050405020304" pitchFamily="18" charset="0"/>
              </a:rPr>
              <a:t>    </a:t>
            </a:r>
          </a:p>
          <a:p>
            <a:pPr marL="0" indent="0">
              <a:buNone/>
            </a:pPr>
            <a:r>
              <a:rPr lang="en-US" dirty="0">
                <a:latin typeface="Times New Roman" panose="02020603050405020304" pitchFamily="18" charset="0"/>
                <a:cs typeface="Times New Roman" panose="02020603050405020304" pitchFamily="18" charset="0"/>
              </a:rPr>
              <a:t>    twiddle2(&amp;x, &amp;y);</a:t>
            </a:r>
          </a:p>
          <a:p>
            <a:pPr marL="0" indent="0">
              <a:buNone/>
            </a:pP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printf</a:t>
            </a:r>
            <a:r>
              <a:rPr lang="en-US" dirty="0">
                <a:latin typeface="Times New Roman" panose="02020603050405020304" pitchFamily="18" charset="0"/>
                <a:cs typeface="Times New Roman" panose="02020603050405020304" pitchFamily="18" charset="0"/>
              </a:rPr>
              <a:t>(“x: %</a:t>
            </a:r>
            <a:r>
              <a:rPr lang="en-US" dirty="0" err="1">
                <a:latin typeface="Times New Roman" panose="02020603050405020304" pitchFamily="18" charset="0"/>
                <a:cs typeface="Times New Roman" panose="02020603050405020304" pitchFamily="18" charset="0"/>
              </a:rPr>
              <a:t>ld</a:t>
            </a:r>
            <a:r>
              <a:rPr lang="en-US" dirty="0">
                <a:latin typeface="Times New Roman" panose="02020603050405020304" pitchFamily="18" charset="0"/>
                <a:cs typeface="Times New Roman" panose="02020603050405020304" pitchFamily="18" charset="0"/>
              </a:rPr>
              <a:t>, y: %</a:t>
            </a:r>
            <a:r>
              <a:rPr lang="en-US" dirty="0" err="1">
                <a:latin typeface="Times New Roman" panose="02020603050405020304" pitchFamily="18" charset="0"/>
                <a:cs typeface="Times New Roman" panose="02020603050405020304" pitchFamily="18" charset="0"/>
              </a:rPr>
              <a:t>ld</a:t>
            </a:r>
            <a:r>
              <a:rPr lang="en-US" dirty="0">
                <a:latin typeface="Times New Roman" panose="02020603050405020304" pitchFamily="18" charset="0"/>
                <a:cs typeface="Times New Roman" panose="02020603050405020304" pitchFamily="18" charset="0"/>
              </a:rPr>
              <a:t>\n”, x, y);   </a:t>
            </a:r>
            <a:r>
              <a:rPr lang="en-US" b="1" dirty="0">
                <a:solidFill>
                  <a:srgbClr val="00B050"/>
                </a:solidFill>
                <a:latin typeface="Times New Roman" panose="02020603050405020304" pitchFamily="18" charset="0"/>
                <a:cs typeface="Times New Roman" panose="02020603050405020304" pitchFamily="18" charset="0"/>
              </a:rPr>
              <a:t>// </a:t>
            </a:r>
            <a:r>
              <a:rPr lang="en-US" b="1" dirty="0" err="1">
                <a:solidFill>
                  <a:srgbClr val="00B050"/>
                </a:solidFill>
                <a:latin typeface="Times New Roman" panose="02020603050405020304" pitchFamily="18" charset="0"/>
                <a:cs typeface="Times New Roman" panose="02020603050405020304" pitchFamily="18" charset="0"/>
              </a:rPr>
              <a:t>imprime</a:t>
            </a:r>
            <a:r>
              <a:rPr lang="en-US" b="1" dirty="0">
                <a:solidFill>
                  <a:srgbClr val="00B050"/>
                </a:solidFill>
                <a:latin typeface="Times New Roman" panose="02020603050405020304" pitchFamily="18" charset="0"/>
                <a:cs typeface="Times New Roman" panose="02020603050405020304" pitchFamily="18" charset="0"/>
              </a:rPr>
              <a:t> x: 50, y: 20</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    return 0;</a:t>
            </a:r>
          </a:p>
          <a:p>
            <a:pPr marL="0" indent="0">
              <a:buNone/>
            </a:pPr>
            <a:r>
              <a:rPr lang="en-US" dirty="0">
                <a:latin typeface="Times New Roman" panose="02020603050405020304" pitchFamily="18" charset="0"/>
                <a:cs typeface="Times New Roman" panose="02020603050405020304" pitchFamily="18" charset="0"/>
              </a:rPr>
              <a:t>}</a:t>
            </a:r>
          </a:p>
          <a:p>
            <a:pPr marL="0" indent="0">
              <a:buNone/>
            </a:pPr>
            <a:endParaRPr lang="en-MX" dirty="0"/>
          </a:p>
        </p:txBody>
      </p:sp>
      <p:sp>
        <p:nvSpPr>
          <p:cNvPr id="4" name="Footer Placeholder 3">
            <a:extLst>
              <a:ext uri="{FF2B5EF4-FFF2-40B4-BE49-F238E27FC236}">
                <a16:creationId xmlns:a16="http://schemas.microsoft.com/office/drawing/2014/main" id="{83E6D552-06F6-CF01-3090-E3C9E0FC96BB}"/>
              </a:ext>
            </a:extLst>
          </p:cNvPr>
          <p:cNvSpPr>
            <a:spLocks noGrp="1"/>
          </p:cNvSpPr>
          <p:nvPr>
            <p:ph type="ftr" sz="quarter" idx="11"/>
          </p:nvPr>
        </p:nvSpPr>
        <p:spPr/>
        <p:txBody>
          <a:bodyPr/>
          <a:lstStyle/>
          <a:p>
            <a:r>
              <a:rPr lang="es-MX"/>
              <a:t>Universidad de Sonora</a:t>
            </a:r>
          </a:p>
        </p:txBody>
      </p:sp>
      <p:sp>
        <p:nvSpPr>
          <p:cNvPr id="5" name="Slide Number Placeholder 4">
            <a:extLst>
              <a:ext uri="{FF2B5EF4-FFF2-40B4-BE49-F238E27FC236}">
                <a16:creationId xmlns:a16="http://schemas.microsoft.com/office/drawing/2014/main" id="{D03C74B4-6EC6-D56F-07E1-D872EC35374D}"/>
              </a:ext>
            </a:extLst>
          </p:cNvPr>
          <p:cNvSpPr>
            <a:spLocks noGrp="1"/>
          </p:cNvSpPr>
          <p:nvPr>
            <p:ph type="sldNum" sz="quarter" idx="12"/>
          </p:nvPr>
        </p:nvSpPr>
        <p:spPr/>
        <p:txBody>
          <a:bodyPr/>
          <a:lstStyle/>
          <a:p>
            <a:fld id="{047EF63E-E39E-4629-A876-530D649DE2E7}" type="slidenum">
              <a:rPr lang="es-MX" smtClean="0"/>
              <a:t>18</a:t>
            </a:fld>
            <a:endParaRPr lang="es-MX"/>
          </a:p>
        </p:txBody>
      </p:sp>
    </p:spTree>
    <p:extLst>
      <p:ext uri="{BB962C8B-B14F-4D97-AF65-F5344CB8AC3E}">
        <p14:creationId xmlns:p14="http://schemas.microsoft.com/office/powerpoint/2010/main" val="3791004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4C2A7-99E4-4E49-602B-F2173CD39F03}"/>
              </a:ext>
            </a:extLst>
          </p:cNvPr>
          <p:cNvSpPr>
            <a:spLocks noGrp="1"/>
          </p:cNvSpPr>
          <p:nvPr>
            <p:ph type="title"/>
          </p:nvPr>
        </p:nvSpPr>
        <p:spPr/>
        <p:txBody>
          <a:bodyPr/>
          <a:lstStyle/>
          <a:p>
            <a:r>
              <a:rPr lang="en-MX" dirty="0"/>
              <a:t>Conclusión</a:t>
            </a:r>
          </a:p>
        </p:txBody>
      </p:sp>
      <p:sp>
        <p:nvSpPr>
          <p:cNvPr id="3" name="Content Placeholder 2">
            <a:extLst>
              <a:ext uri="{FF2B5EF4-FFF2-40B4-BE49-F238E27FC236}">
                <a16:creationId xmlns:a16="http://schemas.microsoft.com/office/drawing/2014/main" id="{B4D67FCC-B2BF-9162-2C55-4FD8FA4E63F2}"/>
              </a:ext>
            </a:extLst>
          </p:cNvPr>
          <p:cNvSpPr>
            <a:spLocks noGrp="1"/>
          </p:cNvSpPr>
          <p:nvPr>
            <p:ph idx="1"/>
          </p:nvPr>
        </p:nvSpPr>
        <p:spPr/>
        <p:txBody>
          <a:bodyPr/>
          <a:lstStyle/>
          <a:p>
            <a:r>
              <a:rPr lang="en-MX" dirty="0"/>
              <a:t>Parece que </a:t>
            </a:r>
            <a:r>
              <a:rPr lang="en-MX" dirty="0">
                <a:latin typeface="Times New Roman" panose="02020603050405020304" pitchFamily="18" charset="0"/>
                <a:cs typeface="Times New Roman" panose="02020603050405020304" pitchFamily="18" charset="0"/>
              </a:rPr>
              <a:t>twiddle1</a:t>
            </a:r>
            <a:r>
              <a:rPr lang="en-MX" dirty="0"/>
              <a:t> y </a:t>
            </a:r>
            <a:r>
              <a:rPr lang="en-MX" dirty="0">
                <a:latin typeface="Times New Roman" panose="02020603050405020304" pitchFamily="18" charset="0"/>
                <a:cs typeface="Times New Roman" panose="02020603050405020304" pitchFamily="18" charset="0"/>
              </a:rPr>
              <a:t>twiddle2</a:t>
            </a:r>
            <a:r>
              <a:rPr lang="en-MX" dirty="0"/>
              <a:t> hacen lo mismo.</a:t>
            </a:r>
          </a:p>
          <a:p>
            <a:endParaRPr lang="en-MX" dirty="0"/>
          </a:p>
        </p:txBody>
      </p:sp>
      <p:sp>
        <p:nvSpPr>
          <p:cNvPr id="4" name="Footer Placeholder 3">
            <a:extLst>
              <a:ext uri="{FF2B5EF4-FFF2-40B4-BE49-F238E27FC236}">
                <a16:creationId xmlns:a16="http://schemas.microsoft.com/office/drawing/2014/main" id="{837C9943-79BE-A3E5-3A92-4581EF51FB54}"/>
              </a:ext>
            </a:extLst>
          </p:cNvPr>
          <p:cNvSpPr>
            <a:spLocks noGrp="1"/>
          </p:cNvSpPr>
          <p:nvPr>
            <p:ph type="ftr" sz="quarter" idx="11"/>
          </p:nvPr>
        </p:nvSpPr>
        <p:spPr/>
        <p:txBody>
          <a:bodyPr/>
          <a:lstStyle/>
          <a:p>
            <a:r>
              <a:rPr lang="es-MX"/>
              <a:t>Universidad de Sonora</a:t>
            </a:r>
          </a:p>
        </p:txBody>
      </p:sp>
      <p:sp>
        <p:nvSpPr>
          <p:cNvPr id="5" name="Slide Number Placeholder 4">
            <a:extLst>
              <a:ext uri="{FF2B5EF4-FFF2-40B4-BE49-F238E27FC236}">
                <a16:creationId xmlns:a16="http://schemas.microsoft.com/office/drawing/2014/main" id="{90989D17-D67D-41B8-AACA-464DF34F2CB4}"/>
              </a:ext>
            </a:extLst>
          </p:cNvPr>
          <p:cNvSpPr>
            <a:spLocks noGrp="1"/>
          </p:cNvSpPr>
          <p:nvPr>
            <p:ph type="sldNum" sz="quarter" idx="12"/>
          </p:nvPr>
        </p:nvSpPr>
        <p:spPr/>
        <p:txBody>
          <a:bodyPr/>
          <a:lstStyle/>
          <a:p>
            <a:fld id="{047EF63E-E39E-4629-A876-530D649DE2E7}" type="slidenum">
              <a:rPr lang="es-MX" smtClean="0"/>
              <a:t>19</a:t>
            </a:fld>
            <a:endParaRPr lang="es-MX"/>
          </a:p>
        </p:txBody>
      </p:sp>
    </p:spTree>
    <p:extLst>
      <p:ext uri="{BB962C8B-B14F-4D97-AF65-F5344CB8AC3E}">
        <p14:creationId xmlns:p14="http://schemas.microsoft.com/office/powerpoint/2010/main" val="13023083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24526-A281-0B43-ABB4-4D9C5642BAB2}"/>
              </a:ext>
            </a:extLst>
          </p:cNvPr>
          <p:cNvSpPr>
            <a:spLocks noGrp="1"/>
          </p:cNvSpPr>
          <p:nvPr>
            <p:ph type="title"/>
          </p:nvPr>
        </p:nvSpPr>
        <p:spPr/>
        <p:txBody>
          <a:bodyPr/>
          <a:lstStyle/>
          <a:p>
            <a:r>
              <a:rPr lang="es-ES_tradnl" dirty="0"/>
              <a:t>Libro</a:t>
            </a:r>
          </a:p>
        </p:txBody>
      </p:sp>
      <p:sp>
        <p:nvSpPr>
          <p:cNvPr id="3" name="Content Placeholder 2">
            <a:extLst>
              <a:ext uri="{FF2B5EF4-FFF2-40B4-BE49-F238E27FC236}">
                <a16:creationId xmlns:a16="http://schemas.microsoft.com/office/drawing/2014/main" id="{27D7C8AF-14EB-F94A-A0AD-3EDE51D5DE3D}"/>
              </a:ext>
            </a:extLst>
          </p:cNvPr>
          <p:cNvSpPr>
            <a:spLocks noGrp="1"/>
          </p:cNvSpPr>
          <p:nvPr>
            <p:ph idx="1"/>
          </p:nvPr>
        </p:nvSpPr>
        <p:spPr/>
        <p:txBody>
          <a:bodyPr/>
          <a:lstStyle/>
          <a:p>
            <a:r>
              <a:rPr lang="es-ES_tradnl" dirty="0"/>
              <a:t>La mayor parte de este tema y las imágenes están tomadas </a:t>
            </a:r>
            <a:r>
              <a:rPr lang="es-ES_tradnl" dirty="0" smtClean="0"/>
              <a:t>de:</a:t>
            </a:r>
          </a:p>
          <a:p>
            <a:pPr marL="0" indent="0">
              <a:buNone/>
            </a:pPr>
            <a:r>
              <a:rPr lang="en-US" dirty="0" smtClean="0"/>
              <a:t>    Bryant </a:t>
            </a:r>
            <a:r>
              <a:rPr lang="en-US" dirty="0"/>
              <a:t>Randal E</a:t>
            </a:r>
            <a:r>
              <a:rPr lang="en-US" dirty="0" smtClean="0"/>
              <a:t>. and </a:t>
            </a:r>
            <a:r>
              <a:rPr lang="en-US" dirty="0" err="1" smtClean="0"/>
              <a:t>O’Hallaron</a:t>
            </a:r>
            <a:r>
              <a:rPr lang="en-US" dirty="0" smtClean="0"/>
              <a:t> </a:t>
            </a:r>
            <a:r>
              <a:rPr lang="en-US" dirty="0"/>
              <a:t>David </a:t>
            </a:r>
            <a:r>
              <a:rPr lang="en-US" dirty="0" smtClean="0"/>
              <a:t>R.</a:t>
            </a:r>
          </a:p>
          <a:p>
            <a:pPr marL="0" indent="0">
              <a:buNone/>
            </a:pPr>
            <a:r>
              <a:rPr lang="en-US" dirty="0" smtClean="0"/>
              <a:t>    Computer </a:t>
            </a:r>
            <a:r>
              <a:rPr lang="en-US" dirty="0"/>
              <a:t>Systems: A Programmers </a:t>
            </a:r>
            <a:r>
              <a:rPr lang="en-US" dirty="0" smtClean="0"/>
              <a:t>Perspective.</a:t>
            </a:r>
          </a:p>
          <a:p>
            <a:pPr marL="0" indent="0">
              <a:buNone/>
            </a:pPr>
            <a:r>
              <a:rPr lang="en-US" dirty="0"/>
              <a:t> </a:t>
            </a:r>
            <a:r>
              <a:rPr lang="en-US" dirty="0" smtClean="0"/>
              <a:t>   Pearson </a:t>
            </a:r>
            <a:r>
              <a:rPr lang="en-US" dirty="0"/>
              <a:t>Education Limited, </a:t>
            </a:r>
            <a:r>
              <a:rPr lang="en-US" dirty="0" smtClean="0"/>
              <a:t>2016</a:t>
            </a:r>
          </a:p>
          <a:p>
            <a:endParaRPr lang="en-US" dirty="0"/>
          </a:p>
        </p:txBody>
      </p:sp>
      <p:sp>
        <p:nvSpPr>
          <p:cNvPr id="4" name="Footer Placeholder 3">
            <a:extLst>
              <a:ext uri="{FF2B5EF4-FFF2-40B4-BE49-F238E27FC236}">
                <a16:creationId xmlns:a16="http://schemas.microsoft.com/office/drawing/2014/main" id="{39E267C3-E39C-7246-AFC9-3D0469287475}"/>
              </a:ext>
            </a:extLst>
          </p:cNvPr>
          <p:cNvSpPr>
            <a:spLocks noGrp="1"/>
          </p:cNvSpPr>
          <p:nvPr>
            <p:ph type="ftr" sz="quarter" idx="11"/>
          </p:nvPr>
        </p:nvSpPr>
        <p:spPr/>
        <p:txBody>
          <a:bodyPr/>
          <a:lstStyle/>
          <a:p>
            <a:r>
              <a:rPr lang="es-MX"/>
              <a:t>Universidad de Sonora</a:t>
            </a:r>
          </a:p>
        </p:txBody>
      </p:sp>
      <p:sp>
        <p:nvSpPr>
          <p:cNvPr id="5" name="Slide Number Placeholder 4">
            <a:extLst>
              <a:ext uri="{FF2B5EF4-FFF2-40B4-BE49-F238E27FC236}">
                <a16:creationId xmlns:a16="http://schemas.microsoft.com/office/drawing/2014/main" id="{00822A95-FF3E-FD4A-932D-F90AC26F89CB}"/>
              </a:ext>
            </a:extLst>
          </p:cNvPr>
          <p:cNvSpPr>
            <a:spLocks noGrp="1"/>
          </p:cNvSpPr>
          <p:nvPr>
            <p:ph type="sldNum" sz="quarter" idx="12"/>
          </p:nvPr>
        </p:nvSpPr>
        <p:spPr/>
        <p:txBody>
          <a:bodyPr/>
          <a:lstStyle/>
          <a:p>
            <a:fld id="{047EF63E-E39E-4629-A876-530D649DE2E7}" type="slidenum">
              <a:rPr lang="es-MX" smtClean="0"/>
              <a:t>2</a:t>
            </a:fld>
            <a:endParaRPr lang="es-MX"/>
          </a:p>
        </p:txBody>
      </p:sp>
    </p:spTree>
    <p:extLst>
      <p:ext uri="{BB962C8B-B14F-4D97-AF65-F5344CB8AC3E}">
        <p14:creationId xmlns:p14="http://schemas.microsoft.com/office/powerpoint/2010/main" val="17046746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37A3B-DA96-1059-EB6A-8402CB6F7C18}"/>
              </a:ext>
            </a:extLst>
          </p:cNvPr>
          <p:cNvSpPr>
            <a:spLocks noGrp="1"/>
          </p:cNvSpPr>
          <p:nvPr>
            <p:ph type="title"/>
          </p:nvPr>
        </p:nvSpPr>
        <p:spPr/>
        <p:txBody>
          <a:bodyPr/>
          <a:lstStyle/>
          <a:p>
            <a:r>
              <a:rPr lang="en-MX" dirty="0"/>
              <a:t>Prueba 2</a:t>
            </a:r>
          </a:p>
        </p:txBody>
      </p:sp>
      <p:sp>
        <p:nvSpPr>
          <p:cNvPr id="3" name="Content Placeholder 2">
            <a:extLst>
              <a:ext uri="{FF2B5EF4-FFF2-40B4-BE49-F238E27FC236}">
                <a16:creationId xmlns:a16="http://schemas.microsoft.com/office/drawing/2014/main" id="{5982D8CD-8F9C-EB24-EE2D-D45DB3861883}"/>
              </a:ext>
            </a:extLst>
          </p:cNvPr>
          <p:cNvSpPr>
            <a:spLocks noGrp="1"/>
          </p:cNvSpPr>
          <p:nvPr>
            <p:ph idx="1"/>
          </p:nvPr>
        </p:nvSpPr>
        <p:spPr/>
        <p:txBody>
          <a:bodyPr>
            <a:normAutofit fontScale="92500" lnSpcReduction="10000"/>
          </a:bodyPr>
          <a:lstStyle/>
          <a:p>
            <a:pPr marL="0" indent="0">
              <a:buNone/>
            </a:pPr>
            <a:r>
              <a:rPr lang="en-US" dirty="0">
                <a:latin typeface="Times New Roman" panose="02020603050405020304" pitchFamily="18" charset="0"/>
                <a:cs typeface="Times New Roman" panose="02020603050405020304" pitchFamily="18" charset="0"/>
              </a:rPr>
              <a:t>int main()</a:t>
            </a:r>
          </a:p>
          <a:p>
            <a:pPr marL="0" indent="0">
              <a:buNone/>
            </a:pPr>
            <a:r>
              <a:rPr lang="en-US" dirty="0">
                <a:latin typeface="Times New Roman" panose="02020603050405020304" pitchFamily="18" charset="0"/>
                <a:cs typeface="Times New Roman" panose="02020603050405020304" pitchFamily="18" charset="0"/>
              </a:rPr>
              <a:t>{</a:t>
            </a:r>
          </a:p>
          <a:p>
            <a:pPr marL="0" indent="0">
              <a:buNone/>
            </a:pPr>
            <a:r>
              <a:rPr lang="en-US" dirty="0">
                <a:latin typeface="Times New Roman" panose="02020603050405020304" pitchFamily="18" charset="0"/>
                <a:cs typeface="Times New Roman" panose="02020603050405020304" pitchFamily="18" charset="0"/>
              </a:rPr>
              <a:t>    long x = 10;</a:t>
            </a:r>
          </a:p>
          <a:p>
            <a:pPr marL="0" indent="0">
              <a:buNone/>
            </a:pPr>
            <a:r>
              <a:rPr lang="en-US" dirty="0">
                <a:latin typeface="Times New Roman" panose="02020603050405020304" pitchFamily="18" charset="0"/>
                <a:cs typeface="Times New Roman" panose="02020603050405020304" pitchFamily="18" charset="0"/>
              </a:rPr>
              <a:t>    long y = 20;</a:t>
            </a:r>
          </a:p>
          <a:p>
            <a:pPr marL="0" indent="0">
              <a:buNone/>
            </a:pPr>
            <a:r>
              <a:rPr lang="en-US" dirty="0">
                <a:latin typeface="Times New Roman" panose="02020603050405020304" pitchFamily="18" charset="0"/>
                <a:cs typeface="Times New Roman" panose="02020603050405020304" pitchFamily="18" charset="0"/>
              </a:rPr>
              <a:t>    </a:t>
            </a:r>
          </a:p>
          <a:p>
            <a:pPr marL="0" indent="0">
              <a:buNone/>
            </a:pPr>
            <a:r>
              <a:rPr lang="en-US" dirty="0">
                <a:latin typeface="Times New Roman" panose="02020603050405020304" pitchFamily="18" charset="0"/>
                <a:cs typeface="Times New Roman" panose="02020603050405020304" pitchFamily="18" charset="0"/>
              </a:rPr>
              <a:t>    twiddle1(&amp;x, &amp;x);</a:t>
            </a:r>
          </a:p>
          <a:p>
            <a:pPr marL="0" indent="0">
              <a:buNone/>
            </a:pP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printf</a:t>
            </a:r>
            <a:r>
              <a:rPr lang="en-US" dirty="0">
                <a:latin typeface="Times New Roman" panose="02020603050405020304" pitchFamily="18" charset="0"/>
                <a:cs typeface="Times New Roman" panose="02020603050405020304" pitchFamily="18" charset="0"/>
              </a:rPr>
              <a:t>(“x: %</a:t>
            </a:r>
            <a:r>
              <a:rPr lang="en-US" dirty="0" err="1">
                <a:latin typeface="Times New Roman" panose="02020603050405020304" pitchFamily="18" charset="0"/>
                <a:cs typeface="Times New Roman" panose="02020603050405020304" pitchFamily="18" charset="0"/>
              </a:rPr>
              <a:t>ld</a:t>
            </a:r>
            <a:r>
              <a:rPr lang="en-US" dirty="0">
                <a:latin typeface="Times New Roman" panose="02020603050405020304" pitchFamily="18" charset="0"/>
                <a:cs typeface="Times New Roman" panose="02020603050405020304" pitchFamily="18" charset="0"/>
              </a:rPr>
              <a:t>, y: %</a:t>
            </a:r>
            <a:r>
              <a:rPr lang="en-US" dirty="0" err="1">
                <a:latin typeface="Times New Roman" panose="02020603050405020304" pitchFamily="18" charset="0"/>
                <a:cs typeface="Times New Roman" panose="02020603050405020304" pitchFamily="18" charset="0"/>
              </a:rPr>
              <a:t>ld</a:t>
            </a:r>
            <a:r>
              <a:rPr lang="en-US" dirty="0">
                <a:latin typeface="Times New Roman" panose="02020603050405020304" pitchFamily="18" charset="0"/>
                <a:cs typeface="Times New Roman" panose="02020603050405020304" pitchFamily="18" charset="0"/>
              </a:rPr>
              <a:t>\n”, x, y);   </a:t>
            </a:r>
            <a:r>
              <a:rPr lang="en-US" b="1" dirty="0">
                <a:solidFill>
                  <a:srgbClr val="00B050"/>
                </a:solidFill>
                <a:latin typeface="Times New Roman" panose="02020603050405020304" pitchFamily="18" charset="0"/>
                <a:cs typeface="Times New Roman" panose="02020603050405020304" pitchFamily="18" charset="0"/>
              </a:rPr>
              <a:t>// </a:t>
            </a:r>
            <a:r>
              <a:rPr lang="en-US" b="1" dirty="0" err="1">
                <a:solidFill>
                  <a:srgbClr val="00B050"/>
                </a:solidFill>
                <a:latin typeface="Times New Roman" panose="02020603050405020304" pitchFamily="18" charset="0"/>
                <a:cs typeface="Times New Roman" panose="02020603050405020304" pitchFamily="18" charset="0"/>
              </a:rPr>
              <a:t>imprime</a:t>
            </a:r>
            <a:r>
              <a:rPr lang="en-US" b="1" dirty="0">
                <a:solidFill>
                  <a:srgbClr val="00B050"/>
                </a:solidFill>
                <a:latin typeface="Times New Roman" panose="02020603050405020304" pitchFamily="18" charset="0"/>
                <a:cs typeface="Times New Roman" panose="02020603050405020304" pitchFamily="18" charset="0"/>
              </a:rPr>
              <a:t> x: 40, y: 20</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    return 0;</a:t>
            </a:r>
          </a:p>
          <a:p>
            <a:pPr marL="0" indent="0">
              <a:buNone/>
            </a:pPr>
            <a:r>
              <a:rPr lang="en-US" dirty="0">
                <a:latin typeface="Times New Roman" panose="02020603050405020304" pitchFamily="18" charset="0"/>
                <a:cs typeface="Times New Roman" panose="02020603050405020304" pitchFamily="18" charset="0"/>
              </a:rPr>
              <a:t>}</a:t>
            </a:r>
          </a:p>
          <a:p>
            <a:pPr marL="0" indent="0">
              <a:buNone/>
            </a:pPr>
            <a:endParaRPr lang="en-MX" dirty="0"/>
          </a:p>
        </p:txBody>
      </p:sp>
      <p:sp>
        <p:nvSpPr>
          <p:cNvPr id="4" name="Footer Placeholder 3">
            <a:extLst>
              <a:ext uri="{FF2B5EF4-FFF2-40B4-BE49-F238E27FC236}">
                <a16:creationId xmlns:a16="http://schemas.microsoft.com/office/drawing/2014/main" id="{83E6D552-06F6-CF01-3090-E3C9E0FC96BB}"/>
              </a:ext>
            </a:extLst>
          </p:cNvPr>
          <p:cNvSpPr>
            <a:spLocks noGrp="1"/>
          </p:cNvSpPr>
          <p:nvPr>
            <p:ph type="ftr" sz="quarter" idx="11"/>
          </p:nvPr>
        </p:nvSpPr>
        <p:spPr/>
        <p:txBody>
          <a:bodyPr/>
          <a:lstStyle/>
          <a:p>
            <a:r>
              <a:rPr lang="es-MX"/>
              <a:t>Universidad de Sonora</a:t>
            </a:r>
          </a:p>
        </p:txBody>
      </p:sp>
      <p:sp>
        <p:nvSpPr>
          <p:cNvPr id="5" name="Slide Number Placeholder 4">
            <a:extLst>
              <a:ext uri="{FF2B5EF4-FFF2-40B4-BE49-F238E27FC236}">
                <a16:creationId xmlns:a16="http://schemas.microsoft.com/office/drawing/2014/main" id="{D03C74B4-6EC6-D56F-07E1-D872EC35374D}"/>
              </a:ext>
            </a:extLst>
          </p:cNvPr>
          <p:cNvSpPr>
            <a:spLocks noGrp="1"/>
          </p:cNvSpPr>
          <p:nvPr>
            <p:ph type="sldNum" sz="quarter" idx="12"/>
          </p:nvPr>
        </p:nvSpPr>
        <p:spPr/>
        <p:txBody>
          <a:bodyPr/>
          <a:lstStyle/>
          <a:p>
            <a:fld id="{047EF63E-E39E-4629-A876-530D649DE2E7}" type="slidenum">
              <a:rPr lang="es-MX" smtClean="0"/>
              <a:t>20</a:t>
            </a:fld>
            <a:endParaRPr lang="es-MX"/>
          </a:p>
        </p:txBody>
      </p:sp>
    </p:spTree>
    <p:extLst>
      <p:ext uri="{BB962C8B-B14F-4D97-AF65-F5344CB8AC3E}">
        <p14:creationId xmlns:p14="http://schemas.microsoft.com/office/powerpoint/2010/main" val="35689381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37A3B-DA96-1059-EB6A-8402CB6F7C18}"/>
              </a:ext>
            </a:extLst>
          </p:cNvPr>
          <p:cNvSpPr>
            <a:spLocks noGrp="1"/>
          </p:cNvSpPr>
          <p:nvPr>
            <p:ph type="title"/>
          </p:nvPr>
        </p:nvSpPr>
        <p:spPr/>
        <p:txBody>
          <a:bodyPr/>
          <a:lstStyle/>
          <a:p>
            <a:r>
              <a:rPr lang="en-MX" dirty="0"/>
              <a:t>Prueba 2</a:t>
            </a:r>
          </a:p>
        </p:txBody>
      </p:sp>
      <p:sp>
        <p:nvSpPr>
          <p:cNvPr id="3" name="Content Placeholder 2">
            <a:extLst>
              <a:ext uri="{FF2B5EF4-FFF2-40B4-BE49-F238E27FC236}">
                <a16:creationId xmlns:a16="http://schemas.microsoft.com/office/drawing/2014/main" id="{5982D8CD-8F9C-EB24-EE2D-D45DB3861883}"/>
              </a:ext>
            </a:extLst>
          </p:cNvPr>
          <p:cNvSpPr>
            <a:spLocks noGrp="1"/>
          </p:cNvSpPr>
          <p:nvPr>
            <p:ph idx="1"/>
          </p:nvPr>
        </p:nvSpPr>
        <p:spPr/>
        <p:txBody>
          <a:bodyPr>
            <a:normAutofit fontScale="92500" lnSpcReduction="10000"/>
          </a:bodyPr>
          <a:lstStyle/>
          <a:p>
            <a:pPr marL="0" indent="0">
              <a:buNone/>
            </a:pPr>
            <a:r>
              <a:rPr lang="en-US" dirty="0">
                <a:latin typeface="Times New Roman" panose="02020603050405020304" pitchFamily="18" charset="0"/>
                <a:cs typeface="Times New Roman" panose="02020603050405020304" pitchFamily="18" charset="0"/>
              </a:rPr>
              <a:t>int main()</a:t>
            </a:r>
          </a:p>
          <a:p>
            <a:pPr marL="0" indent="0">
              <a:buNone/>
            </a:pPr>
            <a:r>
              <a:rPr lang="en-US" dirty="0">
                <a:latin typeface="Times New Roman" panose="02020603050405020304" pitchFamily="18" charset="0"/>
                <a:cs typeface="Times New Roman" panose="02020603050405020304" pitchFamily="18" charset="0"/>
              </a:rPr>
              <a:t>{</a:t>
            </a:r>
          </a:p>
          <a:p>
            <a:pPr marL="0" indent="0">
              <a:buNone/>
            </a:pPr>
            <a:r>
              <a:rPr lang="en-US" dirty="0">
                <a:latin typeface="Times New Roman" panose="02020603050405020304" pitchFamily="18" charset="0"/>
                <a:cs typeface="Times New Roman" panose="02020603050405020304" pitchFamily="18" charset="0"/>
              </a:rPr>
              <a:t>    long x = 10;</a:t>
            </a:r>
          </a:p>
          <a:p>
            <a:pPr marL="0" indent="0">
              <a:buNone/>
            </a:pPr>
            <a:r>
              <a:rPr lang="en-US" dirty="0">
                <a:latin typeface="Times New Roman" panose="02020603050405020304" pitchFamily="18" charset="0"/>
                <a:cs typeface="Times New Roman" panose="02020603050405020304" pitchFamily="18" charset="0"/>
              </a:rPr>
              <a:t>    long y = 20;</a:t>
            </a:r>
          </a:p>
          <a:p>
            <a:pPr marL="0" indent="0">
              <a:buNone/>
            </a:pPr>
            <a:r>
              <a:rPr lang="en-US" dirty="0">
                <a:latin typeface="Times New Roman" panose="02020603050405020304" pitchFamily="18" charset="0"/>
                <a:cs typeface="Times New Roman" panose="02020603050405020304" pitchFamily="18" charset="0"/>
              </a:rPr>
              <a:t>    </a:t>
            </a:r>
          </a:p>
          <a:p>
            <a:pPr marL="0" indent="0">
              <a:buNone/>
            </a:pPr>
            <a:r>
              <a:rPr lang="en-US" dirty="0">
                <a:latin typeface="Times New Roman" panose="02020603050405020304" pitchFamily="18" charset="0"/>
                <a:cs typeface="Times New Roman" panose="02020603050405020304" pitchFamily="18" charset="0"/>
              </a:rPr>
              <a:t>    twiddle2(&amp;x, &amp;x);</a:t>
            </a:r>
          </a:p>
          <a:p>
            <a:pPr marL="0" indent="0">
              <a:buNone/>
            </a:pP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printf</a:t>
            </a:r>
            <a:r>
              <a:rPr lang="en-US" dirty="0">
                <a:latin typeface="Times New Roman" panose="02020603050405020304" pitchFamily="18" charset="0"/>
                <a:cs typeface="Times New Roman" panose="02020603050405020304" pitchFamily="18" charset="0"/>
              </a:rPr>
              <a:t>(“x: %</a:t>
            </a:r>
            <a:r>
              <a:rPr lang="en-US" dirty="0" err="1">
                <a:latin typeface="Times New Roman" panose="02020603050405020304" pitchFamily="18" charset="0"/>
                <a:cs typeface="Times New Roman" panose="02020603050405020304" pitchFamily="18" charset="0"/>
              </a:rPr>
              <a:t>ld</a:t>
            </a:r>
            <a:r>
              <a:rPr lang="en-US" dirty="0">
                <a:latin typeface="Times New Roman" panose="02020603050405020304" pitchFamily="18" charset="0"/>
                <a:cs typeface="Times New Roman" panose="02020603050405020304" pitchFamily="18" charset="0"/>
              </a:rPr>
              <a:t>, y: %</a:t>
            </a:r>
            <a:r>
              <a:rPr lang="en-US" dirty="0" err="1">
                <a:latin typeface="Times New Roman" panose="02020603050405020304" pitchFamily="18" charset="0"/>
                <a:cs typeface="Times New Roman" panose="02020603050405020304" pitchFamily="18" charset="0"/>
              </a:rPr>
              <a:t>ld</a:t>
            </a:r>
            <a:r>
              <a:rPr lang="en-US" dirty="0">
                <a:latin typeface="Times New Roman" panose="02020603050405020304" pitchFamily="18" charset="0"/>
                <a:cs typeface="Times New Roman" panose="02020603050405020304" pitchFamily="18" charset="0"/>
              </a:rPr>
              <a:t>\n”, x, y);   </a:t>
            </a:r>
            <a:r>
              <a:rPr lang="en-US" b="1" dirty="0">
                <a:solidFill>
                  <a:srgbClr val="00B050"/>
                </a:solidFill>
                <a:latin typeface="Times New Roman" panose="02020603050405020304" pitchFamily="18" charset="0"/>
                <a:cs typeface="Times New Roman" panose="02020603050405020304" pitchFamily="18" charset="0"/>
              </a:rPr>
              <a:t>// </a:t>
            </a:r>
            <a:r>
              <a:rPr lang="en-US" b="1" dirty="0" err="1">
                <a:solidFill>
                  <a:srgbClr val="00B050"/>
                </a:solidFill>
                <a:latin typeface="Times New Roman" panose="02020603050405020304" pitchFamily="18" charset="0"/>
                <a:cs typeface="Times New Roman" panose="02020603050405020304" pitchFamily="18" charset="0"/>
              </a:rPr>
              <a:t>imprime</a:t>
            </a:r>
            <a:r>
              <a:rPr lang="en-US" b="1" dirty="0">
                <a:solidFill>
                  <a:srgbClr val="00B050"/>
                </a:solidFill>
                <a:latin typeface="Times New Roman" panose="02020603050405020304" pitchFamily="18" charset="0"/>
                <a:cs typeface="Times New Roman" panose="02020603050405020304" pitchFamily="18" charset="0"/>
              </a:rPr>
              <a:t> x: 30, y: 20</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    return 0;</a:t>
            </a:r>
          </a:p>
          <a:p>
            <a:pPr marL="0" indent="0">
              <a:buNone/>
            </a:pPr>
            <a:r>
              <a:rPr lang="en-US" dirty="0">
                <a:latin typeface="Times New Roman" panose="02020603050405020304" pitchFamily="18" charset="0"/>
                <a:cs typeface="Times New Roman" panose="02020603050405020304" pitchFamily="18" charset="0"/>
              </a:rPr>
              <a:t>}</a:t>
            </a:r>
          </a:p>
          <a:p>
            <a:pPr marL="0" indent="0">
              <a:buNone/>
            </a:pPr>
            <a:endParaRPr lang="en-MX" dirty="0"/>
          </a:p>
        </p:txBody>
      </p:sp>
      <p:sp>
        <p:nvSpPr>
          <p:cNvPr id="4" name="Footer Placeholder 3">
            <a:extLst>
              <a:ext uri="{FF2B5EF4-FFF2-40B4-BE49-F238E27FC236}">
                <a16:creationId xmlns:a16="http://schemas.microsoft.com/office/drawing/2014/main" id="{83E6D552-06F6-CF01-3090-E3C9E0FC96BB}"/>
              </a:ext>
            </a:extLst>
          </p:cNvPr>
          <p:cNvSpPr>
            <a:spLocks noGrp="1"/>
          </p:cNvSpPr>
          <p:nvPr>
            <p:ph type="ftr" sz="quarter" idx="11"/>
          </p:nvPr>
        </p:nvSpPr>
        <p:spPr/>
        <p:txBody>
          <a:bodyPr/>
          <a:lstStyle/>
          <a:p>
            <a:r>
              <a:rPr lang="es-MX"/>
              <a:t>Universidad de Sonora</a:t>
            </a:r>
          </a:p>
        </p:txBody>
      </p:sp>
      <p:sp>
        <p:nvSpPr>
          <p:cNvPr id="5" name="Slide Number Placeholder 4">
            <a:extLst>
              <a:ext uri="{FF2B5EF4-FFF2-40B4-BE49-F238E27FC236}">
                <a16:creationId xmlns:a16="http://schemas.microsoft.com/office/drawing/2014/main" id="{D03C74B4-6EC6-D56F-07E1-D872EC35374D}"/>
              </a:ext>
            </a:extLst>
          </p:cNvPr>
          <p:cNvSpPr>
            <a:spLocks noGrp="1"/>
          </p:cNvSpPr>
          <p:nvPr>
            <p:ph type="sldNum" sz="quarter" idx="12"/>
          </p:nvPr>
        </p:nvSpPr>
        <p:spPr/>
        <p:txBody>
          <a:bodyPr/>
          <a:lstStyle/>
          <a:p>
            <a:fld id="{047EF63E-E39E-4629-A876-530D649DE2E7}" type="slidenum">
              <a:rPr lang="es-MX" smtClean="0"/>
              <a:t>21</a:t>
            </a:fld>
            <a:endParaRPr lang="es-MX"/>
          </a:p>
        </p:txBody>
      </p:sp>
    </p:spTree>
    <p:extLst>
      <p:ext uri="{BB962C8B-B14F-4D97-AF65-F5344CB8AC3E}">
        <p14:creationId xmlns:p14="http://schemas.microsoft.com/office/powerpoint/2010/main" val="29257214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4C2A7-99E4-4E49-602B-F2173CD39F03}"/>
              </a:ext>
            </a:extLst>
          </p:cNvPr>
          <p:cNvSpPr>
            <a:spLocks noGrp="1"/>
          </p:cNvSpPr>
          <p:nvPr>
            <p:ph type="title"/>
          </p:nvPr>
        </p:nvSpPr>
        <p:spPr/>
        <p:txBody>
          <a:bodyPr/>
          <a:lstStyle/>
          <a:p>
            <a:r>
              <a:rPr lang="en-MX" dirty="0"/>
              <a:t>Conclusión</a:t>
            </a:r>
          </a:p>
        </p:txBody>
      </p:sp>
      <p:sp>
        <p:nvSpPr>
          <p:cNvPr id="3" name="Content Placeholder 2">
            <a:extLst>
              <a:ext uri="{FF2B5EF4-FFF2-40B4-BE49-F238E27FC236}">
                <a16:creationId xmlns:a16="http://schemas.microsoft.com/office/drawing/2014/main" id="{B4D67FCC-B2BF-9162-2C55-4FD8FA4E63F2}"/>
              </a:ext>
            </a:extLst>
          </p:cNvPr>
          <p:cNvSpPr>
            <a:spLocks noGrp="1"/>
          </p:cNvSpPr>
          <p:nvPr>
            <p:ph idx="1"/>
          </p:nvPr>
        </p:nvSpPr>
        <p:spPr/>
        <p:txBody>
          <a:bodyPr/>
          <a:lstStyle/>
          <a:p>
            <a:r>
              <a:rPr lang="en-MX" dirty="0">
                <a:latin typeface="Times New Roman" panose="02020603050405020304" pitchFamily="18" charset="0"/>
                <a:cs typeface="Times New Roman" panose="02020603050405020304" pitchFamily="18" charset="0"/>
              </a:rPr>
              <a:t>twiddle1</a:t>
            </a:r>
            <a:r>
              <a:rPr lang="en-MX" dirty="0"/>
              <a:t> y </a:t>
            </a:r>
            <a:r>
              <a:rPr lang="en-MX" dirty="0">
                <a:latin typeface="Times New Roman" panose="02020603050405020304" pitchFamily="18" charset="0"/>
                <a:cs typeface="Times New Roman" panose="02020603050405020304" pitchFamily="18" charset="0"/>
              </a:rPr>
              <a:t>twiddle2</a:t>
            </a:r>
            <a:r>
              <a:rPr lang="en-MX" dirty="0"/>
              <a:t> </a:t>
            </a:r>
            <a:r>
              <a:rPr lang="en-MX" b="1" dirty="0"/>
              <a:t>no</a:t>
            </a:r>
            <a:r>
              <a:rPr lang="en-MX" dirty="0"/>
              <a:t> hacen lo mismo.</a:t>
            </a:r>
          </a:p>
          <a:p>
            <a:endParaRPr lang="en-MX" dirty="0"/>
          </a:p>
        </p:txBody>
      </p:sp>
      <p:sp>
        <p:nvSpPr>
          <p:cNvPr id="4" name="Footer Placeholder 3">
            <a:extLst>
              <a:ext uri="{FF2B5EF4-FFF2-40B4-BE49-F238E27FC236}">
                <a16:creationId xmlns:a16="http://schemas.microsoft.com/office/drawing/2014/main" id="{837C9943-79BE-A3E5-3A92-4581EF51FB54}"/>
              </a:ext>
            </a:extLst>
          </p:cNvPr>
          <p:cNvSpPr>
            <a:spLocks noGrp="1"/>
          </p:cNvSpPr>
          <p:nvPr>
            <p:ph type="ftr" sz="quarter" idx="11"/>
          </p:nvPr>
        </p:nvSpPr>
        <p:spPr/>
        <p:txBody>
          <a:bodyPr/>
          <a:lstStyle/>
          <a:p>
            <a:r>
              <a:rPr lang="es-MX"/>
              <a:t>Universidad de Sonora</a:t>
            </a:r>
          </a:p>
        </p:txBody>
      </p:sp>
      <p:sp>
        <p:nvSpPr>
          <p:cNvPr id="5" name="Slide Number Placeholder 4">
            <a:extLst>
              <a:ext uri="{FF2B5EF4-FFF2-40B4-BE49-F238E27FC236}">
                <a16:creationId xmlns:a16="http://schemas.microsoft.com/office/drawing/2014/main" id="{90989D17-D67D-41B8-AACA-464DF34F2CB4}"/>
              </a:ext>
            </a:extLst>
          </p:cNvPr>
          <p:cNvSpPr>
            <a:spLocks noGrp="1"/>
          </p:cNvSpPr>
          <p:nvPr>
            <p:ph type="sldNum" sz="quarter" idx="12"/>
          </p:nvPr>
        </p:nvSpPr>
        <p:spPr/>
        <p:txBody>
          <a:bodyPr/>
          <a:lstStyle/>
          <a:p>
            <a:fld id="{047EF63E-E39E-4629-A876-530D649DE2E7}" type="slidenum">
              <a:rPr lang="es-MX" smtClean="0"/>
              <a:t>22</a:t>
            </a:fld>
            <a:endParaRPr lang="es-MX"/>
          </a:p>
        </p:txBody>
      </p:sp>
    </p:spTree>
    <p:extLst>
      <p:ext uri="{BB962C8B-B14F-4D97-AF65-F5344CB8AC3E}">
        <p14:creationId xmlns:p14="http://schemas.microsoft.com/office/powerpoint/2010/main" val="9117565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Explicación</a:t>
            </a:r>
          </a:p>
        </p:txBody>
      </p:sp>
      <p:sp>
        <p:nvSpPr>
          <p:cNvPr id="3" name="Marcador de contenido 2"/>
          <p:cNvSpPr>
            <a:spLocks noGrp="1"/>
          </p:cNvSpPr>
          <p:nvPr>
            <p:ph idx="1"/>
          </p:nvPr>
        </p:nvSpPr>
        <p:spPr/>
        <p:txBody>
          <a:bodyPr/>
          <a:lstStyle/>
          <a:p>
            <a:r>
              <a:rPr lang="es-MX" dirty="0"/>
              <a:t>Si </a:t>
            </a:r>
            <a:r>
              <a:rPr lang="es-MX" dirty="0">
                <a:latin typeface="Times New Roman" panose="02020603050405020304" pitchFamily="18" charset="0"/>
                <a:cs typeface="Times New Roman" panose="02020603050405020304" pitchFamily="18" charset="0"/>
              </a:rPr>
              <a:t>xp</a:t>
            </a:r>
            <a:r>
              <a:rPr lang="es-MX" dirty="0"/>
              <a:t> y </a:t>
            </a:r>
            <a:r>
              <a:rPr lang="es-MX" dirty="0">
                <a:latin typeface="Times New Roman" panose="02020603050405020304" pitchFamily="18" charset="0"/>
                <a:cs typeface="Times New Roman" panose="02020603050405020304" pitchFamily="18" charset="0"/>
              </a:rPr>
              <a:t>yp</a:t>
            </a:r>
            <a:r>
              <a:rPr lang="es-MX" dirty="0"/>
              <a:t> apuntan a la misma dirección, </a:t>
            </a:r>
            <a:r>
              <a:rPr lang="es-MX" dirty="0">
                <a:latin typeface="Times New Roman" panose="02020603050405020304" pitchFamily="18" charset="0"/>
                <a:cs typeface="Times New Roman" panose="02020603050405020304" pitchFamily="18" charset="0"/>
              </a:rPr>
              <a:t>twiddle1</a:t>
            </a:r>
            <a:r>
              <a:rPr lang="es-MX" dirty="0"/>
              <a:t> hace lo siguiente:</a:t>
            </a:r>
          </a:p>
          <a:p>
            <a:pPr marL="0" indent="0">
              <a:buNone/>
            </a:pPr>
            <a:r>
              <a:rPr lang="es-MX" dirty="0">
                <a:latin typeface="Times New Roman" panose="02020603050405020304" pitchFamily="18" charset="0"/>
                <a:cs typeface="Times New Roman" panose="02020603050405020304" pitchFamily="18" charset="0"/>
              </a:rPr>
              <a:t>    *xp = *xp + *xp    </a:t>
            </a:r>
            <a:r>
              <a:rPr lang="es-MX" b="1" dirty="0">
                <a:solidFill>
                  <a:srgbClr val="00B050"/>
                </a:solidFill>
                <a:latin typeface="Times New Roman" panose="02020603050405020304" pitchFamily="18" charset="0"/>
                <a:cs typeface="Times New Roman" panose="02020603050405020304" pitchFamily="18" charset="0"/>
              </a:rPr>
              <a:t>// duplica el valor en xp</a:t>
            </a:r>
          </a:p>
          <a:p>
            <a:pPr marL="0" indent="0">
              <a:buNone/>
            </a:pPr>
            <a:r>
              <a:rPr lang="es-MX" dirty="0">
                <a:latin typeface="Times New Roman" panose="02020603050405020304" pitchFamily="18" charset="0"/>
                <a:cs typeface="Times New Roman" panose="02020603050405020304" pitchFamily="18" charset="0"/>
              </a:rPr>
              <a:t>    *xp = *xp + *xp    </a:t>
            </a:r>
            <a:r>
              <a:rPr lang="es-MX" b="1" dirty="0">
                <a:solidFill>
                  <a:srgbClr val="00B050"/>
                </a:solidFill>
                <a:latin typeface="Times New Roman" panose="02020603050405020304" pitchFamily="18" charset="0"/>
                <a:cs typeface="Times New Roman" panose="02020603050405020304" pitchFamily="18" charset="0"/>
              </a:rPr>
              <a:t>// duplica el valor en xp</a:t>
            </a:r>
          </a:p>
          <a:p>
            <a:r>
              <a:rPr lang="es-MX" dirty="0"/>
              <a:t>El resultado es que el valor en </a:t>
            </a:r>
            <a:r>
              <a:rPr lang="es-MX" dirty="0" err="1">
                <a:latin typeface="Times New Roman" panose="02020603050405020304" pitchFamily="18" charset="0"/>
                <a:cs typeface="Times New Roman" panose="02020603050405020304" pitchFamily="18" charset="0"/>
              </a:rPr>
              <a:t>xp</a:t>
            </a:r>
            <a:r>
              <a:rPr lang="es-MX" dirty="0"/>
              <a:t> se incrementa en un factor de 4.</a:t>
            </a:r>
          </a:p>
          <a:p>
            <a:r>
              <a:rPr lang="es-MX" dirty="0"/>
              <a:t>La función </a:t>
            </a:r>
            <a:r>
              <a:rPr lang="es-MX" dirty="0">
                <a:latin typeface="Times New Roman" panose="02020603050405020304" pitchFamily="18" charset="0"/>
                <a:cs typeface="Times New Roman" panose="02020603050405020304" pitchFamily="18" charset="0"/>
              </a:rPr>
              <a:t>twiddle2</a:t>
            </a:r>
            <a:r>
              <a:rPr lang="es-MX" dirty="0"/>
              <a:t> hace lo siguiente:</a:t>
            </a:r>
          </a:p>
          <a:p>
            <a:pPr marL="0" indent="0">
              <a:buNone/>
            </a:pPr>
            <a:r>
              <a:rPr lang="es-MX" dirty="0"/>
              <a:t>    </a:t>
            </a:r>
            <a:r>
              <a:rPr lang="es-MX" dirty="0">
                <a:latin typeface="Times New Roman" panose="02020603050405020304" pitchFamily="18" charset="0"/>
                <a:cs typeface="Times New Roman" panose="02020603050405020304" pitchFamily="18" charset="0"/>
              </a:rPr>
              <a:t>*xp = *xp + 2 * *xp    </a:t>
            </a:r>
            <a:r>
              <a:rPr lang="es-MX" b="1" dirty="0">
                <a:solidFill>
                  <a:srgbClr val="00B050"/>
                </a:solidFill>
                <a:latin typeface="Times New Roman" panose="02020603050405020304" pitchFamily="18" charset="0"/>
                <a:cs typeface="Times New Roman" panose="02020603050405020304" pitchFamily="18" charset="0"/>
              </a:rPr>
              <a:t>// triplica el valor en xp</a:t>
            </a:r>
          </a:p>
          <a:p>
            <a:r>
              <a:rPr lang="es-MX" dirty="0"/>
              <a:t>El resultado es que el valor en </a:t>
            </a:r>
            <a:r>
              <a:rPr lang="es-MX" dirty="0">
                <a:latin typeface="Times New Roman" panose="02020603050405020304" pitchFamily="18" charset="0"/>
                <a:cs typeface="Times New Roman" panose="02020603050405020304" pitchFamily="18" charset="0"/>
              </a:rPr>
              <a:t>xp</a:t>
            </a:r>
            <a:r>
              <a:rPr lang="es-MX" dirty="0"/>
              <a:t> se incrementa en un factor de 3.</a:t>
            </a:r>
          </a:p>
          <a:p>
            <a:endParaRPr lang="es-MX" dirty="0"/>
          </a:p>
        </p:txBody>
      </p:sp>
      <p:sp>
        <p:nvSpPr>
          <p:cNvPr id="4" name="Marcador de pie de página 3"/>
          <p:cNvSpPr>
            <a:spLocks noGrp="1"/>
          </p:cNvSpPr>
          <p:nvPr>
            <p:ph type="ftr" sz="quarter" idx="11"/>
          </p:nvPr>
        </p:nvSpPr>
        <p:spPr/>
        <p:txBody>
          <a:bodyPr/>
          <a:lstStyle/>
          <a:p>
            <a:r>
              <a:rPr lang="es-MX"/>
              <a:t>Universidad de Sonora</a:t>
            </a:r>
          </a:p>
        </p:txBody>
      </p:sp>
      <p:sp>
        <p:nvSpPr>
          <p:cNvPr id="5" name="Marcador de número de diapositiva 4"/>
          <p:cNvSpPr>
            <a:spLocks noGrp="1"/>
          </p:cNvSpPr>
          <p:nvPr>
            <p:ph type="sldNum" sz="quarter" idx="12"/>
          </p:nvPr>
        </p:nvSpPr>
        <p:spPr/>
        <p:txBody>
          <a:bodyPr/>
          <a:lstStyle/>
          <a:p>
            <a:fld id="{047EF63E-E39E-4629-A876-530D649DE2E7}" type="slidenum">
              <a:rPr lang="es-MX" smtClean="0"/>
              <a:t>23</a:t>
            </a:fld>
            <a:endParaRPr lang="es-MX"/>
          </a:p>
        </p:txBody>
      </p:sp>
    </p:spTree>
    <p:extLst>
      <p:ext uri="{BB962C8B-B14F-4D97-AF65-F5344CB8AC3E}">
        <p14:creationId xmlns:p14="http://schemas.microsoft.com/office/powerpoint/2010/main" val="12934866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Conclusión</a:t>
            </a:r>
          </a:p>
        </p:txBody>
      </p:sp>
      <p:sp>
        <p:nvSpPr>
          <p:cNvPr id="3" name="Marcador de contenido 2"/>
          <p:cNvSpPr>
            <a:spLocks noGrp="1"/>
          </p:cNvSpPr>
          <p:nvPr>
            <p:ph idx="1"/>
          </p:nvPr>
        </p:nvSpPr>
        <p:spPr/>
        <p:txBody>
          <a:bodyPr/>
          <a:lstStyle/>
          <a:p>
            <a:r>
              <a:rPr lang="es-MX" dirty="0"/>
              <a:t>El compilador no sabe cómo </a:t>
            </a:r>
            <a:r>
              <a:rPr lang="es-MX" dirty="0">
                <a:latin typeface="Times New Roman" panose="02020603050405020304" pitchFamily="18" charset="0"/>
                <a:cs typeface="Times New Roman" panose="02020603050405020304" pitchFamily="18" charset="0"/>
              </a:rPr>
              <a:t>twiddle1</a:t>
            </a:r>
            <a:r>
              <a:rPr lang="es-MX" dirty="0"/>
              <a:t> será invocada.</a:t>
            </a:r>
          </a:p>
          <a:p>
            <a:r>
              <a:rPr lang="es-MX" dirty="0"/>
              <a:t>Debe suponer que los argumentos </a:t>
            </a:r>
            <a:r>
              <a:rPr lang="es-MX" dirty="0">
                <a:latin typeface="Times New Roman" panose="02020603050405020304" pitchFamily="18" charset="0"/>
                <a:cs typeface="Times New Roman" panose="02020603050405020304" pitchFamily="18" charset="0"/>
              </a:rPr>
              <a:t>xp</a:t>
            </a:r>
            <a:r>
              <a:rPr lang="es-MX" dirty="0"/>
              <a:t> y </a:t>
            </a:r>
            <a:r>
              <a:rPr lang="es-MX" dirty="0">
                <a:latin typeface="Times New Roman" panose="02020603050405020304" pitchFamily="18" charset="0"/>
                <a:cs typeface="Times New Roman" panose="02020603050405020304" pitchFamily="18" charset="0"/>
              </a:rPr>
              <a:t>yp</a:t>
            </a:r>
            <a:r>
              <a:rPr lang="es-MX" dirty="0"/>
              <a:t> pueden tener el mismo valor.</a:t>
            </a:r>
          </a:p>
          <a:p>
            <a:r>
              <a:rPr lang="es-MX" dirty="0"/>
              <a:t>Por lo tanto, no puede generar el código de </a:t>
            </a:r>
            <a:r>
              <a:rPr lang="es-MX" dirty="0">
                <a:latin typeface="Times New Roman" panose="02020603050405020304" pitchFamily="18" charset="0"/>
                <a:cs typeface="Times New Roman" panose="02020603050405020304" pitchFamily="18" charset="0"/>
              </a:rPr>
              <a:t>twiddle2</a:t>
            </a:r>
            <a:r>
              <a:rPr lang="es-MX" dirty="0"/>
              <a:t> como una versión optimizada de </a:t>
            </a:r>
            <a:r>
              <a:rPr lang="es-MX" dirty="0">
                <a:latin typeface="Times New Roman" panose="02020603050405020304" pitchFamily="18" charset="0"/>
                <a:cs typeface="Times New Roman" panose="02020603050405020304" pitchFamily="18" charset="0"/>
              </a:rPr>
              <a:t>twiddle1</a:t>
            </a:r>
            <a:r>
              <a:rPr lang="es-MX" dirty="0"/>
              <a:t>.</a:t>
            </a:r>
          </a:p>
          <a:p>
            <a:endParaRPr lang="es-MX" dirty="0"/>
          </a:p>
        </p:txBody>
      </p:sp>
      <p:sp>
        <p:nvSpPr>
          <p:cNvPr id="4" name="Marcador de pie de página 3"/>
          <p:cNvSpPr>
            <a:spLocks noGrp="1"/>
          </p:cNvSpPr>
          <p:nvPr>
            <p:ph type="ftr" sz="quarter" idx="11"/>
          </p:nvPr>
        </p:nvSpPr>
        <p:spPr/>
        <p:txBody>
          <a:bodyPr/>
          <a:lstStyle/>
          <a:p>
            <a:r>
              <a:rPr lang="es-MX"/>
              <a:t>Universidad de Sonora</a:t>
            </a:r>
          </a:p>
        </p:txBody>
      </p:sp>
      <p:sp>
        <p:nvSpPr>
          <p:cNvPr id="5" name="Marcador de número de diapositiva 4"/>
          <p:cNvSpPr>
            <a:spLocks noGrp="1"/>
          </p:cNvSpPr>
          <p:nvPr>
            <p:ph type="sldNum" sz="quarter" idx="12"/>
          </p:nvPr>
        </p:nvSpPr>
        <p:spPr/>
        <p:txBody>
          <a:bodyPr/>
          <a:lstStyle/>
          <a:p>
            <a:fld id="{047EF63E-E39E-4629-A876-530D649DE2E7}" type="slidenum">
              <a:rPr lang="es-MX" smtClean="0"/>
              <a:t>24</a:t>
            </a:fld>
            <a:endParaRPr lang="es-MX"/>
          </a:p>
        </p:txBody>
      </p:sp>
    </p:spTree>
    <p:extLst>
      <p:ext uri="{BB962C8B-B14F-4D97-AF65-F5344CB8AC3E}">
        <p14:creationId xmlns:p14="http://schemas.microsoft.com/office/powerpoint/2010/main" val="2838864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Alias de memoria</a:t>
            </a:r>
          </a:p>
        </p:txBody>
      </p:sp>
      <p:sp>
        <p:nvSpPr>
          <p:cNvPr id="3" name="Marcador de contenido 2"/>
          <p:cNvSpPr>
            <a:spLocks noGrp="1"/>
          </p:cNvSpPr>
          <p:nvPr>
            <p:ph idx="1"/>
          </p:nvPr>
        </p:nvSpPr>
        <p:spPr/>
        <p:txBody>
          <a:bodyPr/>
          <a:lstStyle/>
          <a:p>
            <a:r>
              <a:rPr lang="es-MX" b="1" dirty="0"/>
              <a:t>Alias de memoria (</a:t>
            </a:r>
            <a:r>
              <a:rPr lang="en-US" b="1" dirty="0"/>
              <a:t>memory aliasing</a:t>
            </a:r>
            <a:r>
              <a:rPr lang="es-MX" b="1" dirty="0"/>
              <a:t>)</a:t>
            </a:r>
            <a:r>
              <a:rPr lang="es-MX" dirty="0"/>
              <a:t>. Cuando dos apuntadores apuntan a la misma localidad de memoria.</a:t>
            </a:r>
          </a:p>
          <a:p>
            <a:r>
              <a:rPr lang="es-MX" dirty="0"/>
              <a:t>El compilador solo debe aplicar optimizaciones seguras.</a:t>
            </a:r>
          </a:p>
          <a:p>
            <a:r>
              <a:rPr lang="es-MX" dirty="0"/>
              <a:t>Por lo tanto, debe suponer que diferentes apuntadores pueden estar </a:t>
            </a:r>
            <a:r>
              <a:rPr lang="es-MX" dirty="0" err="1"/>
              <a:t>aliased</a:t>
            </a:r>
            <a:r>
              <a:rPr lang="es-MX" dirty="0"/>
              <a:t>.</a:t>
            </a:r>
          </a:p>
          <a:p>
            <a:endParaRPr lang="es-MX" dirty="0"/>
          </a:p>
        </p:txBody>
      </p:sp>
      <p:sp>
        <p:nvSpPr>
          <p:cNvPr id="4" name="Marcador de pie de página 3"/>
          <p:cNvSpPr>
            <a:spLocks noGrp="1"/>
          </p:cNvSpPr>
          <p:nvPr>
            <p:ph type="ftr" sz="quarter" idx="11"/>
          </p:nvPr>
        </p:nvSpPr>
        <p:spPr/>
        <p:txBody>
          <a:bodyPr/>
          <a:lstStyle/>
          <a:p>
            <a:r>
              <a:rPr lang="es-MX"/>
              <a:t>Universidad de Sonora</a:t>
            </a:r>
          </a:p>
        </p:txBody>
      </p:sp>
      <p:sp>
        <p:nvSpPr>
          <p:cNvPr id="5" name="Marcador de número de diapositiva 4"/>
          <p:cNvSpPr>
            <a:spLocks noGrp="1"/>
          </p:cNvSpPr>
          <p:nvPr>
            <p:ph type="sldNum" sz="quarter" idx="12"/>
          </p:nvPr>
        </p:nvSpPr>
        <p:spPr/>
        <p:txBody>
          <a:bodyPr/>
          <a:lstStyle/>
          <a:p>
            <a:fld id="{047EF63E-E39E-4629-A876-530D649DE2E7}" type="slidenum">
              <a:rPr lang="es-MX" smtClean="0"/>
              <a:t>25</a:t>
            </a:fld>
            <a:endParaRPr lang="es-MX"/>
          </a:p>
        </p:txBody>
      </p:sp>
    </p:spTree>
    <p:extLst>
      <p:ext uri="{BB962C8B-B14F-4D97-AF65-F5344CB8AC3E}">
        <p14:creationId xmlns:p14="http://schemas.microsoft.com/office/powerpoint/2010/main" val="485488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Ejemplo</a:t>
            </a:r>
          </a:p>
        </p:txBody>
      </p:sp>
      <p:sp>
        <p:nvSpPr>
          <p:cNvPr id="3" name="Marcador de contenido 2"/>
          <p:cNvSpPr>
            <a:spLocks noGrp="1"/>
          </p:cNvSpPr>
          <p:nvPr>
            <p:ph idx="1"/>
          </p:nvPr>
        </p:nvSpPr>
        <p:spPr/>
        <p:txBody>
          <a:bodyPr/>
          <a:lstStyle/>
          <a:p>
            <a:pPr marL="0" indent="0">
              <a:buNone/>
            </a:pPr>
            <a:r>
              <a:rPr lang="es-MX" dirty="0">
                <a:latin typeface="Times New Roman" panose="02020603050405020304" pitchFamily="18" charset="0"/>
                <a:cs typeface="Times New Roman" panose="02020603050405020304" pitchFamily="18" charset="0"/>
              </a:rPr>
              <a:t>    x = 1000;</a:t>
            </a:r>
          </a:p>
          <a:p>
            <a:pPr marL="0" indent="0">
              <a:buNone/>
            </a:pPr>
            <a:r>
              <a:rPr lang="es-MX" dirty="0">
                <a:latin typeface="Times New Roman" panose="02020603050405020304" pitchFamily="18" charset="0"/>
                <a:cs typeface="Times New Roman" panose="02020603050405020304" pitchFamily="18" charset="0"/>
              </a:rPr>
              <a:t>    y = 3000;</a:t>
            </a:r>
          </a:p>
          <a:p>
            <a:pPr marL="0" indent="0">
              <a:buNone/>
            </a:pPr>
            <a:r>
              <a:rPr lang="es-MX" dirty="0">
                <a:latin typeface="Times New Roman" panose="02020603050405020304" pitchFamily="18" charset="0"/>
                <a:cs typeface="Times New Roman" panose="02020603050405020304" pitchFamily="18" charset="0"/>
              </a:rPr>
              <a:t>    *q = y;     </a:t>
            </a:r>
            <a:r>
              <a:rPr lang="es-MX" b="1" dirty="0">
                <a:solidFill>
                  <a:srgbClr val="00B050"/>
                </a:solidFill>
                <a:latin typeface="Times New Roman" panose="02020603050405020304" pitchFamily="18" charset="0"/>
                <a:cs typeface="Times New Roman" panose="02020603050405020304" pitchFamily="18" charset="0"/>
              </a:rPr>
              <a:t>// 3000</a:t>
            </a:r>
          </a:p>
          <a:p>
            <a:pPr marL="0" indent="0">
              <a:buNone/>
            </a:pPr>
            <a:r>
              <a:rPr lang="es-MX" dirty="0">
                <a:latin typeface="Times New Roman" panose="02020603050405020304" pitchFamily="18" charset="0"/>
                <a:cs typeface="Times New Roman" panose="02020603050405020304" pitchFamily="18" charset="0"/>
              </a:rPr>
              <a:t>    *p = x;     </a:t>
            </a:r>
            <a:r>
              <a:rPr lang="es-MX" b="1" dirty="0">
                <a:solidFill>
                  <a:srgbClr val="00B050"/>
                </a:solidFill>
                <a:latin typeface="Times New Roman" panose="02020603050405020304" pitchFamily="18" charset="0"/>
                <a:cs typeface="Times New Roman" panose="02020603050405020304" pitchFamily="18" charset="0"/>
              </a:rPr>
              <a:t>// 1000</a:t>
            </a:r>
          </a:p>
          <a:p>
            <a:pPr marL="0" indent="0">
              <a:buNone/>
            </a:pPr>
            <a:r>
              <a:rPr lang="es-MX" dirty="0">
                <a:latin typeface="Times New Roman" panose="02020603050405020304" pitchFamily="18" charset="0"/>
                <a:cs typeface="Times New Roman" panose="02020603050405020304" pitchFamily="18" charset="0"/>
              </a:rPr>
              <a:t>    t1 = *q;    </a:t>
            </a:r>
            <a:r>
              <a:rPr lang="es-MX" b="1" dirty="0">
                <a:solidFill>
                  <a:srgbClr val="00B050"/>
                </a:solidFill>
                <a:latin typeface="Times New Roman" panose="02020603050405020304" pitchFamily="18" charset="0"/>
                <a:cs typeface="Times New Roman" panose="02020603050405020304" pitchFamily="18" charset="0"/>
              </a:rPr>
              <a:t>// 1000 o 3000, dependiendo si p y q apuntan a la misma dirección o no</a:t>
            </a:r>
          </a:p>
          <a:p>
            <a:endParaRPr lang="es-MX" dirty="0"/>
          </a:p>
        </p:txBody>
      </p:sp>
      <p:sp>
        <p:nvSpPr>
          <p:cNvPr id="4" name="Marcador de pie de página 3"/>
          <p:cNvSpPr>
            <a:spLocks noGrp="1"/>
          </p:cNvSpPr>
          <p:nvPr>
            <p:ph type="ftr" sz="quarter" idx="11"/>
          </p:nvPr>
        </p:nvSpPr>
        <p:spPr/>
        <p:txBody>
          <a:bodyPr/>
          <a:lstStyle/>
          <a:p>
            <a:r>
              <a:rPr lang="es-MX"/>
              <a:t>Universidad de Sonora</a:t>
            </a:r>
          </a:p>
        </p:txBody>
      </p:sp>
      <p:sp>
        <p:nvSpPr>
          <p:cNvPr id="5" name="Marcador de número de diapositiva 4"/>
          <p:cNvSpPr>
            <a:spLocks noGrp="1"/>
          </p:cNvSpPr>
          <p:nvPr>
            <p:ph type="sldNum" sz="quarter" idx="12"/>
          </p:nvPr>
        </p:nvSpPr>
        <p:spPr/>
        <p:txBody>
          <a:bodyPr/>
          <a:lstStyle/>
          <a:p>
            <a:fld id="{047EF63E-E39E-4629-A876-530D649DE2E7}" type="slidenum">
              <a:rPr lang="es-MX" smtClean="0"/>
              <a:t>26</a:t>
            </a:fld>
            <a:endParaRPr lang="es-MX"/>
          </a:p>
        </p:txBody>
      </p:sp>
    </p:spTree>
    <p:extLst>
      <p:ext uri="{BB962C8B-B14F-4D97-AF65-F5344CB8AC3E}">
        <p14:creationId xmlns:p14="http://schemas.microsoft.com/office/powerpoint/2010/main" val="5652746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EAC23-F8FF-8CA8-C129-B8F480FB3FA3}"/>
              </a:ext>
            </a:extLst>
          </p:cNvPr>
          <p:cNvSpPr>
            <a:spLocks noGrp="1"/>
          </p:cNvSpPr>
          <p:nvPr>
            <p:ph type="title"/>
          </p:nvPr>
        </p:nvSpPr>
        <p:spPr/>
        <p:txBody>
          <a:bodyPr/>
          <a:lstStyle/>
          <a:p>
            <a:r>
              <a:rPr lang="en-MX" dirty="0"/>
              <a:t>Versión 1</a:t>
            </a:r>
          </a:p>
        </p:txBody>
      </p:sp>
      <p:sp>
        <p:nvSpPr>
          <p:cNvPr id="3" name="Content Placeholder 2">
            <a:extLst>
              <a:ext uri="{FF2B5EF4-FFF2-40B4-BE49-F238E27FC236}">
                <a16:creationId xmlns:a16="http://schemas.microsoft.com/office/drawing/2014/main" id="{D9ACE19F-A4B4-2378-B64B-CA74F50584DA}"/>
              </a:ext>
            </a:extLst>
          </p:cNvPr>
          <p:cNvSpPr>
            <a:spLocks noGrp="1"/>
          </p:cNvSpPr>
          <p:nvPr>
            <p:ph idx="1"/>
          </p:nvPr>
        </p:nvSpPr>
        <p:spPr/>
        <p:txBody>
          <a:bodyPr>
            <a:normAutofit fontScale="85000" lnSpcReduction="20000"/>
          </a:bodyPr>
          <a:lstStyle/>
          <a:p>
            <a:pPr marL="0" indent="0">
              <a:buNone/>
            </a:pPr>
            <a:r>
              <a:rPr lang="en-US" dirty="0">
                <a:latin typeface="Times New Roman" panose="02020603050405020304" pitchFamily="18" charset="0"/>
                <a:cs typeface="Times New Roman" panose="02020603050405020304" pitchFamily="18" charset="0"/>
              </a:rPr>
              <a:t>int main()</a:t>
            </a:r>
          </a:p>
          <a:p>
            <a:pPr marL="0" indent="0">
              <a:buNone/>
            </a:pPr>
            <a:r>
              <a:rPr lang="en-US" dirty="0">
                <a:latin typeface="Times New Roman" panose="02020603050405020304" pitchFamily="18" charset="0"/>
                <a:cs typeface="Times New Roman" panose="02020603050405020304" pitchFamily="18" charset="0"/>
              </a:rPr>
              <a:t>{</a:t>
            </a:r>
          </a:p>
          <a:p>
            <a:pPr marL="0" indent="0">
              <a:buNone/>
            </a:pPr>
            <a:r>
              <a:rPr lang="en-US" dirty="0">
                <a:latin typeface="Times New Roman" panose="02020603050405020304" pitchFamily="18" charset="0"/>
                <a:cs typeface="Times New Roman" panose="02020603050405020304" pitchFamily="18" charset="0"/>
              </a:rPr>
              <a:t>    int *p = (int *) malloc(</a:t>
            </a:r>
            <a:r>
              <a:rPr lang="en-US" dirty="0" err="1">
                <a:latin typeface="Times New Roman" panose="02020603050405020304" pitchFamily="18" charset="0"/>
                <a:cs typeface="Times New Roman" panose="02020603050405020304" pitchFamily="18" charset="0"/>
              </a:rPr>
              <a:t>sizeof</a:t>
            </a:r>
            <a:r>
              <a:rPr lang="en-US" dirty="0">
                <a:latin typeface="Times New Roman" panose="02020603050405020304" pitchFamily="18" charset="0"/>
                <a:cs typeface="Times New Roman" panose="02020603050405020304" pitchFamily="18" charset="0"/>
              </a:rPr>
              <a:t>(int));</a:t>
            </a:r>
          </a:p>
          <a:p>
            <a:pPr marL="0" indent="0">
              <a:buNone/>
            </a:pPr>
            <a:r>
              <a:rPr lang="en-US" dirty="0">
                <a:latin typeface="Times New Roman" panose="02020603050405020304" pitchFamily="18" charset="0"/>
                <a:cs typeface="Times New Roman" panose="02020603050405020304" pitchFamily="18" charset="0"/>
              </a:rPr>
              <a:t>    int *q = (int *) malloc(</a:t>
            </a:r>
            <a:r>
              <a:rPr lang="en-US" dirty="0" err="1">
                <a:latin typeface="Times New Roman" panose="02020603050405020304" pitchFamily="18" charset="0"/>
                <a:cs typeface="Times New Roman" panose="02020603050405020304" pitchFamily="18" charset="0"/>
              </a:rPr>
              <a:t>sizeof</a:t>
            </a:r>
            <a:r>
              <a:rPr lang="en-US" dirty="0">
                <a:latin typeface="Times New Roman" panose="02020603050405020304" pitchFamily="18" charset="0"/>
                <a:cs typeface="Times New Roman" panose="02020603050405020304" pitchFamily="18" charset="0"/>
              </a:rPr>
              <a:t>(int));</a:t>
            </a:r>
          </a:p>
          <a:p>
            <a:pPr marL="0" indent="0">
              <a:buNone/>
            </a:pPr>
            <a:r>
              <a:rPr lang="en-US" dirty="0">
                <a:latin typeface="Times New Roman" panose="02020603050405020304" pitchFamily="18" charset="0"/>
                <a:cs typeface="Times New Roman" panose="02020603050405020304" pitchFamily="18" charset="0"/>
              </a:rPr>
              <a:t>    int x = 1000;</a:t>
            </a:r>
          </a:p>
          <a:p>
            <a:pPr marL="0" indent="0">
              <a:buNone/>
            </a:pPr>
            <a:r>
              <a:rPr lang="en-US" dirty="0">
                <a:latin typeface="Times New Roman" panose="02020603050405020304" pitchFamily="18" charset="0"/>
                <a:cs typeface="Times New Roman" panose="02020603050405020304" pitchFamily="18" charset="0"/>
              </a:rPr>
              <a:t>    int y = 3000;</a:t>
            </a:r>
          </a:p>
          <a:p>
            <a:pPr marL="0" indent="0">
              <a:buNone/>
            </a:pPr>
            <a:r>
              <a:rPr lang="en-US" dirty="0">
                <a:latin typeface="Times New Roman" panose="02020603050405020304" pitchFamily="18" charset="0"/>
                <a:cs typeface="Times New Roman" panose="02020603050405020304" pitchFamily="18" charset="0"/>
              </a:rPr>
              <a:t>    *q = y;          </a:t>
            </a:r>
            <a:r>
              <a:rPr lang="en-US" b="1" dirty="0">
                <a:solidFill>
                  <a:srgbClr val="00B050"/>
                </a:solidFill>
                <a:latin typeface="Times New Roman" panose="02020603050405020304" pitchFamily="18" charset="0"/>
                <a:cs typeface="Times New Roman" panose="02020603050405020304" pitchFamily="18" charset="0"/>
              </a:rPr>
              <a:t>// 3000</a:t>
            </a:r>
          </a:p>
          <a:p>
            <a:pPr marL="0" indent="0">
              <a:buNone/>
            </a:pPr>
            <a:r>
              <a:rPr lang="en-US" dirty="0">
                <a:latin typeface="Times New Roman" panose="02020603050405020304" pitchFamily="18" charset="0"/>
                <a:cs typeface="Times New Roman" panose="02020603050405020304" pitchFamily="18" charset="0"/>
              </a:rPr>
              <a:t>    *p = x;          </a:t>
            </a:r>
            <a:r>
              <a:rPr lang="en-US" b="1" dirty="0">
                <a:solidFill>
                  <a:srgbClr val="00B050"/>
                </a:solidFill>
                <a:latin typeface="Times New Roman" panose="02020603050405020304" pitchFamily="18" charset="0"/>
                <a:cs typeface="Times New Roman" panose="02020603050405020304" pitchFamily="18" charset="0"/>
              </a:rPr>
              <a:t>// 1000</a:t>
            </a:r>
          </a:p>
          <a:p>
            <a:pPr marL="0" indent="0">
              <a:buNone/>
            </a:pPr>
            <a:r>
              <a:rPr lang="en-US" dirty="0">
                <a:latin typeface="Times New Roman" panose="02020603050405020304" pitchFamily="18" charset="0"/>
                <a:cs typeface="Times New Roman" panose="02020603050405020304" pitchFamily="18" charset="0"/>
              </a:rPr>
              <a:t>    int t1 = *q;</a:t>
            </a:r>
            <a:endParaRPr lang="en-US" b="1" dirty="0">
              <a:solidFill>
                <a:srgbClr val="00B050"/>
              </a:solidFill>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printf</a:t>
            </a:r>
            <a:r>
              <a:rPr lang="en-US" dirty="0">
                <a:latin typeface="Times New Roman" panose="02020603050405020304" pitchFamily="18" charset="0"/>
                <a:cs typeface="Times New Roman" panose="02020603050405020304" pitchFamily="18" charset="0"/>
              </a:rPr>
              <a:t>(“%d\n”, t1);    </a:t>
            </a:r>
            <a:r>
              <a:rPr lang="en-US" b="1" dirty="0">
                <a:solidFill>
                  <a:srgbClr val="00B050"/>
                </a:solidFill>
                <a:latin typeface="Times New Roman" panose="02020603050405020304" pitchFamily="18" charset="0"/>
                <a:cs typeface="Times New Roman" panose="02020603050405020304" pitchFamily="18" charset="0"/>
              </a:rPr>
              <a:t>// </a:t>
            </a:r>
            <a:r>
              <a:rPr lang="en-US" b="1" dirty="0" err="1">
                <a:solidFill>
                  <a:srgbClr val="00B050"/>
                </a:solidFill>
                <a:latin typeface="Times New Roman" panose="02020603050405020304" pitchFamily="18" charset="0"/>
                <a:cs typeface="Times New Roman" panose="02020603050405020304" pitchFamily="18" charset="0"/>
              </a:rPr>
              <a:t>imprime</a:t>
            </a:r>
            <a:r>
              <a:rPr lang="en-US" b="1" dirty="0">
                <a:solidFill>
                  <a:srgbClr val="00B050"/>
                </a:solidFill>
                <a:latin typeface="Times New Roman" panose="02020603050405020304" pitchFamily="18" charset="0"/>
                <a:cs typeface="Times New Roman" panose="02020603050405020304" pitchFamily="18" charset="0"/>
              </a:rPr>
              <a:t> 3000</a:t>
            </a:r>
          </a:p>
          <a:p>
            <a:pPr marL="0" indent="0">
              <a:buNone/>
            </a:pPr>
            <a:r>
              <a:rPr lang="en-US" dirty="0">
                <a:latin typeface="Times New Roman" panose="02020603050405020304" pitchFamily="18" charset="0"/>
                <a:cs typeface="Times New Roman" panose="02020603050405020304" pitchFamily="18" charset="0"/>
              </a:rPr>
              <a:t>    return 0;</a:t>
            </a:r>
          </a:p>
          <a:p>
            <a:pPr marL="0" indent="0">
              <a:buNone/>
            </a:pPr>
            <a:r>
              <a:rPr lang="en-US" dirty="0">
                <a:latin typeface="Times New Roman" panose="02020603050405020304" pitchFamily="18" charset="0"/>
                <a:cs typeface="Times New Roman" panose="02020603050405020304" pitchFamily="18" charset="0"/>
              </a:rPr>
              <a:t>}</a:t>
            </a:r>
          </a:p>
        </p:txBody>
      </p:sp>
      <p:sp>
        <p:nvSpPr>
          <p:cNvPr id="4" name="Footer Placeholder 3">
            <a:extLst>
              <a:ext uri="{FF2B5EF4-FFF2-40B4-BE49-F238E27FC236}">
                <a16:creationId xmlns:a16="http://schemas.microsoft.com/office/drawing/2014/main" id="{67968110-B15E-12DF-04A4-89359D3DF428}"/>
              </a:ext>
            </a:extLst>
          </p:cNvPr>
          <p:cNvSpPr>
            <a:spLocks noGrp="1"/>
          </p:cNvSpPr>
          <p:nvPr>
            <p:ph type="ftr" sz="quarter" idx="11"/>
          </p:nvPr>
        </p:nvSpPr>
        <p:spPr/>
        <p:txBody>
          <a:bodyPr/>
          <a:lstStyle/>
          <a:p>
            <a:r>
              <a:rPr lang="es-MX"/>
              <a:t>Universidad de Sonora</a:t>
            </a:r>
          </a:p>
        </p:txBody>
      </p:sp>
      <p:sp>
        <p:nvSpPr>
          <p:cNvPr id="5" name="Slide Number Placeholder 4">
            <a:extLst>
              <a:ext uri="{FF2B5EF4-FFF2-40B4-BE49-F238E27FC236}">
                <a16:creationId xmlns:a16="http://schemas.microsoft.com/office/drawing/2014/main" id="{AE9AD273-CE1B-6D10-23BB-CB5FF8939FB1}"/>
              </a:ext>
            </a:extLst>
          </p:cNvPr>
          <p:cNvSpPr>
            <a:spLocks noGrp="1"/>
          </p:cNvSpPr>
          <p:nvPr>
            <p:ph type="sldNum" sz="quarter" idx="12"/>
          </p:nvPr>
        </p:nvSpPr>
        <p:spPr/>
        <p:txBody>
          <a:bodyPr/>
          <a:lstStyle/>
          <a:p>
            <a:fld id="{047EF63E-E39E-4629-A876-530D649DE2E7}" type="slidenum">
              <a:rPr lang="es-MX" smtClean="0"/>
              <a:t>27</a:t>
            </a:fld>
            <a:endParaRPr lang="es-MX"/>
          </a:p>
        </p:txBody>
      </p:sp>
    </p:spTree>
    <p:extLst>
      <p:ext uri="{BB962C8B-B14F-4D97-AF65-F5344CB8AC3E}">
        <p14:creationId xmlns:p14="http://schemas.microsoft.com/office/powerpoint/2010/main" val="31718998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EAC23-F8FF-8CA8-C129-B8F480FB3FA3}"/>
              </a:ext>
            </a:extLst>
          </p:cNvPr>
          <p:cNvSpPr>
            <a:spLocks noGrp="1"/>
          </p:cNvSpPr>
          <p:nvPr>
            <p:ph type="title"/>
          </p:nvPr>
        </p:nvSpPr>
        <p:spPr/>
        <p:txBody>
          <a:bodyPr/>
          <a:lstStyle/>
          <a:p>
            <a:r>
              <a:rPr lang="en-MX" dirty="0"/>
              <a:t>Versión 2</a:t>
            </a:r>
          </a:p>
        </p:txBody>
      </p:sp>
      <p:sp>
        <p:nvSpPr>
          <p:cNvPr id="3" name="Content Placeholder 2">
            <a:extLst>
              <a:ext uri="{FF2B5EF4-FFF2-40B4-BE49-F238E27FC236}">
                <a16:creationId xmlns:a16="http://schemas.microsoft.com/office/drawing/2014/main" id="{D9ACE19F-A4B4-2378-B64B-CA74F50584DA}"/>
              </a:ext>
            </a:extLst>
          </p:cNvPr>
          <p:cNvSpPr>
            <a:spLocks noGrp="1"/>
          </p:cNvSpPr>
          <p:nvPr>
            <p:ph idx="1"/>
          </p:nvPr>
        </p:nvSpPr>
        <p:spPr/>
        <p:txBody>
          <a:bodyPr>
            <a:normAutofit fontScale="85000" lnSpcReduction="20000"/>
          </a:bodyPr>
          <a:lstStyle/>
          <a:p>
            <a:pPr marL="0" indent="0">
              <a:buNone/>
            </a:pPr>
            <a:r>
              <a:rPr lang="en-US" dirty="0">
                <a:latin typeface="Times New Roman" panose="02020603050405020304" pitchFamily="18" charset="0"/>
                <a:cs typeface="Times New Roman" panose="02020603050405020304" pitchFamily="18" charset="0"/>
              </a:rPr>
              <a:t>int main()</a:t>
            </a:r>
          </a:p>
          <a:p>
            <a:pPr marL="0" indent="0">
              <a:buNone/>
            </a:pPr>
            <a:r>
              <a:rPr lang="en-US" dirty="0">
                <a:latin typeface="Times New Roman" panose="02020603050405020304" pitchFamily="18" charset="0"/>
                <a:cs typeface="Times New Roman" panose="02020603050405020304" pitchFamily="18" charset="0"/>
              </a:rPr>
              <a:t>{</a:t>
            </a:r>
          </a:p>
          <a:p>
            <a:pPr marL="0" indent="0">
              <a:buNone/>
            </a:pPr>
            <a:r>
              <a:rPr lang="en-US" dirty="0">
                <a:latin typeface="Times New Roman" panose="02020603050405020304" pitchFamily="18" charset="0"/>
                <a:cs typeface="Times New Roman" panose="02020603050405020304" pitchFamily="18" charset="0"/>
              </a:rPr>
              <a:t>    int *p = (int *) malloc(</a:t>
            </a:r>
            <a:r>
              <a:rPr lang="en-US" dirty="0" err="1">
                <a:latin typeface="Times New Roman" panose="02020603050405020304" pitchFamily="18" charset="0"/>
                <a:cs typeface="Times New Roman" panose="02020603050405020304" pitchFamily="18" charset="0"/>
              </a:rPr>
              <a:t>sizeof</a:t>
            </a:r>
            <a:r>
              <a:rPr lang="en-US" dirty="0">
                <a:latin typeface="Times New Roman" panose="02020603050405020304" pitchFamily="18" charset="0"/>
                <a:cs typeface="Times New Roman" panose="02020603050405020304" pitchFamily="18" charset="0"/>
              </a:rPr>
              <a:t>(int));</a:t>
            </a:r>
          </a:p>
          <a:p>
            <a:pPr marL="0" indent="0">
              <a:buNone/>
            </a:pPr>
            <a:r>
              <a:rPr lang="en-US" dirty="0">
                <a:latin typeface="Times New Roman" panose="02020603050405020304" pitchFamily="18" charset="0"/>
                <a:cs typeface="Times New Roman" panose="02020603050405020304" pitchFamily="18" charset="0"/>
              </a:rPr>
              <a:t>    int *q = p;</a:t>
            </a:r>
          </a:p>
          <a:p>
            <a:pPr marL="0" indent="0">
              <a:buNone/>
            </a:pPr>
            <a:r>
              <a:rPr lang="en-US" dirty="0">
                <a:latin typeface="Times New Roman" panose="02020603050405020304" pitchFamily="18" charset="0"/>
                <a:cs typeface="Times New Roman" panose="02020603050405020304" pitchFamily="18" charset="0"/>
              </a:rPr>
              <a:t>    int x = 1000;</a:t>
            </a:r>
          </a:p>
          <a:p>
            <a:pPr marL="0" indent="0">
              <a:buNone/>
            </a:pPr>
            <a:r>
              <a:rPr lang="en-US" dirty="0">
                <a:latin typeface="Times New Roman" panose="02020603050405020304" pitchFamily="18" charset="0"/>
                <a:cs typeface="Times New Roman" panose="02020603050405020304" pitchFamily="18" charset="0"/>
              </a:rPr>
              <a:t>    int y = 3000;</a:t>
            </a:r>
          </a:p>
          <a:p>
            <a:pPr marL="0" indent="0">
              <a:buNone/>
            </a:pPr>
            <a:r>
              <a:rPr lang="en-US" dirty="0">
                <a:latin typeface="Times New Roman" panose="02020603050405020304" pitchFamily="18" charset="0"/>
                <a:cs typeface="Times New Roman" panose="02020603050405020304" pitchFamily="18" charset="0"/>
              </a:rPr>
              <a:t>    *q = y;          </a:t>
            </a:r>
            <a:r>
              <a:rPr lang="en-US" b="1" dirty="0">
                <a:solidFill>
                  <a:srgbClr val="00B050"/>
                </a:solidFill>
                <a:latin typeface="Times New Roman" panose="02020603050405020304" pitchFamily="18" charset="0"/>
                <a:cs typeface="Times New Roman" panose="02020603050405020304" pitchFamily="18" charset="0"/>
              </a:rPr>
              <a:t>// 3000</a:t>
            </a:r>
          </a:p>
          <a:p>
            <a:pPr marL="0" indent="0">
              <a:buNone/>
            </a:pPr>
            <a:r>
              <a:rPr lang="en-US" dirty="0">
                <a:latin typeface="Times New Roman" panose="02020603050405020304" pitchFamily="18" charset="0"/>
                <a:cs typeface="Times New Roman" panose="02020603050405020304" pitchFamily="18" charset="0"/>
              </a:rPr>
              <a:t>    *p = x;          </a:t>
            </a:r>
            <a:r>
              <a:rPr lang="en-US" b="1" dirty="0">
                <a:solidFill>
                  <a:srgbClr val="00B050"/>
                </a:solidFill>
                <a:latin typeface="Times New Roman" panose="02020603050405020304" pitchFamily="18" charset="0"/>
                <a:cs typeface="Times New Roman" panose="02020603050405020304" pitchFamily="18" charset="0"/>
              </a:rPr>
              <a:t>// 1000</a:t>
            </a:r>
          </a:p>
          <a:p>
            <a:pPr marL="0" indent="0">
              <a:buNone/>
            </a:pPr>
            <a:r>
              <a:rPr lang="en-US" dirty="0">
                <a:latin typeface="Times New Roman" panose="02020603050405020304" pitchFamily="18" charset="0"/>
                <a:cs typeface="Times New Roman" panose="02020603050405020304" pitchFamily="18" charset="0"/>
              </a:rPr>
              <a:t>    int t1 = *q;</a:t>
            </a:r>
            <a:endParaRPr lang="en-US" b="1" dirty="0">
              <a:solidFill>
                <a:srgbClr val="00B050"/>
              </a:solidFill>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printf</a:t>
            </a:r>
            <a:r>
              <a:rPr lang="en-US" dirty="0">
                <a:latin typeface="Times New Roman" panose="02020603050405020304" pitchFamily="18" charset="0"/>
                <a:cs typeface="Times New Roman" panose="02020603050405020304" pitchFamily="18" charset="0"/>
              </a:rPr>
              <a:t>(“%d\n”, t1);    </a:t>
            </a:r>
            <a:r>
              <a:rPr lang="en-US" b="1" dirty="0">
                <a:solidFill>
                  <a:srgbClr val="00B050"/>
                </a:solidFill>
                <a:latin typeface="Times New Roman" panose="02020603050405020304" pitchFamily="18" charset="0"/>
                <a:cs typeface="Times New Roman" panose="02020603050405020304" pitchFamily="18" charset="0"/>
              </a:rPr>
              <a:t>// </a:t>
            </a:r>
            <a:r>
              <a:rPr lang="en-US" b="1" dirty="0" err="1">
                <a:solidFill>
                  <a:srgbClr val="00B050"/>
                </a:solidFill>
                <a:latin typeface="Times New Roman" panose="02020603050405020304" pitchFamily="18" charset="0"/>
                <a:cs typeface="Times New Roman" panose="02020603050405020304" pitchFamily="18" charset="0"/>
              </a:rPr>
              <a:t>imprime</a:t>
            </a:r>
            <a:r>
              <a:rPr lang="en-US" b="1" dirty="0">
                <a:solidFill>
                  <a:srgbClr val="00B050"/>
                </a:solidFill>
                <a:latin typeface="Times New Roman" panose="02020603050405020304" pitchFamily="18" charset="0"/>
                <a:cs typeface="Times New Roman" panose="02020603050405020304" pitchFamily="18" charset="0"/>
              </a:rPr>
              <a:t> 1000</a:t>
            </a:r>
          </a:p>
          <a:p>
            <a:pPr marL="0" indent="0">
              <a:buNone/>
            </a:pPr>
            <a:r>
              <a:rPr lang="en-US" dirty="0">
                <a:latin typeface="Times New Roman" panose="02020603050405020304" pitchFamily="18" charset="0"/>
                <a:cs typeface="Times New Roman" panose="02020603050405020304" pitchFamily="18" charset="0"/>
              </a:rPr>
              <a:t>    return 0;</a:t>
            </a:r>
          </a:p>
          <a:p>
            <a:pPr marL="0" indent="0">
              <a:buNone/>
            </a:pPr>
            <a:r>
              <a:rPr lang="en-US" dirty="0">
                <a:latin typeface="Times New Roman" panose="02020603050405020304" pitchFamily="18" charset="0"/>
                <a:cs typeface="Times New Roman" panose="02020603050405020304" pitchFamily="18" charset="0"/>
              </a:rPr>
              <a:t>}</a:t>
            </a:r>
          </a:p>
        </p:txBody>
      </p:sp>
      <p:sp>
        <p:nvSpPr>
          <p:cNvPr id="4" name="Footer Placeholder 3">
            <a:extLst>
              <a:ext uri="{FF2B5EF4-FFF2-40B4-BE49-F238E27FC236}">
                <a16:creationId xmlns:a16="http://schemas.microsoft.com/office/drawing/2014/main" id="{67968110-B15E-12DF-04A4-89359D3DF428}"/>
              </a:ext>
            </a:extLst>
          </p:cNvPr>
          <p:cNvSpPr>
            <a:spLocks noGrp="1"/>
          </p:cNvSpPr>
          <p:nvPr>
            <p:ph type="ftr" sz="quarter" idx="11"/>
          </p:nvPr>
        </p:nvSpPr>
        <p:spPr/>
        <p:txBody>
          <a:bodyPr/>
          <a:lstStyle/>
          <a:p>
            <a:r>
              <a:rPr lang="es-MX"/>
              <a:t>Universidad de Sonora</a:t>
            </a:r>
          </a:p>
        </p:txBody>
      </p:sp>
      <p:sp>
        <p:nvSpPr>
          <p:cNvPr id="5" name="Slide Number Placeholder 4">
            <a:extLst>
              <a:ext uri="{FF2B5EF4-FFF2-40B4-BE49-F238E27FC236}">
                <a16:creationId xmlns:a16="http://schemas.microsoft.com/office/drawing/2014/main" id="{AE9AD273-CE1B-6D10-23BB-CB5FF8939FB1}"/>
              </a:ext>
            </a:extLst>
          </p:cNvPr>
          <p:cNvSpPr>
            <a:spLocks noGrp="1"/>
          </p:cNvSpPr>
          <p:nvPr>
            <p:ph type="sldNum" sz="quarter" idx="12"/>
          </p:nvPr>
        </p:nvSpPr>
        <p:spPr/>
        <p:txBody>
          <a:bodyPr/>
          <a:lstStyle/>
          <a:p>
            <a:fld id="{047EF63E-E39E-4629-A876-530D649DE2E7}" type="slidenum">
              <a:rPr lang="es-MX" smtClean="0"/>
              <a:t>28</a:t>
            </a:fld>
            <a:endParaRPr lang="es-MX"/>
          </a:p>
        </p:txBody>
      </p:sp>
    </p:spTree>
    <p:extLst>
      <p:ext uri="{BB962C8B-B14F-4D97-AF65-F5344CB8AC3E}">
        <p14:creationId xmlns:p14="http://schemas.microsoft.com/office/powerpoint/2010/main" val="2340625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Bloqueadores de optimización</a:t>
            </a:r>
          </a:p>
        </p:txBody>
      </p:sp>
      <p:sp>
        <p:nvSpPr>
          <p:cNvPr id="3" name="Marcador de contenido 2"/>
          <p:cNvSpPr>
            <a:spLocks noGrp="1"/>
          </p:cNvSpPr>
          <p:nvPr>
            <p:ph idx="1"/>
          </p:nvPr>
        </p:nvSpPr>
        <p:spPr/>
        <p:txBody>
          <a:bodyPr/>
          <a:lstStyle/>
          <a:p>
            <a:r>
              <a:rPr lang="es-MX" b="1" dirty="0"/>
              <a:t>Bloqueador de optimización</a:t>
            </a:r>
            <a:r>
              <a:rPr lang="es-MX" dirty="0"/>
              <a:t>. Aspectos de un programa que pueden limitar las oportunidades para que el compilador genere código optimizado.</a:t>
            </a:r>
          </a:p>
          <a:p>
            <a:r>
              <a:rPr lang="es-MX" dirty="0"/>
              <a:t>El alias de memoria es un bloqueador de optimización.</a:t>
            </a:r>
          </a:p>
          <a:p>
            <a:r>
              <a:rPr lang="es-MX" dirty="0"/>
              <a:t>Las llamadas a funciones pueden ser bloqueadores de optimización.</a:t>
            </a:r>
          </a:p>
          <a:p>
            <a:endParaRPr lang="es-MX" dirty="0"/>
          </a:p>
        </p:txBody>
      </p:sp>
      <p:sp>
        <p:nvSpPr>
          <p:cNvPr id="4" name="Marcador de pie de página 3"/>
          <p:cNvSpPr>
            <a:spLocks noGrp="1"/>
          </p:cNvSpPr>
          <p:nvPr>
            <p:ph type="ftr" sz="quarter" idx="11"/>
          </p:nvPr>
        </p:nvSpPr>
        <p:spPr/>
        <p:txBody>
          <a:bodyPr/>
          <a:lstStyle/>
          <a:p>
            <a:r>
              <a:rPr lang="es-MX"/>
              <a:t>Universidad de Sonora</a:t>
            </a:r>
          </a:p>
        </p:txBody>
      </p:sp>
      <p:sp>
        <p:nvSpPr>
          <p:cNvPr id="5" name="Marcador de número de diapositiva 4"/>
          <p:cNvSpPr>
            <a:spLocks noGrp="1"/>
          </p:cNvSpPr>
          <p:nvPr>
            <p:ph type="sldNum" sz="quarter" idx="12"/>
          </p:nvPr>
        </p:nvSpPr>
        <p:spPr/>
        <p:txBody>
          <a:bodyPr/>
          <a:lstStyle/>
          <a:p>
            <a:fld id="{047EF63E-E39E-4629-A876-530D649DE2E7}" type="slidenum">
              <a:rPr lang="es-MX" smtClean="0"/>
              <a:t>29</a:t>
            </a:fld>
            <a:endParaRPr lang="es-MX"/>
          </a:p>
        </p:txBody>
      </p:sp>
    </p:spTree>
    <p:extLst>
      <p:ext uri="{BB962C8B-B14F-4D97-AF65-F5344CB8AC3E}">
        <p14:creationId xmlns:p14="http://schemas.microsoft.com/office/powerpoint/2010/main" val="883258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Introducción</a:t>
            </a:r>
          </a:p>
        </p:txBody>
      </p:sp>
      <p:sp>
        <p:nvSpPr>
          <p:cNvPr id="3" name="Marcador de contenido 2"/>
          <p:cNvSpPr>
            <a:spLocks noGrp="1"/>
          </p:cNvSpPr>
          <p:nvPr>
            <p:ph idx="1"/>
          </p:nvPr>
        </p:nvSpPr>
        <p:spPr/>
        <p:txBody>
          <a:bodyPr/>
          <a:lstStyle/>
          <a:p>
            <a:r>
              <a:rPr lang="es-MX" dirty="0"/>
              <a:t>Objetivo principal de un programa: trabajar correctamente bajo todas las posibles condiciones.</a:t>
            </a:r>
          </a:p>
          <a:p>
            <a:r>
              <a:rPr lang="es-MX" dirty="0"/>
              <a:t>Un programa que corre rápido pero produce resultados incorrectos no sirve.</a:t>
            </a:r>
          </a:p>
          <a:p>
            <a:r>
              <a:rPr lang="es-MX" b="1" dirty="0"/>
              <a:t>Optimización de programas</a:t>
            </a:r>
            <a:r>
              <a:rPr lang="es-MX" dirty="0"/>
              <a:t>. Es el proceso de modificar un sistema de software para hacer que algún aspecto funcione de manera más eficiente o use menos recursos.</a:t>
            </a:r>
          </a:p>
          <a:p>
            <a:r>
              <a:rPr lang="es-MX" dirty="0"/>
              <a:t>Ver: </a:t>
            </a:r>
            <a:r>
              <a:rPr lang="es-MX" dirty="0">
                <a:hlinkClick r:id="rId2"/>
              </a:rPr>
              <a:t>https://en.wikipedia.org/wiki/Program_optimization</a:t>
            </a:r>
            <a:endParaRPr lang="es-MX" dirty="0"/>
          </a:p>
          <a:p>
            <a:endParaRPr lang="es-MX" dirty="0"/>
          </a:p>
        </p:txBody>
      </p:sp>
      <p:sp>
        <p:nvSpPr>
          <p:cNvPr id="4" name="Marcador de pie de página 3"/>
          <p:cNvSpPr>
            <a:spLocks noGrp="1"/>
          </p:cNvSpPr>
          <p:nvPr>
            <p:ph type="ftr" sz="quarter" idx="11"/>
          </p:nvPr>
        </p:nvSpPr>
        <p:spPr/>
        <p:txBody>
          <a:bodyPr/>
          <a:lstStyle/>
          <a:p>
            <a:r>
              <a:rPr lang="es-MX"/>
              <a:t>Universidad de Sonora</a:t>
            </a:r>
          </a:p>
        </p:txBody>
      </p:sp>
      <p:sp>
        <p:nvSpPr>
          <p:cNvPr id="5" name="Marcador de número de diapositiva 4"/>
          <p:cNvSpPr>
            <a:spLocks noGrp="1"/>
          </p:cNvSpPr>
          <p:nvPr>
            <p:ph type="sldNum" sz="quarter" idx="12"/>
          </p:nvPr>
        </p:nvSpPr>
        <p:spPr/>
        <p:txBody>
          <a:bodyPr/>
          <a:lstStyle/>
          <a:p>
            <a:fld id="{047EF63E-E39E-4629-A876-530D649DE2E7}" type="slidenum">
              <a:rPr lang="es-MX" smtClean="0"/>
              <a:t>3</a:t>
            </a:fld>
            <a:endParaRPr lang="es-MX"/>
          </a:p>
        </p:txBody>
      </p:sp>
    </p:spTree>
    <p:extLst>
      <p:ext uri="{BB962C8B-B14F-4D97-AF65-F5344CB8AC3E}">
        <p14:creationId xmlns:p14="http://schemas.microsoft.com/office/powerpoint/2010/main" val="1126109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Ejemplo</a:t>
            </a:r>
          </a:p>
        </p:txBody>
      </p:sp>
      <p:sp>
        <p:nvSpPr>
          <p:cNvPr id="3" name="Marcador de contenido 2"/>
          <p:cNvSpPr>
            <a:spLocks noGrp="1"/>
          </p:cNvSpPr>
          <p:nvPr>
            <p:ph idx="1"/>
          </p:nvPr>
        </p:nvSpPr>
        <p:spPr/>
        <p:txBody>
          <a:bodyPr>
            <a:normAutofit/>
          </a:bodyPr>
          <a:lstStyle/>
          <a:p>
            <a:r>
              <a:rPr lang="es-MX" dirty="0"/>
              <a:t>¿Cuál es más eficiente? ¿Hacen lo mismo?</a:t>
            </a:r>
          </a:p>
          <a:p>
            <a:pPr marL="0" indent="0">
              <a:buNone/>
            </a:pPr>
            <a:r>
              <a:rPr lang="en-US" dirty="0">
                <a:latin typeface="Times New Roman" panose="02020603050405020304" pitchFamily="18" charset="0"/>
                <a:cs typeface="Times New Roman" panose="02020603050405020304" pitchFamily="18" charset="0"/>
              </a:rPr>
              <a:t>    long f();</a:t>
            </a:r>
          </a:p>
          <a:p>
            <a:pPr marL="0" indent="0">
              <a:buNone/>
            </a:pPr>
            <a:r>
              <a:rPr lang="en-US" dirty="0">
                <a:latin typeface="Times New Roman" panose="02020603050405020304" pitchFamily="18" charset="0"/>
                <a:cs typeface="Times New Roman" panose="02020603050405020304" pitchFamily="18" charset="0"/>
              </a:rPr>
              <a:t>    long func1() {</a:t>
            </a:r>
          </a:p>
          <a:p>
            <a:pPr marL="0" indent="0">
              <a:buNone/>
            </a:pPr>
            <a:r>
              <a:rPr lang="en-US" dirty="0">
                <a:latin typeface="Times New Roman" panose="02020603050405020304" pitchFamily="18" charset="0"/>
                <a:cs typeface="Times New Roman" panose="02020603050405020304" pitchFamily="18" charset="0"/>
              </a:rPr>
              <a:t>        return f() + f() + f() + f();</a:t>
            </a:r>
          </a:p>
          <a:p>
            <a:pPr marL="0" indent="0">
              <a:buNone/>
            </a:pPr>
            <a:r>
              <a:rPr lang="en-US" dirty="0">
                <a:latin typeface="Times New Roman" panose="02020603050405020304" pitchFamily="18" charset="0"/>
                <a:cs typeface="Times New Roman" panose="02020603050405020304" pitchFamily="18" charset="0"/>
              </a:rPr>
              <a:t>    }</a:t>
            </a:r>
          </a:p>
          <a:p>
            <a:endParaRPr lang="en-US" dirty="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    long func2() {</a:t>
            </a:r>
          </a:p>
          <a:p>
            <a:pPr marL="0" indent="0">
              <a:buNone/>
            </a:pPr>
            <a:r>
              <a:rPr lang="en-US" dirty="0">
                <a:latin typeface="Times New Roman" panose="02020603050405020304" pitchFamily="18" charset="0"/>
                <a:cs typeface="Times New Roman" panose="02020603050405020304" pitchFamily="18" charset="0"/>
              </a:rPr>
              <a:t>        return 4 * f();</a:t>
            </a:r>
          </a:p>
          <a:p>
            <a:pPr marL="0" indent="0">
              <a:buNone/>
            </a:pPr>
            <a:r>
              <a:rPr lang="en-US" dirty="0">
                <a:latin typeface="Times New Roman" panose="02020603050405020304" pitchFamily="18" charset="0"/>
                <a:cs typeface="Times New Roman" panose="02020603050405020304" pitchFamily="18" charset="0"/>
              </a:rPr>
              <a:t>    }</a:t>
            </a:r>
          </a:p>
          <a:p>
            <a:endParaRPr lang="es-MX" dirty="0"/>
          </a:p>
        </p:txBody>
      </p:sp>
      <p:sp>
        <p:nvSpPr>
          <p:cNvPr id="4" name="Marcador de pie de página 3"/>
          <p:cNvSpPr>
            <a:spLocks noGrp="1"/>
          </p:cNvSpPr>
          <p:nvPr>
            <p:ph type="ftr" sz="quarter" idx="11"/>
          </p:nvPr>
        </p:nvSpPr>
        <p:spPr/>
        <p:txBody>
          <a:bodyPr/>
          <a:lstStyle/>
          <a:p>
            <a:r>
              <a:rPr lang="es-MX"/>
              <a:t>Universidad de Sonora</a:t>
            </a:r>
          </a:p>
        </p:txBody>
      </p:sp>
      <p:sp>
        <p:nvSpPr>
          <p:cNvPr id="5" name="Marcador de número de diapositiva 4"/>
          <p:cNvSpPr>
            <a:spLocks noGrp="1"/>
          </p:cNvSpPr>
          <p:nvPr>
            <p:ph type="sldNum" sz="quarter" idx="12"/>
          </p:nvPr>
        </p:nvSpPr>
        <p:spPr/>
        <p:txBody>
          <a:bodyPr/>
          <a:lstStyle/>
          <a:p>
            <a:fld id="{047EF63E-E39E-4629-A876-530D649DE2E7}" type="slidenum">
              <a:rPr lang="es-MX" smtClean="0"/>
              <a:t>30</a:t>
            </a:fld>
            <a:endParaRPr lang="es-MX"/>
          </a:p>
        </p:txBody>
      </p:sp>
    </p:spTree>
    <p:extLst>
      <p:ext uri="{BB962C8B-B14F-4D97-AF65-F5344CB8AC3E}">
        <p14:creationId xmlns:p14="http://schemas.microsoft.com/office/powerpoint/2010/main" val="17115203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Ejemplo</a:t>
            </a:r>
          </a:p>
        </p:txBody>
      </p:sp>
      <p:sp>
        <p:nvSpPr>
          <p:cNvPr id="3" name="Marcador de contenido 2"/>
          <p:cNvSpPr>
            <a:spLocks noGrp="1"/>
          </p:cNvSpPr>
          <p:nvPr>
            <p:ph idx="1"/>
          </p:nvPr>
        </p:nvSpPr>
        <p:spPr/>
        <p:txBody>
          <a:bodyPr/>
          <a:lstStyle/>
          <a:p>
            <a:r>
              <a:rPr lang="es-MX" dirty="0"/>
              <a:t>La función </a:t>
            </a:r>
            <a:r>
              <a:rPr lang="es-MX" dirty="0">
                <a:latin typeface="Times New Roman" panose="02020603050405020304" pitchFamily="18" charset="0"/>
                <a:cs typeface="Times New Roman" panose="02020603050405020304" pitchFamily="18" charset="0"/>
              </a:rPr>
              <a:t>func1</a:t>
            </a:r>
            <a:r>
              <a:rPr lang="es-MX" dirty="0"/>
              <a:t> hace 4 llamadas a </a:t>
            </a:r>
            <a:r>
              <a:rPr lang="es-MX" dirty="0">
                <a:latin typeface="Times New Roman" panose="02020603050405020304" pitchFamily="18" charset="0"/>
                <a:cs typeface="Times New Roman" panose="02020603050405020304" pitchFamily="18" charset="0"/>
              </a:rPr>
              <a:t>f</a:t>
            </a:r>
            <a:r>
              <a:rPr lang="es-MX" dirty="0"/>
              <a:t>.</a:t>
            </a:r>
          </a:p>
          <a:p>
            <a:r>
              <a:rPr lang="es-MX" dirty="0"/>
              <a:t>La función </a:t>
            </a:r>
            <a:r>
              <a:rPr lang="es-MX" dirty="0">
                <a:latin typeface="Times New Roman" panose="02020603050405020304" pitchFamily="18" charset="0"/>
                <a:cs typeface="Times New Roman" panose="02020603050405020304" pitchFamily="18" charset="0"/>
              </a:rPr>
              <a:t>func2</a:t>
            </a:r>
            <a:r>
              <a:rPr lang="es-MX" dirty="0"/>
              <a:t> hace 1 llamada a </a:t>
            </a:r>
            <a:r>
              <a:rPr lang="es-MX" dirty="0">
                <a:latin typeface="Times New Roman" panose="02020603050405020304" pitchFamily="18" charset="0"/>
                <a:cs typeface="Times New Roman" panose="02020603050405020304" pitchFamily="18" charset="0"/>
              </a:rPr>
              <a:t>f</a:t>
            </a:r>
            <a:r>
              <a:rPr lang="es-MX" dirty="0"/>
              <a:t>.</a:t>
            </a:r>
          </a:p>
          <a:p>
            <a:r>
              <a:rPr lang="es-MX" dirty="0"/>
              <a:t>La función </a:t>
            </a:r>
            <a:r>
              <a:rPr lang="es-MX" dirty="0">
                <a:latin typeface="Times New Roman" panose="02020603050405020304" pitchFamily="18" charset="0"/>
                <a:cs typeface="Times New Roman" panose="02020603050405020304" pitchFamily="18" charset="0"/>
              </a:rPr>
              <a:t>func2</a:t>
            </a:r>
            <a:r>
              <a:rPr lang="es-MX" dirty="0"/>
              <a:t> “parece” una versión optimizada de </a:t>
            </a:r>
            <a:r>
              <a:rPr lang="es-MX" dirty="0">
                <a:latin typeface="Times New Roman" panose="02020603050405020304" pitchFamily="18" charset="0"/>
                <a:cs typeface="Times New Roman" panose="02020603050405020304" pitchFamily="18" charset="0"/>
              </a:rPr>
              <a:t>func1</a:t>
            </a:r>
            <a:r>
              <a:rPr lang="es-MX" dirty="0"/>
              <a:t>.</a:t>
            </a:r>
          </a:p>
          <a:p>
            <a:endParaRPr lang="es-MX" dirty="0"/>
          </a:p>
        </p:txBody>
      </p:sp>
      <p:sp>
        <p:nvSpPr>
          <p:cNvPr id="4" name="Marcador de pie de página 3"/>
          <p:cNvSpPr>
            <a:spLocks noGrp="1"/>
          </p:cNvSpPr>
          <p:nvPr>
            <p:ph type="ftr" sz="quarter" idx="11"/>
          </p:nvPr>
        </p:nvSpPr>
        <p:spPr/>
        <p:txBody>
          <a:bodyPr/>
          <a:lstStyle/>
          <a:p>
            <a:r>
              <a:rPr lang="es-MX"/>
              <a:t>Universidad de Sonora</a:t>
            </a:r>
          </a:p>
        </p:txBody>
      </p:sp>
      <p:sp>
        <p:nvSpPr>
          <p:cNvPr id="5" name="Marcador de número de diapositiva 4"/>
          <p:cNvSpPr>
            <a:spLocks noGrp="1"/>
          </p:cNvSpPr>
          <p:nvPr>
            <p:ph type="sldNum" sz="quarter" idx="12"/>
          </p:nvPr>
        </p:nvSpPr>
        <p:spPr/>
        <p:txBody>
          <a:bodyPr/>
          <a:lstStyle/>
          <a:p>
            <a:fld id="{047EF63E-E39E-4629-A876-530D649DE2E7}" type="slidenum">
              <a:rPr lang="es-MX" smtClean="0"/>
              <a:t>31</a:t>
            </a:fld>
            <a:endParaRPr lang="es-MX"/>
          </a:p>
        </p:txBody>
      </p:sp>
    </p:spTree>
    <p:extLst>
      <p:ext uri="{BB962C8B-B14F-4D97-AF65-F5344CB8AC3E}">
        <p14:creationId xmlns:p14="http://schemas.microsoft.com/office/powerpoint/2010/main" val="1301258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Ejemplo</a:t>
            </a:r>
          </a:p>
        </p:txBody>
      </p:sp>
      <p:sp>
        <p:nvSpPr>
          <p:cNvPr id="3" name="Marcador de contenido 2"/>
          <p:cNvSpPr>
            <a:spLocks noGrp="1"/>
          </p:cNvSpPr>
          <p:nvPr>
            <p:ph idx="1"/>
          </p:nvPr>
        </p:nvSpPr>
        <p:spPr/>
        <p:txBody>
          <a:bodyPr/>
          <a:lstStyle/>
          <a:p>
            <a:r>
              <a:rPr lang="es-MX" dirty="0"/>
              <a:t>Suponer que la función </a:t>
            </a:r>
            <a:r>
              <a:rPr lang="es-MX" dirty="0">
                <a:latin typeface="Times New Roman" panose="02020603050405020304" pitchFamily="18" charset="0"/>
                <a:cs typeface="Times New Roman" panose="02020603050405020304" pitchFamily="18" charset="0"/>
              </a:rPr>
              <a:t>f</a:t>
            </a:r>
            <a:r>
              <a:rPr lang="es-MX" dirty="0"/>
              <a:t> tiene efectos secundarios.</a:t>
            </a:r>
          </a:p>
          <a:p>
            <a:r>
              <a:rPr lang="es-MX" b="1" dirty="0"/>
              <a:t>Efecto secundario</a:t>
            </a:r>
            <a:r>
              <a:rPr lang="es-MX" dirty="0"/>
              <a:t>. La función modifica alguna parte del estado global del programa.</a:t>
            </a:r>
          </a:p>
          <a:p>
            <a:pPr marL="0" indent="0">
              <a:buNone/>
            </a:pPr>
            <a:r>
              <a:rPr lang="en-US" dirty="0">
                <a:latin typeface="Times New Roman" panose="02020603050405020304" pitchFamily="18" charset="0"/>
                <a:cs typeface="Times New Roman" panose="02020603050405020304" pitchFamily="18" charset="0"/>
              </a:rPr>
              <a:t>    long counter = 0;</a:t>
            </a:r>
          </a:p>
          <a:p>
            <a:endParaRPr lang="en-US" dirty="0"/>
          </a:p>
          <a:p>
            <a:pPr marL="0" indent="0">
              <a:buNone/>
            </a:pPr>
            <a:r>
              <a:rPr lang="en-US" dirty="0">
                <a:latin typeface="Times New Roman" panose="02020603050405020304" pitchFamily="18" charset="0"/>
                <a:cs typeface="Times New Roman" panose="02020603050405020304" pitchFamily="18" charset="0"/>
              </a:rPr>
              <a:t>    long f()</a:t>
            </a:r>
          </a:p>
          <a:p>
            <a:pPr marL="0" indent="0">
              <a:buNone/>
            </a:pPr>
            <a:r>
              <a:rPr lang="en-US" dirty="0">
                <a:latin typeface="Times New Roman" panose="02020603050405020304" pitchFamily="18" charset="0"/>
                <a:cs typeface="Times New Roman" panose="02020603050405020304" pitchFamily="18" charset="0"/>
              </a:rPr>
              <a:t>    {</a:t>
            </a:r>
          </a:p>
          <a:p>
            <a:pPr marL="0" indent="0">
              <a:buNone/>
            </a:pPr>
            <a:r>
              <a:rPr lang="en-US" dirty="0">
                <a:latin typeface="Times New Roman" panose="02020603050405020304" pitchFamily="18" charset="0"/>
                <a:cs typeface="Times New Roman" panose="02020603050405020304" pitchFamily="18" charset="0"/>
              </a:rPr>
              <a:t>        return counter++;</a:t>
            </a:r>
          </a:p>
          <a:p>
            <a:pPr marL="0" indent="0">
              <a:buNone/>
            </a:pPr>
            <a:r>
              <a:rPr lang="en-US" dirty="0">
                <a:latin typeface="Times New Roman" panose="02020603050405020304" pitchFamily="18" charset="0"/>
                <a:cs typeface="Times New Roman" panose="02020603050405020304" pitchFamily="18" charset="0"/>
              </a:rPr>
              <a:t>    }</a:t>
            </a:r>
          </a:p>
          <a:p>
            <a:endParaRPr lang="es-MX" dirty="0"/>
          </a:p>
        </p:txBody>
      </p:sp>
      <p:sp>
        <p:nvSpPr>
          <p:cNvPr id="4" name="Marcador de pie de página 3"/>
          <p:cNvSpPr>
            <a:spLocks noGrp="1"/>
          </p:cNvSpPr>
          <p:nvPr>
            <p:ph type="ftr" sz="quarter" idx="11"/>
          </p:nvPr>
        </p:nvSpPr>
        <p:spPr/>
        <p:txBody>
          <a:bodyPr/>
          <a:lstStyle/>
          <a:p>
            <a:r>
              <a:rPr lang="es-MX"/>
              <a:t>Universidad de Sonora</a:t>
            </a:r>
          </a:p>
        </p:txBody>
      </p:sp>
      <p:sp>
        <p:nvSpPr>
          <p:cNvPr id="5" name="Marcador de número de diapositiva 4"/>
          <p:cNvSpPr>
            <a:spLocks noGrp="1"/>
          </p:cNvSpPr>
          <p:nvPr>
            <p:ph type="sldNum" sz="quarter" idx="12"/>
          </p:nvPr>
        </p:nvSpPr>
        <p:spPr/>
        <p:txBody>
          <a:bodyPr/>
          <a:lstStyle/>
          <a:p>
            <a:fld id="{047EF63E-E39E-4629-A876-530D649DE2E7}" type="slidenum">
              <a:rPr lang="es-MX" smtClean="0"/>
              <a:t>32</a:t>
            </a:fld>
            <a:endParaRPr lang="es-MX"/>
          </a:p>
        </p:txBody>
      </p:sp>
    </p:spTree>
    <p:extLst>
      <p:ext uri="{BB962C8B-B14F-4D97-AF65-F5344CB8AC3E}">
        <p14:creationId xmlns:p14="http://schemas.microsoft.com/office/powerpoint/2010/main" val="838509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Ejemplo</a:t>
            </a:r>
          </a:p>
        </p:txBody>
      </p:sp>
      <p:sp>
        <p:nvSpPr>
          <p:cNvPr id="3" name="Marcador de contenido 2"/>
          <p:cNvSpPr>
            <a:spLocks noGrp="1"/>
          </p:cNvSpPr>
          <p:nvPr>
            <p:ph idx="1"/>
          </p:nvPr>
        </p:nvSpPr>
        <p:spPr/>
        <p:txBody>
          <a:bodyPr/>
          <a:lstStyle/>
          <a:p>
            <a:r>
              <a:rPr lang="es-MX" dirty="0"/>
              <a:t>La llamada a </a:t>
            </a:r>
            <a:r>
              <a:rPr lang="es-MX" dirty="0">
                <a:latin typeface="Times New Roman" panose="02020603050405020304" pitchFamily="18" charset="0"/>
                <a:cs typeface="Times New Roman" panose="02020603050405020304" pitchFamily="18" charset="0"/>
              </a:rPr>
              <a:t>func1</a:t>
            </a:r>
            <a:r>
              <a:rPr lang="es-MX" dirty="0"/>
              <a:t> regresa 0 + 1 + 2 + 3 = 6.</a:t>
            </a:r>
          </a:p>
          <a:p>
            <a:r>
              <a:rPr lang="es-MX" dirty="0"/>
              <a:t>La llamada a </a:t>
            </a:r>
            <a:r>
              <a:rPr lang="es-MX" dirty="0">
                <a:latin typeface="Times New Roman" panose="02020603050405020304" pitchFamily="18" charset="0"/>
                <a:cs typeface="Times New Roman" panose="02020603050405020304" pitchFamily="18" charset="0"/>
              </a:rPr>
              <a:t>func2</a:t>
            </a:r>
            <a:r>
              <a:rPr lang="es-MX" dirty="0"/>
              <a:t> regresa 4 * 0 = 0.</a:t>
            </a:r>
          </a:p>
          <a:p>
            <a:r>
              <a:rPr lang="es-MX" dirty="0"/>
              <a:t>Muchos compiladores no intentan determinar si una función está libre de efectos secundarios y dejan intactas las llamadas a funciones.</a:t>
            </a:r>
          </a:p>
          <a:p>
            <a:endParaRPr lang="es-MX" dirty="0"/>
          </a:p>
        </p:txBody>
      </p:sp>
      <p:sp>
        <p:nvSpPr>
          <p:cNvPr id="4" name="Marcador de pie de página 3"/>
          <p:cNvSpPr>
            <a:spLocks noGrp="1"/>
          </p:cNvSpPr>
          <p:nvPr>
            <p:ph type="ftr" sz="quarter" idx="11"/>
          </p:nvPr>
        </p:nvSpPr>
        <p:spPr/>
        <p:txBody>
          <a:bodyPr/>
          <a:lstStyle/>
          <a:p>
            <a:r>
              <a:rPr lang="es-MX"/>
              <a:t>Universidad de Sonora</a:t>
            </a:r>
          </a:p>
        </p:txBody>
      </p:sp>
      <p:sp>
        <p:nvSpPr>
          <p:cNvPr id="5" name="Marcador de número de diapositiva 4"/>
          <p:cNvSpPr>
            <a:spLocks noGrp="1"/>
          </p:cNvSpPr>
          <p:nvPr>
            <p:ph type="sldNum" sz="quarter" idx="12"/>
          </p:nvPr>
        </p:nvSpPr>
        <p:spPr/>
        <p:txBody>
          <a:bodyPr/>
          <a:lstStyle/>
          <a:p>
            <a:fld id="{047EF63E-E39E-4629-A876-530D649DE2E7}" type="slidenum">
              <a:rPr lang="es-MX" smtClean="0"/>
              <a:t>33</a:t>
            </a:fld>
            <a:endParaRPr lang="es-MX"/>
          </a:p>
        </p:txBody>
      </p:sp>
    </p:spTree>
    <p:extLst>
      <p:ext uri="{BB962C8B-B14F-4D97-AF65-F5344CB8AC3E}">
        <p14:creationId xmlns:p14="http://schemas.microsoft.com/office/powerpoint/2010/main" val="3967810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Sustitución </a:t>
            </a:r>
            <a:r>
              <a:rPr lang="es-MX" dirty="0" err="1"/>
              <a:t>inline</a:t>
            </a:r>
            <a:endParaRPr lang="es-MX" dirty="0"/>
          </a:p>
        </p:txBody>
      </p:sp>
      <p:sp>
        <p:nvSpPr>
          <p:cNvPr id="3" name="Marcador de contenido 2"/>
          <p:cNvSpPr>
            <a:spLocks noGrp="1"/>
          </p:cNvSpPr>
          <p:nvPr>
            <p:ph idx="1"/>
          </p:nvPr>
        </p:nvSpPr>
        <p:spPr/>
        <p:txBody>
          <a:bodyPr/>
          <a:lstStyle/>
          <a:p>
            <a:r>
              <a:rPr lang="es-MX" b="1" dirty="0"/>
              <a:t>Sustitución </a:t>
            </a:r>
            <a:r>
              <a:rPr lang="es-MX" b="1" dirty="0" err="1"/>
              <a:t>inline</a:t>
            </a:r>
            <a:r>
              <a:rPr lang="es-MX" dirty="0"/>
              <a:t>. La llamada a una función se sustituye por el código del cuerpo de la función.</a:t>
            </a:r>
          </a:p>
          <a:p>
            <a:r>
              <a:rPr lang="es-MX" dirty="0"/>
              <a:t>El compilador puede generar código optimizado a partir de la sustitución.</a:t>
            </a:r>
          </a:p>
          <a:p>
            <a:r>
              <a:rPr lang="es-MX" dirty="0"/>
              <a:t>No todos los compiladores ofrecen sustitución </a:t>
            </a:r>
            <a:r>
              <a:rPr lang="es-MX" dirty="0" err="1"/>
              <a:t>inline</a:t>
            </a:r>
            <a:r>
              <a:rPr lang="es-MX" dirty="0"/>
              <a:t> por default.</a:t>
            </a:r>
          </a:p>
          <a:p>
            <a:endParaRPr lang="es-MX" dirty="0"/>
          </a:p>
        </p:txBody>
      </p:sp>
      <p:sp>
        <p:nvSpPr>
          <p:cNvPr id="4" name="Marcador de pie de página 3"/>
          <p:cNvSpPr>
            <a:spLocks noGrp="1"/>
          </p:cNvSpPr>
          <p:nvPr>
            <p:ph type="ftr" sz="quarter" idx="11"/>
          </p:nvPr>
        </p:nvSpPr>
        <p:spPr/>
        <p:txBody>
          <a:bodyPr/>
          <a:lstStyle/>
          <a:p>
            <a:r>
              <a:rPr lang="es-MX"/>
              <a:t>Universidad de Sonora</a:t>
            </a:r>
          </a:p>
        </p:txBody>
      </p:sp>
      <p:sp>
        <p:nvSpPr>
          <p:cNvPr id="5" name="Marcador de número de diapositiva 4"/>
          <p:cNvSpPr>
            <a:spLocks noGrp="1"/>
          </p:cNvSpPr>
          <p:nvPr>
            <p:ph type="sldNum" sz="quarter" idx="12"/>
          </p:nvPr>
        </p:nvSpPr>
        <p:spPr/>
        <p:txBody>
          <a:bodyPr/>
          <a:lstStyle/>
          <a:p>
            <a:fld id="{047EF63E-E39E-4629-A876-530D649DE2E7}" type="slidenum">
              <a:rPr lang="es-MX" smtClean="0"/>
              <a:t>34</a:t>
            </a:fld>
            <a:endParaRPr lang="es-MX"/>
          </a:p>
        </p:txBody>
      </p:sp>
    </p:spTree>
    <p:extLst>
      <p:ext uri="{BB962C8B-B14F-4D97-AF65-F5344CB8AC3E}">
        <p14:creationId xmlns:p14="http://schemas.microsoft.com/office/powerpoint/2010/main" val="2372793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Ejemplo</a:t>
            </a:r>
          </a:p>
        </p:txBody>
      </p:sp>
      <p:sp>
        <p:nvSpPr>
          <p:cNvPr id="3" name="Marcador de contenido 2"/>
          <p:cNvSpPr>
            <a:spLocks noGrp="1"/>
          </p:cNvSpPr>
          <p:nvPr>
            <p:ph idx="1"/>
          </p:nvPr>
        </p:nvSpPr>
        <p:spPr/>
        <p:txBody>
          <a:bodyPr/>
          <a:lstStyle/>
          <a:p>
            <a:pPr marL="0" indent="0">
              <a:buNone/>
            </a:pPr>
            <a:r>
              <a:rPr lang="es-MX" b="1" dirty="0">
                <a:solidFill>
                  <a:srgbClr val="00B050"/>
                </a:solidFill>
              </a:rPr>
              <a:t>  </a:t>
            </a:r>
            <a:r>
              <a:rPr lang="es-MX" b="1" dirty="0">
                <a:solidFill>
                  <a:srgbClr val="00B050"/>
                </a:solidFill>
                <a:latin typeface="Times New Roman" panose="02020603050405020304" pitchFamily="18" charset="0"/>
                <a:cs typeface="Times New Roman" panose="02020603050405020304" pitchFamily="18" charset="0"/>
              </a:rPr>
              <a:t>  /* Resultado de hacer </a:t>
            </a:r>
            <a:r>
              <a:rPr lang="es-MX" b="1" dirty="0" err="1">
                <a:solidFill>
                  <a:srgbClr val="00B050"/>
                </a:solidFill>
                <a:latin typeface="Times New Roman" panose="02020603050405020304" pitchFamily="18" charset="0"/>
                <a:cs typeface="Times New Roman" panose="02020603050405020304" pitchFamily="18" charset="0"/>
              </a:rPr>
              <a:t>inline</a:t>
            </a:r>
            <a:r>
              <a:rPr lang="es-MX" b="1" dirty="0">
                <a:solidFill>
                  <a:srgbClr val="00B050"/>
                </a:solidFill>
                <a:latin typeface="Times New Roman" panose="02020603050405020304" pitchFamily="18" charset="0"/>
                <a:cs typeface="Times New Roman" panose="02020603050405020304" pitchFamily="18" charset="0"/>
              </a:rPr>
              <a:t> de f en func1 */</a:t>
            </a:r>
          </a:p>
          <a:p>
            <a:pPr marL="0" indent="0">
              <a:buNone/>
            </a:pPr>
            <a:r>
              <a:rPr lang="en-US" dirty="0">
                <a:latin typeface="Times New Roman" panose="02020603050405020304" pitchFamily="18" charset="0"/>
                <a:cs typeface="Times New Roman" panose="02020603050405020304" pitchFamily="18" charset="0"/>
              </a:rPr>
              <a:t>    long func1in()</a:t>
            </a:r>
          </a:p>
          <a:p>
            <a:pPr marL="0" indent="0">
              <a:buNone/>
            </a:pPr>
            <a:r>
              <a:rPr lang="en-US" dirty="0">
                <a:latin typeface="Times New Roman" panose="02020603050405020304" pitchFamily="18" charset="0"/>
                <a:cs typeface="Times New Roman" panose="02020603050405020304" pitchFamily="18" charset="0"/>
              </a:rPr>
              <a:t>    {</a:t>
            </a:r>
          </a:p>
          <a:p>
            <a:pPr marL="0" indent="0">
              <a:buNone/>
            </a:pPr>
            <a:r>
              <a:rPr lang="en-US" dirty="0">
                <a:latin typeface="Times New Roman" panose="02020603050405020304" pitchFamily="18" charset="0"/>
                <a:cs typeface="Times New Roman" panose="02020603050405020304" pitchFamily="18" charset="0"/>
              </a:rPr>
              <a:t>        long t = counter++;   </a:t>
            </a:r>
            <a:r>
              <a:rPr lang="en-US" b="1" dirty="0">
                <a:solidFill>
                  <a:srgbClr val="00B050"/>
                </a:solidFill>
                <a:latin typeface="Times New Roman" panose="02020603050405020304" pitchFamily="18" charset="0"/>
                <a:cs typeface="Times New Roman" panose="02020603050405020304" pitchFamily="18" charset="0"/>
              </a:rPr>
              <a:t>/* +0 */</a:t>
            </a:r>
          </a:p>
          <a:p>
            <a:pPr marL="0" indent="0">
              <a:buNone/>
            </a:pPr>
            <a:r>
              <a:rPr lang="en-US" dirty="0">
                <a:latin typeface="Times New Roman" panose="02020603050405020304" pitchFamily="18" charset="0"/>
                <a:cs typeface="Times New Roman" panose="02020603050405020304" pitchFamily="18" charset="0"/>
              </a:rPr>
              <a:t>        t += counter++;         </a:t>
            </a:r>
            <a:r>
              <a:rPr lang="en-US" b="1" dirty="0">
                <a:solidFill>
                  <a:srgbClr val="00B050"/>
                </a:solidFill>
                <a:latin typeface="Times New Roman" panose="02020603050405020304" pitchFamily="18" charset="0"/>
                <a:cs typeface="Times New Roman" panose="02020603050405020304" pitchFamily="18" charset="0"/>
              </a:rPr>
              <a:t>/* +1 */</a:t>
            </a:r>
          </a:p>
          <a:p>
            <a:pPr marL="0" indent="0">
              <a:buNone/>
            </a:pPr>
            <a:r>
              <a:rPr lang="en-US" dirty="0">
                <a:latin typeface="Times New Roman" panose="02020603050405020304" pitchFamily="18" charset="0"/>
                <a:cs typeface="Times New Roman" panose="02020603050405020304" pitchFamily="18" charset="0"/>
              </a:rPr>
              <a:t>        t += counter++;         </a:t>
            </a:r>
            <a:r>
              <a:rPr lang="en-US" b="1" dirty="0">
                <a:solidFill>
                  <a:srgbClr val="00B050"/>
                </a:solidFill>
                <a:latin typeface="Times New Roman" panose="02020603050405020304" pitchFamily="18" charset="0"/>
                <a:cs typeface="Times New Roman" panose="02020603050405020304" pitchFamily="18" charset="0"/>
              </a:rPr>
              <a:t>/* +2 */</a:t>
            </a:r>
          </a:p>
          <a:p>
            <a:pPr marL="0" indent="0">
              <a:buNone/>
            </a:pPr>
            <a:r>
              <a:rPr lang="en-US" dirty="0">
                <a:latin typeface="Times New Roman" panose="02020603050405020304" pitchFamily="18" charset="0"/>
                <a:cs typeface="Times New Roman" panose="02020603050405020304" pitchFamily="18" charset="0"/>
              </a:rPr>
              <a:t>        t += counter++;         </a:t>
            </a:r>
            <a:r>
              <a:rPr lang="en-US" b="1" dirty="0">
                <a:solidFill>
                  <a:srgbClr val="00B050"/>
                </a:solidFill>
                <a:latin typeface="Times New Roman" panose="02020603050405020304" pitchFamily="18" charset="0"/>
                <a:cs typeface="Times New Roman" panose="02020603050405020304" pitchFamily="18" charset="0"/>
              </a:rPr>
              <a:t>/* +3 */</a:t>
            </a:r>
          </a:p>
          <a:p>
            <a:pPr marL="0" indent="0">
              <a:buNone/>
            </a:pPr>
            <a:r>
              <a:rPr lang="en-US" dirty="0">
                <a:latin typeface="Times New Roman" panose="02020603050405020304" pitchFamily="18" charset="0"/>
                <a:cs typeface="Times New Roman" panose="02020603050405020304" pitchFamily="18" charset="0"/>
              </a:rPr>
              <a:t>        return t;</a:t>
            </a:r>
          </a:p>
          <a:p>
            <a:pPr marL="0" indent="0">
              <a:buNone/>
            </a:pPr>
            <a:r>
              <a:rPr lang="en-US" dirty="0">
                <a:latin typeface="Times New Roman" panose="02020603050405020304" pitchFamily="18" charset="0"/>
                <a:cs typeface="Times New Roman" panose="02020603050405020304" pitchFamily="18" charset="0"/>
              </a:rPr>
              <a:t>    }</a:t>
            </a:r>
          </a:p>
          <a:p>
            <a:endParaRPr lang="es-MX" dirty="0"/>
          </a:p>
        </p:txBody>
      </p:sp>
      <p:sp>
        <p:nvSpPr>
          <p:cNvPr id="4" name="Marcador de pie de página 3"/>
          <p:cNvSpPr>
            <a:spLocks noGrp="1"/>
          </p:cNvSpPr>
          <p:nvPr>
            <p:ph type="ftr" sz="quarter" idx="11"/>
          </p:nvPr>
        </p:nvSpPr>
        <p:spPr/>
        <p:txBody>
          <a:bodyPr/>
          <a:lstStyle/>
          <a:p>
            <a:r>
              <a:rPr lang="es-MX"/>
              <a:t>Universidad de Sonora</a:t>
            </a:r>
          </a:p>
        </p:txBody>
      </p:sp>
      <p:sp>
        <p:nvSpPr>
          <p:cNvPr id="5" name="Marcador de número de diapositiva 4"/>
          <p:cNvSpPr>
            <a:spLocks noGrp="1"/>
          </p:cNvSpPr>
          <p:nvPr>
            <p:ph type="sldNum" sz="quarter" idx="12"/>
          </p:nvPr>
        </p:nvSpPr>
        <p:spPr/>
        <p:txBody>
          <a:bodyPr/>
          <a:lstStyle/>
          <a:p>
            <a:fld id="{047EF63E-E39E-4629-A876-530D649DE2E7}" type="slidenum">
              <a:rPr lang="es-MX" smtClean="0"/>
              <a:t>35</a:t>
            </a:fld>
            <a:endParaRPr lang="es-MX"/>
          </a:p>
        </p:txBody>
      </p:sp>
    </p:spTree>
    <p:extLst>
      <p:ext uri="{BB962C8B-B14F-4D97-AF65-F5344CB8AC3E}">
        <p14:creationId xmlns:p14="http://schemas.microsoft.com/office/powerpoint/2010/main" val="16888125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Ejemplo</a:t>
            </a:r>
          </a:p>
        </p:txBody>
      </p:sp>
      <p:sp>
        <p:nvSpPr>
          <p:cNvPr id="3" name="Marcador de contenido 2"/>
          <p:cNvSpPr>
            <a:spLocks noGrp="1"/>
          </p:cNvSpPr>
          <p:nvPr>
            <p:ph idx="1"/>
          </p:nvPr>
        </p:nvSpPr>
        <p:spPr/>
        <p:txBody>
          <a:bodyPr/>
          <a:lstStyle/>
          <a:p>
            <a:pPr marL="0" indent="0">
              <a:buNone/>
            </a:pPr>
            <a:r>
              <a:rPr lang="es-MX" dirty="0">
                <a:latin typeface="Times New Roman" panose="02020603050405020304" pitchFamily="18" charset="0"/>
                <a:cs typeface="Times New Roman" panose="02020603050405020304" pitchFamily="18" charset="0"/>
              </a:rPr>
              <a:t>    </a:t>
            </a:r>
            <a:r>
              <a:rPr lang="es-MX" b="1" dirty="0">
                <a:solidFill>
                  <a:srgbClr val="00B050"/>
                </a:solidFill>
                <a:latin typeface="Times New Roman" panose="02020603050405020304" pitchFamily="18" charset="0"/>
                <a:cs typeface="Times New Roman" panose="02020603050405020304" pitchFamily="18" charset="0"/>
              </a:rPr>
              <a:t>/* Optimización del código </a:t>
            </a:r>
            <a:r>
              <a:rPr lang="es-MX" b="1" dirty="0" err="1">
                <a:solidFill>
                  <a:srgbClr val="00B050"/>
                </a:solidFill>
                <a:latin typeface="Times New Roman" panose="02020603050405020304" pitchFamily="18" charset="0"/>
                <a:cs typeface="Times New Roman" panose="02020603050405020304" pitchFamily="18" charset="0"/>
              </a:rPr>
              <a:t>inlined</a:t>
            </a:r>
            <a:r>
              <a:rPr lang="es-MX" b="1" dirty="0">
                <a:solidFill>
                  <a:srgbClr val="00B050"/>
                </a:solidFill>
                <a:latin typeface="Times New Roman" panose="02020603050405020304" pitchFamily="18" charset="0"/>
                <a:cs typeface="Times New Roman" panose="02020603050405020304" pitchFamily="18" charset="0"/>
              </a:rPr>
              <a:t> */</a:t>
            </a:r>
          </a:p>
          <a:p>
            <a:pPr marL="0" indent="0">
              <a:buNone/>
            </a:pPr>
            <a:r>
              <a:rPr lang="en-US" dirty="0">
                <a:latin typeface="Times New Roman" panose="02020603050405020304" pitchFamily="18" charset="0"/>
                <a:cs typeface="Times New Roman" panose="02020603050405020304" pitchFamily="18" charset="0"/>
              </a:rPr>
              <a:t>    long func1opt()</a:t>
            </a:r>
          </a:p>
          <a:p>
            <a:pPr marL="0" indent="0">
              <a:buNone/>
            </a:pPr>
            <a:r>
              <a:rPr lang="en-US" dirty="0">
                <a:latin typeface="Times New Roman" panose="02020603050405020304" pitchFamily="18" charset="0"/>
                <a:cs typeface="Times New Roman" panose="02020603050405020304" pitchFamily="18" charset="0"/>
              </a:rPr>
              <a:t>    {</a:t>
            </a:r>
          </a:p>
          <a:p>
            <a:pPr marL="0" indent="0">
              <a:buNone/>
            </a:pPr>
            <a:r>
              <a:rPr lang="en-US" dirty="0">
                <a:latin typeface="Times New Roman" panose="02020603050405020304" pitchFamily="18" charset="0"/>
                <a:cs typeface="Times New Roman" panose="02020603050405020304" pitchFamily="18" charset="0"/>
              </a:rPr>
              <a:t>        long t = 4 * counter + 6;</a:t>
            </a:r>
          </a:p>
          <a:p>
            <a:pPr marL="0" indent="0">
              <a:buNone/>
            </a:pPr>
            <a:r>
              <a:rPr lang="en-US" dirty="0">
                <a:latin typeface="Times New Roman" panose="02020603050405020304" pitchFamily="18" charset="0"/>
                <a:cs typeface="Times New Roman" panose="02020603050405020304" pitchFamily="18" charset="0"/>
              </a:rPr>
              <a:t>        counter += 4;</a:t>
            </a:r>
          </a:p>
          <a:p>
            <a:pPr marL="0" indent="0">
              <a:buNone/>
            </a:pPr>
            <a:r>
              <a:rPr lang="en-US" dirty="0">
                <a:latin typeface="Times New Roman" panose="02020603050405020304" pitchFamily="18" charset="0"/>
                <a:cs typeface="Times New Roman" panose="02020603050405020304" pitchFamily="18" charset="0"/>
              </a:rPr>
              <a:t>        return t;</a:t>
            </a:r>
          </a:p>
          <a:p>
            <a:pPr marL="0" indent="0">
              <a:buNone/>
            </a:pPr>
            <a:r>
              <a:rPr lang="en-US" dirty="0">
                <a:latin typeface="Times New Roman" panose="02020603050405020304" pitchFamily="18" charset="0"/>
                <a:cs typeface="Times New Roman" panose="02020603050405020304" pitchFamily="18" charset="0"/>
              </a:rPr>
              <a:t>    }</a:t>
            </a:r>
          </a:p>
          <a:p>
            <a:endParaRPr lang="es-MX" dirty="0"/>
          </a:p>
        </p:txBody>
      </p:sp>
      <p:sp>
        <p:nvSpPr>
          <p:cNvPr id="4" name="Marcador de pie de página 3"/>
          <p:cNvSpPr>
            <a:spLocks noGrp="1"/>
          </p:cNvSpPr>
          <p:nvPr>
            <p:ph type="ftr" sz="quarter" idx="11"/>
          </p:nvPr>
        </p:nvSpPr>
        <p:spPr/>
        <p:txBody>
          <a:bodyPr/>
          <a:lstStyle/>
          <a:p>
            <a:r>
              <a:rPr lang="es-MX"/>
              <a:t>Universidad de Sonora</a:t>
            </a:r>
          </a:p>
        </p:txBody>
      </p:sp>
      <p:sp>
        <p:nvSpPr>
          <p:cNvPr id="5" name="Marcador de número de diapositiva 4"/>
          <p:cNvSpPr>
            <a:spLocks noGrp="1"/>
          </p:cNvSpPr>
          <p:nvPr>
            <p:ph type="sldNum" sz="quarter" idx="12"/>
          </p:nvPr>
        </p:nvSpPr>
        <p:spPr/>
        <p:txBody>
          <a:bodyPr/>
          <a:lstStyle/>
          <a:p>
            <a:fld id="{047EF63E-E39E-4629-A876-530D649DE2E7}" type="slidenum">
              <a:rPr lang="es-MX" smtClean="0"/>
              <a:t>36</a:t>
            </a:fld>
            <a:endParaRPr lang="es-MX"/>
          </a:p>
        </p:txBody>
      </p:sp>
    </p:spTree>
    <p:extLst>
      <p:ext uri="{BB962C8B-B14F-4D97-AF65-F5344CB8AC3E}">
        <p14:creationId xmlns:p14="http://schemas.microsoft.com/office/powerpoint/2010/main" val="25159324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Rendimiento del programa</a:t>
            </a:r>
          </a:p>
        </p:txBody>
      </p:sp>
      <p:sp>
        <p:nvSpPr>
          <p:cNvPr id="3" name="Marcador de contenido 2"/>
          <p:cNvSpPr>
            <a:spLocks noGrp="1"/>
          </p:cNvSpPr>
          <p:nvPr>
            <p:ph idx="1"/>
          </p:nvPr>
        </p:nvSpPr>
        <p:spPr/>
        <p:txBody>
          <a:bodyPr/>
          <a:lstStyle/>
          <a:p>
            <a:r>
              <a:rPr lang="es-MX" dirty="0"/>
              <a:t>Se expresa mediante la métrica CPE (ciclos por elemento).</a:t>
            </a:r>
          </a:p>
          <a:p>
            <a:r>
              <a:rPr lang="es-MX" dirty="0"/>
              <a:t>Por ejemplo, CPE = 5 indica que si el problema tiene un tamaño </a:t>
            </a:r>
            <a:r>
              <a:rPr lang="es-MX" dirty="0">
                <a:latin typeface="Times New Roman" panose="02020603050405020304" pitchFamily="18" charset="0"/>
                <a:cs typeface="Times New Roman" panose="02020603050405020304" pitchFamily="18" charset="0"/>
              </a:rPr>
              <a:t>n</a:t>
            </a:r>
            <a:r>
              <a:rPr lang="es-MX" dirty="0"/>
              <a:t>, el programa va a ejecutarse en </a:t>
            </a:r>
            <a:r>
              <a:rPr lang="es-MX" dirty="0">
                <a:latin typeface="Times New Roman" panose="02020603050405020304" pitchFamily="18" charset="0"/>
                <a:cs typeface="Times New Roman" panose="02020603050405020304" pitchFamily="18" charset="0"/>
              </a:rPr>
              <a:t>5 * n</a:t>
            </a:r>
            <a:r>
              <a:rPr lang="es-MX" dirty="0"/>
              <a:t> ciclos de reloj.</a:t>
            </a:r>
          </a:p>
          <a:p>
            <a:endParaRPr lang="es-MX" dirty="0"/>
          </a:p>
        </p:txBody>
      </p:sp>
      <p:sp>
        <p:nvSpPr>
          <p:cNvPr id="4" name="Marcador de pie de página 3"/>
          <p:cNvSpPr>
            <a:spLocks noGrp="1"/>
          </p:cNvSpPr>
          <p:nvPr>
            <p:ph type="ftr" sz="quarter" idx="11"/>
          </p:nvPr>
        </p:nvSpPr>
        <p:spPr/>
        <p:txBody>
          <a:bodyPr/>
          <a:lstStyle/>
          <a:p>
            <a:r>
              <a:rPr lang="es-MX"/>
              <a:t>Universidad de Sonora</a:t>
            </a:r>
          </a:p>
        </p:txBody>
      </p:sp>
      <p:sp>
        <p:nvSpPr>
          <p:cNvPr id="5" name="Marcador de número de diapositiva 4"/>
          <p:cNvSpPr>
            <a:spLocks noGrp="1"/>
          </p:cNvSpPr>
          <p:nvPr>
            <p:ph type="sldNum" sz="quarter" idx="12"/>
          </p:nvPr>
        </p:nvSpPr>
        <p:spPr/>
        <p:txBody>
          <a:bodyPr/>
          <a:lstStyle/>
          <a:p>
            <a:fld id="{047EF63E-E39E-4629-A876-530D649DE2E7}" type="slidenum">
              <a:rPr lang="es-MX" smtClean="0"/>
              <a:t>37</a:t>
            </a:fld>
            <a:endParaRPr lang="es-MX"/>
          </a:p>
        </p:txBody>
      </p:sp>
    </p:spTree>
    <p:extLst>
      <p:ext uri="{BB962C8B-B14F-4D97-AF65-F5344CB8AC3E}">
        <p14:creationId xmlns:p14="http://schemas.microsoft.com/office/powerpoint/2010/main" val="299844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Ejemplo</a:t>
            </a:r>
          </a:p>
        </p:txBody>
      </p:sp>
      <mc:AlternateContent xmlns:mc="http://schemas.openxmlformats.org/markup-compatibility/2006" xmlns:a14="http://schemas.microsoft.com/office/drawing/2010/main">
        <mc:Choice Requires="a14">
          <p:sp>
            <p:nvSpPr>
              <p:cNvPr id="3" name="Marcador de contenido 2"/>
              <p:cNvSpPr>
                <a:spLocks noGrp="1"/>
              </p:cNvSpPr>
              <p:nvPr>
                <p:ph idx="1"/>
              </p:nvPr>
            </p:nvSpPr>
            <p:spPr/>
            <p:txBody>
              <a:bodyPr/>
              <a:lstStyle/>
              <a:p>
                <a:r>
                  <a:rPr lang="es-MX" dirty="0"/>
                  <a:t>Implementar una función para obtener la suma prefijo (suma acumulada) definida como:</a:t>
                </a:r>
              </a:p>
              <a:p>
                <a:r>
                  <a:rPr lang="es-MX" dirty="0"/>
                  <a:t>Dado un vector </a:t>
                </a:r>
                <a14:m>
                  <m:oMath xmlns:m="http://schemas.openxmlformats.org/officeDocument/2006/math">
                    <m:acc>
                      <m:accPr>
                        <m:chr m:val="⃗"/>
                        <m:ctrlPr>
                          <a:rPr lang="es-MX" i="1" smtClean="0">
                            <a:latin typeface="Cambria Math" panose="02040503050406030204" pitchFamily="18" charset="0"/>
                          </a:rPr>
                        </m:ctrlPr>
                      </m:accPr>
                      <m:e>
                        <m:r>
                          <a:rPr lang="es-MX" b="0" i="1" smtClean="0">
                            <a:latin typeface="Cambria Math" panose="02040503050406030204" pitchFamily="18" charset="0"/>
                          </a:rPr>
                          <m:t>𝑎</m:t>
                        </m:r>
                      </m:e>
                    </m:acc>
                    <m:r>
                      <a:rPr lang="es-MX" b="0" i="1" smtClean="0">
                        <a:latin typeface="Cambria Math" panose="02040503050406030204" pitchFamily="18" charset="0"/>
                      </a:rPr>
                      <m:t>=</m:t>
                    </m:r>
                    <m:d>
                      <m:dPr>
                        <m:begChr m:val="⟨"/>
                        <m:endChr m:val="⟩"/>
                        <m:ctrlPr>
                          <a:rPr lang="es-MX" b="0" i="1" smtClean="0">
                            <a:latin typeface="Cambria Math" panose="02040503050406030204" pitchFamily="18" charset="0"/>
                          </a:rPr>
                        </m:ctrlPr>
                      </m:dPr>
                      <m:e>
                        <m:sSub>
                          <m:sSubPr>
                            <m:ctrlPr>
                              <a:rPr lang="es-MX" b="0" i="1" smtClean="0">
                                <a:latin typeface="Cambria Math" panose="02040503050406030204" pitchFamily="18" charset="0"/>
                              </a:rPr>
                            </m:ctrlPr>
                          </m:sSubPr>
                          <m:e>
                            <m:r>
                              <a:rPr lang="es-MX" b="0" i="1" smtClean="0">
                                <a:latin typeface="Cambria Math" panose="02040503050406030204" pitchFamily="18" charset="0"/>
                              </a:rPr>
                              <m:t>𝑎</m:t>
                            </m:r>
                          </m:e>
                          <m:sub>
                            <m:r>
                              <a:rPr lang="es-MX" b="0" i="1" smtClean="0">
                                <a:latin typeface="Cambria Math" panose="02040503050406030204" pitchFamily="18" charset="0"/>
                              </a:rPr>
                              <m:t>0</m:t>
                            </m:r>
                          </m:sub>
                        </m:sSub>
                        <m:r>
                          <a:rPr lang="es-MX" b="0" i="1" smtClean="0">
                            <a:latin typeface="Cambria Math" panose="02040503050406030204" pitchFamily="18" charset="0"/>
                          </a:rPr>
                          <m:t>,</m:t>
                        </m:r>
                        <m:sSub>
                          <m:sSubPr>
                            <m:ctrlPr>
                              <a:rPr lang="es-MX" b="0" i="1" smtClean="0">
                                <a:latin typeface="Cambria Math" panose="02040503050406030204" pitchFamily="18" charset="0"/>
                              </a:rPr>
                            </m:ctrlPr>
                          </m:sSubPr>
                          <m:e>
                            <m:r>
                              <a:rPr lang="es-MX" b="0" i="1" smtClean="0">
                                <a:latin typeface="Cambria Math" panose="02040503050406030204" pitchFamily="18" charset="0"/>
                              </a:rPr>
                              <m:t>𝑎</m:t>
                            </m:r>
                          </m:e>
                          <m:sub>
                            <m:r>
                              <a:rPr lang="es-MX" b="0" i="1" smtClean="0">
                                <a:latin typeface="Cambria Math" panose="02040503050406030204" pitchFamily="18" charset="0"/>
                              </a:rPr>
                              <m:t>1</m:t>
                            </m:r>
                          </m:sub>
                        </m:sSub>
                        <m:r>
                          <a:rPr lang="es-MX" b="0" i="1" smtClean="0">
                            <a:latin typeface="Cambria Math" panose="02040503050406030204" pitchFamily="18" charset="0"/>
                          </a:rPr>
                          <m:t>,…,</m:t>
                        </m:r>
                        <m:sSub>
                          <m:sSubPr>
                            <m:ctrlPr>
                              <a:rPr lang="es-MX" b="0" i="1" smtClean="0">
                                <a:latin typeface="Cambria Math" panose="02040503050406030204" pitchFamily="18" charset="0"/>
                              </a:rPr>
                            </m:ctrlPr>
                          </m:sSubPr>
                          <m:e>
                            <m:r>
                              <a:rPr lang="es-MX" b="0" i="1" smtClean="0">
                                <a:latin typeface="Cambria Math" panose="02040503050406030204" pitchFamily="18" charset="0"/>
                              </a:rPr>
                              <m:t>𝑎</m:t>
                            </m:r>
                          </m:e>
                          <m:sub>
                            <m:r>
                              <a:rPr lang="es-MX" b="0" i="1" smtClean="0">
                                <a:latin typeface="Cambria Math" panose="02040503050406030204" pitchFamily="18" charset="0"/>
                              </a:rPr>
                              <m:t>𝑛</m:t>
                            </m:r>
                            <m:r>
                              <a:rPr lang="es-MX" b="0" i="1" smtClean="0">
                                <a:latin typeface="Cambria Math" panose="02040503050406030204" pitchFamily="18" charset="0"/>
                              </a:rPr>
                              <m:t>−1</m:t>
                            </m:r>
                          </m:sub>
                        </m:sSub>
                      </m:e>
                    </m:d>
                  </m:oMath>
                </a14:m>
                <a:r>
                  <a:rPr lang="es-MX" dirty="0"/>
                  <a:t>, la suma prefijo es el vector </a:t>
                </a:r>
                <a14:m>
                  <m:oMath xmlns:m="http://schemas.openxmlformats.org/officeDocument/2006/math">
                    <m:acc>
                      <m:accPr>
                        <m:chr m:val="⃗"/>
                        <m:ctrlPr>
                          <a:rPr lang="es-MX" i="1" smtClean="0">
                            <a:latin typeface="Cambria Math" panose="02040503050406030204" pitchFamily="18" charset="0"/>
                          </a:rPr>
                        </m:ctrlPr>
                      </m:accPr>
                      <m:e>
                        <m:r>
                          <a:rPr lang="es-MX" b="0" i="1" smtClean="0">
                            <a:latin typeface="Cambria Math" panose="02040503050406030204" pitchFamily="18" charset="0"/>
                          </a:rPr>
                          <m:t>𝑝</m:t>
                        </m:r>
                      </m:e>
                    </m:acc>
                    <m:r>
                      <a:rPr lang="es-MX" b="0" i="1" smtClean="0">
                        <a:latin typeface="Cambria Math" panose="02040503050406030204" pitchFamily="18" charset="0"/>
                      </a:rPr>
                      <m:t>=</m:t>
                    </m:r>
                    <m:d>
                      <m:dPr>
                        <m:begChr m:val="⟨"/>
                        <m:endChr m:val="⟩"/>
                        <m:ctrlPr>
                          <a:rPr lang="es-MX" b="0" i="1" smtClean="0">
                            <a:latin typeface="Cambria Math" panose="02040503050406030204" pitchFamily="18" charset="0"/>
                          </a:rPr>
                        </m:ctrlPr>
                      </m:dPr>
                      <m:e>
                        <m:sSub>
                          <m:sSubPr>
                            <m:ctrlPr>
                              <a:rPr lang="es-MX" b="0" i="1" smtClean="0">
                                <a:latin typeface="Cambria Math" panose="02040503050406030204" pitchFamily="18" charset="0"/>
                              </a:rPr>
                            </m:ctrlPr>
                          </m:sSubPr>
                          <m:e>
                            <m:r>
                              <a:rPr lang="es-MX" b="0" i="1" smtClean="0">
                                <a:latin typeface="Cambria Math" panose="02040503050406030204" pitchFamily="18" charset="0"/>
                              </a:rPr>
                              <m:t>𝑝</m:t>
                            </m:r>
                          </m:e>
                          <m:sub>
                            <m:r>
                              <a:rPr lang="es-MX" b="0" i="1" smtClean="0">
                                <a:latin typeface="Cambria Math" panose="02040503050406030204" pitchFamily="18" charset="0"/>
                              </a:rPr>
                              <m:t>0</m:t>
                            </m:r>
                          </m:sub>
                        </m:sSub>
                        <m:r>
                          <a:rPr lang="es-MX" b="0" i="1" smtClean="0">
                            <a:latin typeface="Cambria Math" panose="02040503050406030204" pitchFamily="18" charset="0"/>
                          </a:rPr>
                          <m:t>,</m:t>
                        </m:r>
                        <m:sSub>
                          <m:sSubPr>
                            <m:ctrlPr>
                              <a:rPr lang="es-MX" b="0" i="1" smtClean="0">
                                <a:latin typeface="Cambria Math" panose="02040503050406030204" pitchFamily="18" charset="0"/>
                              </a:rPr>
                            </m:ctrlPr>
                          </m:sSubPr>
                          <m:e>
                            <m:r>
                              <a:rPr lang="es-MX" b="0" i="1" smtClean="0">
                                <a:latin typeface="Cambria Math" panose="02040503050406030204" pitchFamily="18" charset="0"/>
                              </a:rPr>
                              <m:t>𝑝</m:t>
                            </m:r>
                          </m:e>
                          <m:sub>
                            <m:r>
                              <a:rPr lang="es-MX" b="0" i="1" smtClean="0">
                                <a:latin typeface="Cambria Math" panose="02040503050406030204" pitchFamily="18" charset="0"/>
                              </a:rPr>
                              <m:t>1</m:t>
                            </m:r>
                          </m:sub>
                        </m:sSub>
                        <m:r>
                          <a:rPr lang="es-MX" b="0" i="1" smtClean="0">
                            <a:latin typeface="Cambria Math" panose="02040503050406030204" pitchFamily="18" charset="0"/>
                          </a:rPr>
                          <m:t>,…,</m:t>
                        </m:r>
                        <m:sSub>
                          <m:sSubPr>
                            <m:ctrlPr>
                              <a:rPr lang="es-MX" b="0" i="1" smtClean="0">
                                <a:latin typeface="Cambria Math" panose="02040503050406030204" pitchFamily="18" charset="0"/>
                              </a:rPr>
                            </m:ctrlPr>
                          </m:sSubPr>
                          <m:e>
                            <m:r>
                              <a:rPr lang="es-MX" b="0" i="1" smtClean="0">
                                <a:latin typeface="Cambria Math" panose="02040503050406030204" pitchFamily="18" charset="0"/>
                              </a:rPr>
                              <m:t>𝑝</m:t>
                            </m:r>
                          </m:e>
                          <m:sub>
                            <m:r>
                              <a:rPr lang="es-MX" b="0" i="1" smtClean="0">
                                <a:latin typeface="Cambria Math" panose="02040503050406030204" pitchFamily="18" charset="0"/>
                              </a:rPr>
                              <m:t>𝑛</m:t>
                            </m:r>
                            <m:r>
                              <a:rPr lang="es-MX" b="0" i="1" smtClean="0">
                                <a:latin typeface="Cambria Math" panose="02040503050406030204" pitchFamily="18" charset="0"/>
                              </a:rPr>
                              <m:t>−1</m:t>
                            </m:r>
                          </m:sub>
                        </m:sSub>
                      </m:e>
                    </m:d>
                  </m:oMath>
                </a14:m>
                <a:r>
                  <a:rPr lang="es-MX" dirty="0"/>
                  <a:t>.</a:t>
                </a:r>
              </a:p>
              <a:p>
                <a:r>
                  <a:rPr lang="es-MX" dirty="0"/>
                  <a:t>Donde:</a:t>
                </a:r>
              </a:p>
              <a:p>
                <a14:m>
                  <m:oMath xmlns:m="http://schemas.openxmlformats.org/officeDocument/2006/math">
                    <m:sSub>
                      <m:sSubPr>
                        <m:ctrlPr>
                          <a:rPr lang="es-MX" i="1" smtClean="0">
                            <a:latin typeface="Cambria Math" panose="02040503050406030204" pitchFamily="18" charset="0"/>
                          </a:rPr>
                        </m:ctrlPr>
                      </m:sSubPr>
                      <m:e>
                        <m:r>
                          <a:rPr lang="es-MX" b="0" i="1" smtClean="0">
                            <a:latin typeface="Cambria Math" panose="02040503050406030204" pitchFamily="18" charset="0"/>
                          </a:rPr>
                          <m:t>𝑝</m:t>
                        </m:r>
                      </m:e>
                      <m:sub>
                        <m:r>
                          <a:rPr lang="es-MX" b="0" i="1" smtClean="0">
                            <a:latin typeface="Cambria Math" panose="02040503050406030204" pitchFamily="18" charset="0"/>
                          </a:rPr>
                          <m:t>0</m:t>
                        </m:r>
                      </m:sub>
                    </m:sSub>
                    <m:r>
                      <a:rPr lang="es-MX" b="0" i="1" smtClean="0">
                        <a:latin typeface="Cambria Math" panose="02040503050406030204" pitchFamily="18" charset="0"/>
                      </a:rPr>
                      <m:t>=</m:t>
                    </m:r>
                    <m:sSub>
                      <m:sSubPr>
                        <m:ctrlPr>
                          <a:rPr lang="es-MX" b="0" i="1" smtClean="0">
                            <a:latin typeface="Cambria Math" panose="02040503050406030204" pitchFamily="18" charset="0"/>
                          </a:rPr>
                        </m:ctrlPr>
                      </m:sSubPr>
                      <m:e>
                        <m:r>
                          <a:rPr lang="es-MX" b="0" i="1" smtClean="0">
                            <a:latin typeface="Cambria Math" panose="02040503050406030204" pitchFamily="18" charset="0"/>
                          </a:rPr>
                          <m:t>𝑎</m:t>
                        </m:r>
                      </m:e>
                      <m:sub>
                        <m:r>
                          <a:rPr lang="es-MX" b="0" i="1" smtClean="0">
                            <a:latin typeface="Cambria Math" panose="02040503050406030204" pitchFamily="18" charset="0"/>
                          </a:rPr>
                          <m:t>0</m:t>
                        </m:r>
                      </m:sub>
                    </m:sSub>
                  </m:oMath>
                </a14:m>
                <a:endParaRPr lang="es-MX" dirty="0"/>
              </a:p>
              <a:p>
                <a14:m>
                  <m:oMath xmlns:m="http://schemas.openxmlformats.org/officeDocument/2006/math">
                    <m:sSub>
                      <m:sSubPr>
                        <m:ctrlPr>
                          <a:rPr lang="es-MX" i="1" smtClean="0">
                            <a:latin typeface="Cambria Math" panose="02040503050406030204" pitchFamily="18" charset="0"/>
                          </a:rPr>
                        </m:ctrlPr>
                      </m:sSubPr>
                      <m:e>
                        <m:r>
                          <a:rPr lang="es-MX" b="0" i="1" smtClean="0">
                            <a:latin typeface="Cambria Math" panose="02040503050406030204" pitchFamily="18" charset="0"/>
                          </a:rPr>
                          <m:t>𝑝</m:t>
                        </m:r>
                      </m:e>
                      <m:sub>
                        <m:r>
                          <a:rPr lang="es-MX" b="0" i="1" smtClean="0">
                            <a:latin typeface="Cambria Math" panose="02040503050406030204" pitchFamily="18" charset="0"/>
                          </a:rPr>
                          <m:t>1</m:t>
                        </m:r>
                      </m:sub>
                    </m:sSub>
                    <m:r>
                      <a:rPr lang="es-MX" b="0" i="1" smtClean="0">
                        <a:latin typeface="Cambria Math" panose="02040503050406030204" pitchFamily="18" charset="0"/>
                      </a:rPr>
                      <m:t>=</m:t>
                    </m:r>
                    <m:sSub>
                      <m:sSubPr>
                        <m:ctrlPr>
                          <a:rPr lang="es-MX" b="0" i="1" smtClean="0">
                            <a:latin typeface="Cambria Math" panose="02040503050406030204" pitchFamily="18" charset="0"/>
                          </a:rPr>
                        </m:ctrlPr>
                      </m:sSubPr>
                      <m:e>
                        <m:r>
                          <a:rPr lang="es-MX" b="0" i="1" smtClean="0">
                            <a:latin typeface="Cambria Math" panose="02040503050406030204" pitchFamily="18" charset="0"/>
                          </a:rPr>
                          <m:t>𝑎</m:t>
                        </m:r>
                      </m:e>
                      <m:sub>
                        <m:r>
                          <a:rPr lang="es-MX" b="0" i="1" smtClean="0">
                            <a:latin typeface="Cambria Math" panose="02040503050406030204" pitchFamily="18" charset="0"/>
                          </a:rPr>
                          <m:t>0</m:t>
                        </m:r>
                      </m:sub>
                    </m:sSub>
                    <m:r>
                      <a:rPr lang="es-MX" b="0" i="1" smtClean="0">
                        <a:latin typeface="Cambria Math" panose="02040503050406030204" pitchFamily="18" charset="0"/>
                      </a:rPr>
                      <m:t>+</m:t>
                    </m:r>
                    <m:sSub>
                      <m:sSubPr>
                        <m:ctrlPr>
                          <a:rPr lang="es-MX" b="0" i="1" smtClean="0">
                            <a:latin typeface="Cambria Math" panose="02040503050406030204" pitchFamily="18" charset="0"/>
                          </a:rPr>
                        </m:ctrlPr>
                      </m:sSubPr>
                      <m:e>
                        <m:r>
                          <a:rPr lang="es-MX" b="0" i="1" smtClean="0">
                            <a:latin typeface="Cambria Math" panose="02040503050406030204" pitchFamily="18" charset="0"/>
                          </a:rPr>
                          <m:t>𝑎</m:t>
                        </m:r>
                      </m:e>
                      <m:sub>
                        <m:r>
                          <a:rPr lang="es-MX" b="0" i="1" smtClean="0">
                            <a:latin typeface="Cambria Math" panose="02040503050406030204" pitchFamily="18" charset="0"/>
                          </a:rPr>
                          <m:t>1</m:t>
                        </m:r>
                      </m:sub>
                    </m:sSub>
                  </m:oMath>
                </a14:m>
                <a:endParaRPr lang="es-MX" dirty="0"/>
              </a:p>
              <a:p>
                <a14:m>
                  <m:oMath xmlns:m="http://schemas.openxmlformats.org/officeDocument/2006/math">
                    <m:sSub>
                      <m:sSubPr>
                        <m:ctrlPr>
                          <a:rPr lang="es-MX" i="1" smtClean="0">
                            <a:latin typeface="Cambria Math" panose="02040503050406030204" pitchFamily="18" charset="0"/>
                          </a:rPr>
                        </m:ctrlPr>
                      </m:sSubPr>
                      <m:e>
                        <m:r>
                          <a:rPr lang="es-MX" b="0" i="1" smtClean="0">
                            <a:latin typeface="Cambria Math" panose="02040503050406030204" pitchFamily="18" charset="0"/>
                          </a:rPr>
                          <m:t>𝑝</m:t>
                        </m:r>
                      </m:e>
                      <m:sub>
                        <m:r>
                          <a:rPr lang="es-MX" b="0" i="1" smtClean="0">
                            <a:latin typeface="Cambria Math" panose="02040503050406030204" pitchFamily="18" charset="0"/>
                          </a:rPr>
                          <m:t>2</m:t>
                        </m:r>
                      </m:sub>
                    </m:sSub>
                    <m:r>
                      <a:rPr lang="es-MX" b="0" i="1" smtClean="0">
                        <a:latin typeface="Cambria Math" panose="02040503050406030204" pitchFamily="18" charset="0"/>
                      </a:rPr>
                      <m:t>=</m:t>
                    </m:r>
                    <m:sSub>
                      <m:sSubPr>
                        <m:ctrlPr>
                          <a:rPr lang="es-MX" b="0" i="1" smtClean="0">
                            <a:latin typeface="Cambria Math" panose="02040503050406030204" pitchFamily="18" charset="0"/>
                          </a:rPr>
                        </m:ctrlPr>
                      </m:sSubPr>
                      <m:e>
                        <m:r>
                          <a:rPr lang="es-MX" b="0" i="1" smtClean="0">
                            <a:latin typeface="Cambria Math" panose="02040503050406030204" pitchFamily="18" charset="0"/>
                          </a:rPr>
                          <m:t>𝑎</m:t>
                        </m:r>
                      </m:e>
                      <m:sub>
                        <m:r>
                          <a:rPr lang="es-MX" b="0" i="1" smtClean="0">
                            <a:latin typeface="Cambria Math" panose="02040503050406030204" pitchFamily="18" charset="0"/>
                          </a:rPr>
                          <m:t>0</m:t>
                        </m:r>
                      </m:sub>
                    </m:sSub>
                    <m:r>
                      <a:rPr lang="es-MX" b="0" i="1" smtClean="0">
                        <a:latin typeface="Cambria Math" panose="02040503050406030204" pitchFamily="18" charset="0"/>
                      </a:rPr>
                      <m:t>+</m:t>
                    </m:r>
                    <m:sSub>
                      <m:sSubPr>
                        <m:ctrlPr>
                          <a:rPr lang="es-MX" b="0" i="1" smtClean="0">
                            <a:latin typeface="Cambria Math" panose="02040503050406030204" pitchFamily="18" charset="0"/>
                          </a:rPr>
                        </m:ctrlPr>
                      </m:sSubPr>
                      <m:e>
                        <m:r>
                          <a:rPr lang="es-MX" b="0" i="1" smtClean="0">
                            <a:latin typeface="Cambria Math" panose="02040503050406030204" pitchFamily="18" charset="0"/>
                          </a:rPr>
                          <m:t>𝑎</m:t>
                        </m:r>
                      </m:e>
                      <m:sub>
                        <m:r>
                          <a:rPr lang="es-MX" b="0" i="1" smtClean="0">
                            <a:latin typeface="Cambria Math" panose="02040503050406030204" pitchFamily="18" charset="0"/>
                          </a:rPr>
                          <m:t>1</m:t>
                        </m:r>
                      </m:sub>
                    </m:sSub>
                    <m:r>
                      <a:rPr lang="es-MX" b="0" i="1" smtClean="0">
                        <a:latin typeface="Cambria Math" panose="02040503050406030204" pitchFamily="18" charset="0"/>
                      </a:rPr>
                      <m:t>+</m:t>
                    </m:r>
                    <m:sSub>
                      <m:sSubPr>
                        <m:ctrlPr>
                          <a:rPr lang="es-MX" b="0" i="1" smtClean="0">
                            <a:latin typeface="Cambria Math" panose="02040503050406030204" pitchFamily="18" charset="0"/>
                          </a:rPr>
                        </m:ctrlPr>
                      </m:sSubPr>
                      <m:e>
                        <m:r>
                          <a:rPr lang="es-MX" b="0" i="1" smtClean="0">
                            <a:latin typeface="Cambria Math" panose="02040503050406030204" pitchFamily="18" charset="0"/>
                          </a:rPr>
                          <m:t>𝑎</m:t>
                        </m:r>
                      </m:e>
                      <m:sub>
                        <m:r>
                          <a:rPr lang="es-MX" b="0" i="1" smtClean="0">
                            <a:latin typeface="Cambria Math" panose="02040503050406030204" pitchFamily="18" charset="0"/>
                          </a:rPr>
                          <m:t>2</m:t>
                        </m:r>
                      </m:sub>
                    </m:sSub>
                  </m:oMath>
                </a14:m>
                <a:endParaRPr lang="es-MX" dirty="0"/>
              </a:p>
              <a:p>
                <a:r>
                  <a:rPr lang="es-MX" dirty="0"/>
                  <a:t>…</a:t>
                </a:r>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blipFill>
                <a:blip r:embed="rId2"/>
                <a:stretch>
                  <a:fillRect l="-667" t="-1389"/>
                </a:stretch>
              </a:blipFill>
            </p:spPr>
            <p:txBody>
              <a:bodyPr/>
              <a:lstStyle/>
              <a:p>
                <a:r>
                  <a:rPr lang="es-MX">
                    <a:noFill/>
                  </a:rPr>
                  <a:t> </a:t>
                </a:r>
              </a:p>
            </p:txBody>
          </p:sp>
        </mc:Fallback>
      </mc:AlternateContent>
      <p:sp>
        <p:nvSpPr>
          <p:cNvPr id="4" name="Marcador de pie de página 3"/>
          <p:cNvSpPr>
            <a:spLocks noGrp="1"/>
          </p:cNvSpPr>
          <p:nvPr>
            <p:ph type="ftr" sz="quarter" idx="11"/>
          </p:nvPr>
        </p:nvSpPr>
        <p:spPr/>
        <p:txBody>
          <a:bodyPr/>
          <a:lstStyle/>
          <a:p>
            <a:r>
              <a:rPr lang="es-MX"/>
              <a:t>Universidad de Sonora</a:t>
            </a:r>
          </a:p>
        </p:txBody>
      </p:sp>
      <p:sp>
        <p:nvSpPr>
          <p:cNvPr id="5" name="Marcador de número de diapositiva 4"/>
          <p:cNvSpPr>
            <a:spLocks noGrp="1"/>
          </p:cNvSpPr>
          <p:nvPr>
            <p:ph type="sldNum" sz="quarter" idx="12"/>
          </p:nvPr>
        </p:nvSpPr>
        <p:spPr/>
        <p:txBody>
          <a:bodyPr/>
          <a:lstStyle/>
          <a:p>
            <a:fld id="{047EF63E-E39E-4629-A876-530D649DE2E7}" type="slidenum">
              <a:rPr lang="es-MX" smtClean="0"/>
              <a:t>38</a:t>
            </a:fld>
            <a:endParaRPr lang="es-MX"/>
          </a:p>
        </p:txBody>
      </p:sp>
    </p:spTree>
    <p:extLst>
      <p:ext uri="{BB962C8B-B14F-4D97-AF65-F5344CB8AC3E}">
        <p14:creationId xmlns:p14="http://schemas.microsoft.com/office/powerpoint/2010/main" val="2028972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Ejemplo</a:t>
            </a:r>
          </a:p>
        </p:txBody>
      </p:sp>
      <mc:AlternateContent xmlns:mc="http://schemas.openxmlformats.org/markup-compatibility/2006" xmlns:a14="http://schemas.microsoft.com/office/drawing/2010/main">
        <mc:Choice Requires="a14">
          <p:sp>
            <p:nvSpPr>
              <p:cNvPr id="3" name="Marcador de contenido 2"/>
              <p:cNvSpPr>
                <a:spLocks noGrp="1"/>
              </p:cNvSpPr>
              <p:nvPr>
                <p:ph idx="1"/>
              </p:nvPr>
            </p:nvSpPr>
            <p:spPr/>
            <p:txBody>
              <a:bodyPr/>
              <a:lstStyle/>
              <a:p>
                <a:r>
                  <a:rPr lang="es-MX" dirty="0"/>
                  <a:t>Es decir:</a:t>
                </a:r>
              </a:p>
              <a:p>
                <a14:m>
                  <m:oMath xmlns:m="http://schemas.openxmlformats.org/officeDocument/2006/math">
                    <m:sSub>
                      <m:sSubPr>
                        <m:ctrlPr>
                          <a:rPr lang="es-MX" i="1" smtClean="0">
                            <a:latin typeface="Cambria Math" panose="02040503050406030204" pitchFamily="18" charset="0"/>
                          </a:rPr>
                        </m:ctrlPr>
                      </m:sSubPr>
                      <m:e>
                        <m:r>
                          <a:rPr lang="es-MX" b="0" i="1" smtClean="0">
                            <a:latin typeface="Cambria Math" panose="02040503050406030204" pitchFamily="18" charset="0"/>
                          </a:rPr>
                          <m:t>𝑝</m:t>
                        </m:r>
                      </m:e>
                      <m:sub>
                        <m:r>
                          <a:rPr lang="es-MX" b="0" i="1" smtClean="0">
                            <a:latin typeface="Cambria Math" panose="02040503050406030204" pitchFamily="18" charset="0"/>
                          </a:rPr>
                          <m:t>0</m:t>
                        </m:r>
                      </m:sub>
                    </m:sSub>
                    <m:r>
                      <a:rPr lang="es-MX" b="0" i="1" smtClean="0">
                        <a:latin typeface="Cambria Math" panose="02040503050406030204" pitchFamily="18" charset="0"/>
                      </a:rPr>
                      <m:t>=</m:t>
                    </m:r>
                    <m:sSub>
                      <m:sSubPr>
                        <m:ctrlPr>
                          <a:rPr lang="es-MX" b="0" i="1" smtClean="0">
                            <a:latin typeface="Cambria Math" panose="02040503050406030204" pitchFamily="18" charset="0"/>
                          </a:rPr>
                        </m:ctrlPr>
                      </m:sSubPr>
                      <m:e>
                        <m:r>
                          <a:rPr lang="es-MX" b="0" i="1" smtClean="0">
                            <a:latin typeface="Cambria Math" panose="02040503050406030204" pitchFamily="18" charset="0"/>
                          </a:rPr>
                          <m:t>𝑎</m:t>
                        </m:r>
                      </m:e>
                      <m:sub>
                        <m:r>
                          <a:rPr lang="es-MX" b="0" i="1" smtClean="0">
                            <a:latin typeface="Cambria Math" panose="02040503050406030204" pitchFamily="18" charset="0"/>
                          </a:rPr>
                          <m:t>0</m:t>
                        </m:r>
                      </m:sub>
                    </m:sSub>
                  </m:oMath>
                </a14:m>
                <a:endParaRPr lang="es-MX" dirty="0"/>
              </a:p>
              <a:p>
                <a14:m>
                  <m:oMath xmlns:m="http://schemas.openxmlformats.org/officeDocument/2006/math">
                    <m:sSub>
                      <m:sSubPr>
                        <m:ctrlPr>
                          <a:rPr lang="es-MX" i="1" smtClean="0">
                            <a:latin typeface="Cambria Math" panose="02040503050406030204" pitchFamily="18" charset="0"/>
                          </a:rPr>
                        </m:ctrlPr>
                      </m:sSubPr>
                      <m:e>
                        <m:r>
                          <a:rPr lang="es-MX" b="0" i="1" smtClean="0">
                            <a:latin typeface="Cambria Math" panose="02040503050406030204" pitchFamily="18" charset="0"/>
                          </a:rPr>
                          <m:t>𝑝</m:t>
                        </m:r>
                      </m:e>
                      <m:sub>
                        <m:r>
                          <a:rPr lang="es-MX" b="0" i="1" smtClean="0">
                            <a:latin typeface="Cambria Math" panose="02040503050406030204" pitchFamily="18" charset="0"/>
                          </a:rPr>
                          <m:t>𝑖</m:t>
                        </m:r>
                      </m:sub>
                    </m:sSub>
                    <m:r>
                      <a:rPr lang="es-MX" b="0" i="1" smtClean="0">
                        <a:latin typeface="Cambria Math" panose="02040503050406030204" pitchFamily="18" charset="0"/>
                      </a:rPr>
                      <m:t>=</m:t>
                    </m:r>
                    <m:sSub>
                      <m:sSubPr>
                        <m:ctrlPr>
                          <a:rPr lang="es-MX" b="0" i="1" smtClean="0">
                            <a:latin typeface="Cambria Math" panose="02040503050406030204" pitchFamily="18" charset="0"/>
                          </a:rPr>
                        </m:ctrlPr>
                      </m:sSubPr>
                      <m:e>
                        <m:r>
                          <a:rPr lang="es-MX" b="0" i="1" smtClean="0">
                            <a:latin typeface="Cambria Math" panose="02040503050406030204" pitchFamily="18" charset="0"/>
                          </a:rPr>
                          <m:t>𝑝</m:t>
                        </m:r>
                      </m:e>
                      <m:sub>
                        <m:r>
                          <a:rPr lang="es-MX" b="0" i="1" smtClean="0">
                            <a:latin typeface="Cambria Math" panose="02040503050406030204" pitchFamily="18" charset="0"/>
                          </a:rPr>
                          <m:t>𝑖</m:t>
                        </m:r>
                        <m:r>
                          <a:rPr lang="es-MX" b="0" i="1" smtClean="0">
                            <a:latin typeface="Cambria Math" panose="02040503050406030204" pitchFamily="18" charset="0"/>
                          </a:rPr>
                          <m:t>−1</m:t>
                        </m:r>
                      </m:sub>
                    </m:sSub>
                    <m:r>
                      <a:rPr lang="es-MX" b="0" i="1" smtClean="0">
                        <a:latin typeface="Cambria Math" panose="02040503050406030204" pitchFamily="18" charset="0"/>
                      </a:rPr>
                      <m:t>+</m:t>
                    </m:r>
                    <m:sSub>
                      <m:sSubPr>
                        <m:ctrlPr>
                          <a:rPr lang="es-MX" b="0" i="1" smtClean="0">
                            <a:latin typeface="Cambria Math" panose="02040503050406030204" pitchFamily="18" charset="0"/>
                          </a:rPr>
                        </m:ctrlPr>
                      </m:sSubPr>
                      <m:e>
                        <m:r>
                          <a:rPr lang="es-MX" b="0" i="1" smtClean="0">
                            <a:latin typeface="Cambria Math" panose="02040503050406030204" pitchFamily="18" charset="0"/>
                          </a:rPr>
                          <m:t>𝑎</m:t>
                        </m:r>
                      </m:e>
                      <m:sub>
                        <m:r>
                          <a:rPr lang="es-MX" b="0" i="1" smtClean="0">
                            <a:latin typeface="Cambria Math" panose="02040503050406030204" pitchFamily="18" charset="0"/>
                          </a:rPr>
                          <m:t>𝑖</m:t>
                        </m:r>
                      </m:sub>
                    </m:sSub>
                  </m:oMath>
                </a14:m>
                <a:r>
                  <a:rPr lang="es-MX" dirty="0"/>
                  <a:t>,	</a:t>
                </a:r>
                <a14:m>
                  <m:oMath xmlns:m="http://schemas.openxmlformats.org/officeDocument/2006/math">
                    <m:r>
                      <a:rPr lang="es-MX" b="0" i="1" smtClean="0">
                        <a:latin typeface="Cambria Math" panose="02040503050406030204" pitchFamily="18" charset="0"/>
                      </a:rPr>
                      <m:t>1</m:t>
                    </m:r>
                    <m:r>
                      <a:rPr lang="es-MX" b="0" i="1" smtClean="0">
                        <a:latin typeface="Cambria Math" panose="02040503050406030204" pitchFamily="18" charset="0"/>
                        <a:ea typeface="Cambria Math" panose="02040503050406030204" pitchFamily="18" charset="0"/>
                      </a:rPr>
                      <m:t>≤</m:t>
                    </m:r>
                    <m:r>
                      <a:rPr lang="es-MX" b="0" i="1" smtClean="0">
                        <a:latin typeface="Cambria Math" panose="02040503050406030204" pitchFamily="18" charset="0"/>
                        <a:ea typeface="Cambria Math" panose="02040503050406030204" pitchFamily="18" charset="0"/>
                      </a:rPr>
                      <m:t>𝑖</m:t>
                    </m:r>
                    <m:r>
                      <a:rPr lang="es-MX" b="0" i="1" smtClean="0">
                        <a:latin typeface="Cambria Math" panose="02040503050406030204" pitchFamily="18" charset="0"/>
                        <a:ea typeface="Cambria Math" panose="02040503050406030204" pitchFamily="18" charset="0"/>
                      </a:rPr>
                      <m:t>&lt;</m:t>
                    </m:r>
                    <m:r>
                      <a:rPr lang="es-MX" b="0" i="1" smtClean="0">
                        <a:latin typeface="Cambria Math" panose="02040503050406030204" pitchFamily="18" charset="0"/>
                        <a:ea typeface="Cambria Math" panose="02040503050406030204" pitchFamily="18" charset="0"/>
                      </a:rPr>
                      <m:t>𝑛</m:t>
                    </m:r>
                  </m:oMath>
                </a14:m>
                <a:endParaRPr lang="es-MX" dirty="0"/>
              </a:p>
              <a:p>
                <a:r>
                  <a:rPr lang="es-MX" dirty="0"/>
                  <a:t>Se presentan dos soluciones:</a:t>
                </a:r>
              </a:p>
              <a:p>
                <a:r>
                  <a:rPr lang="es-MX" dirty="0"/>
                  <a:t>La función </a:t>
                </a:r>
                <a:r>
                  <a:rPr lang="es-MX" dirty="0">
                    <a:latin typeface="Times New Roman" panose="02020603050405020304" pitchFamily="18" charset="0"/>
                    <a:cs typeface="Times New Roman" panose="02020603050405020304" pitchFamily="18" charset="0"/>
                  </a:rPr>
                  <a:t>psum1</a:t>
                </a:r>
                <a:r>
                  <a:rPr lang="es-MX" dirty="0"/>
                  <a:t> calcula un elemento del vector resultado por iteración.</a:t>
                </a:r>
              </a:p>
              <a:p>
                <a:r>
                  <a:rPr lang="es-MX" dirty="0"/>
                  <a:t>La función </a:t>
                </a:r>
                <a:r>
                  <a:rPr lang="es-MX" dirty="0">
                    <a:latin typeface="Times New Roman" panose="02020603050405020304" pitchFamily="18" charset="0"/>
                    <a:cs typeface="Times New Roman" panose="02020603050405020304" pitchFamily="18" charset="0"/>
                  </a:rPr>
                  <a:t>psum2</a:t>
                </a:r>
                <a:r>
                  <a:rPr lang="es-MX" dirty="0"/>
                  <a:t> desenrolla el ciclo y calcula dos elementos del vector resultado por iteración.</a:t>
                </a:r>
              </a:p>
              <a:p>
                <a:endParaRPr lang="es-MX"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blipFill>
                <a:blip r:embed="rId2"/>
                <a:stretch>
                  <a:fillRect l="-809" t="-1441" r="-347"/>
                </a:stretch>
              </a:blipFill>
            </p:spPr>
            <p:txBody>
              <a:bodyPr/>
              <a:lstStyle/>
              <a:p>
                <a:r>
                  <a:rPr lang="es-ES_tradnl">
                    <a:noFill/>
                  </a:rPr>
                  <a:t> </a:t>
                </a:r>
              </a:p>
            </p:txBody>
          </p:sp>
        </mc:Fallback>
      </mc:AlternateContent>
      <p:sp>
        <p:nvSpPr>
          <p:cNvPr id="4" name="Marcador de pie de página 3"/>
          <p:cNvSpPr>
            <a:spLocks noGrp="1"/>
          </p:cNvSpPr>
          <p:nvPr>
            <p:ph type="ftr" sz="quarter" idx="11"/>
          </p:nvPr>
        </p:nvSpPr>
        <p:spPr/>
        <p:txBody>
          <a:bodyPr/>
          <a:lstStyle/>
          <a:p>
            <a:r>
              <a:rPr lang="es-MX"/>
              <a:t>Universidad de Sonora</a:t>
            </a:r>
          </a:p>
        </p:txBody>
      </p:sp>
      <p:sp>
        <p:nvSpPr>
          <p:cNvPr id="5" name="Marcador de número de diapositiva 4"/>
          <p:cNvSpPr>
            <a:spLocks noGrp="1"/>
          </p:cNvSpPr>
          <p:nvPr>
            <p:ph type="sldNum" sz="quarter" idx="12"/>
          </p:nvPr>
        </p:nvSpPr>
        <p:spPr/>
        <p:txBody>
          <a:bodyPr/>
          <a:lstStyle/>
          <a:p>
            <a:fld id="{047EF63E-E39E-4629-A876-530D649DE2E7}" type="slidenum">
              <a:rPr lang="es-MX" smtClean="0"/>
              <a:t>39</a:t>
            </a:fld>
            <a:endParaRPr lang="es-MX"/>
          </a:p>
        </p:txBody>
      </p:sp>
    </p:spTree>
    <p:extLst>
      <p:ext uri="{BB962C8B-B14F-4D97-AF65-F5344CB8AC3E}">
        <p14:creationId xmlns:p14="http://schemas.microsoft.com/office/powerpoint/2010/main" val="1135086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¿Cuándo se hace la optimización?</a:t>
            </a:r>
          </a:p>
        </p:txBody>
      </p:sp>
      <p:sp>
        <p:nvSpPr>
          <p:cNvPr id="3" name="Marcador de contenido 2"/>
          <p:cNvSpPr>
            <a:spLocks noGrp="1"/>
          </p:cNvSpPr>
          <p:nvPr>
            <p:ph idx="1"/>
          </p:nvPr>
        </p:nvSpPr>
        <p:spPr/>
        <p:txBody>
          <a:bodyPr/>
          <a:lstStyle/>
          <a:p>
            <a:r>
              <a:rPr lang="es-MX" dirty="0"/>
              <a:t>Respuesta: depende del programa.</a:t>
            </a:r>
          </a:p>
          <a:p>
            <a:r>
              <a:rPr lang="es-MX" dirty="0"/>
              <a:t>En un videojuego el rendimiento (</a:t>
            </a:r>
            <a:r>
              <a:rPr lang="es-MX" dirty="0" err="1"/>
              <a:t>p.e</a:t>
            </a:r>
            <a:r>
              <a:rPr lang="es-MX" dirty="0"/>
              <a:t>. 60 </a:t>
            </a:r>
            <a:r>
              <a:rPr lang="es-MX" dirty="0" err="1"/>
              <a:t>frames</a:t>
            </a:r>
            <a:r>
              <a:rPr lang="es-MX" dirty="0"/>
              <a:t> por segundo) puede ser parte de la especificación.</a:t>
            </a:r>
          </a:p>
          <a:p>
            <a:r>
              <a:rPr lang="es-MX" dirty="0"/>
              <a:t>En otros casos, algún tipo de rendimiento puede estar implícito desde la especificación.</a:t>
            </a:r>
          </a:p>
          <a:p>
            <a:r>
              <a:rPr lang="es-MX" dirty="0"/>
              <a:t>No es recomendable dejar la optimización para el final.</a:t>
            </a:r>
          </a:p>
          <a:p>
            <a:r>
              <a:rPr lang="es-MX" dirty="0"/>
              <a:t>La arquitectura del programa puede hacer imposible alcanzar una meta específica de rendimiento.</a:t>
            </a:r>
          </a:p>
          <a:p>
            <a:r>
              <a:rPr lang="es-MX" dirty="0"/>
              <a:t>Tampoco es recomendable la </a:t>
            </a:r>
            <a:r>
              <a:rPr lang="es-MX" i="1" dirty="0"/>
              <a:t>optimización prematura</a:t>
            </a:r>
            <a:r>
              <a:rPr lang="es-MX" dirty="0"/>
              <a:t>.</a:t>
            </a:r>
          </a:p>
          <a:p>
            <a:endParaRPr lang="es-MX" dirty="0"/>
          </a:p>
        </p:txBody>
      </p:sp>
      <p:sp>
        <p:nvSpPr>
          <p:cNvPr id="4" name="Marcador de pie de página 3"/>
          <p:cNvSpPr>
            <a:spLocks noGrp="1"/>
          </p:cNvSpPr>
          <p:nvPr>
            <p:ph type="ftr" sz="quarter" idx="11"/>
          </p:nvPr>
        </p:nvSpPr>
        <p:spPr/>
        <p:txBody>
          <a:bodyPr/>
          <a:lstStyle/>
          <a:p>
            <a:r>
              <a:rPr lang="es-MX"/>
              <a:t>Universidad de Sonora</a:t>
            </a:r>
          </a:p>
        </p:txBody>
      </p:sp>
      <p:sp>
        <p:nvSpPr>
          <p:cNvPr id="5" name="Marcador de número de diapositiva 4"/>
          <p:cNvSpPr>
            <a:spLocks noGrp="1"/>
          </p:cNvSpPr>
          <p:nvPr>
            <p:ph type="sldNum" sz="quarter" idx="12"/>
          </p:nvPr>
        </p:nvSpPr>
        <p:spPr/>
        <p:txBody>
          <a:bodyPr/>
          <a:lstStyle/>
          <a:p>
            <a:fld id="{047EF63E-E39E-4629-A876-530D649DE2E7}" type="slidenum">
              <a:rPr lang="es-MX" smtClean="0"/>
              <a:t>4</a:t>
            </a:fld>
            <a:endParaRPr lang="es-MX"/>
          </a:p>
        </p:txBody>
      </p:sp>
    </p:spTree>
    <p:extLst>
      <p:ext uri="{BB962C8B-B14F-4D97-AF65-F5344CB8AC3E}">
        <p14:creationId xmlns:p14="http://schemas.microsoft.com/office/powerpoint/2010/main" val="2194235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Ejemplo</a:t>
            </a:r>
          </a:p>
        </p:txBody>
      </p:sp>
      <p:sp>
        <p:nvSpPr>
          <p:cNvPr id="3" name="Marcador de contenido 2"/>
          <p:cNvSpPr>
            <a:spLocks noGrp="1"/>
          </p:cNvSpPr>
          <p:nvPr>
            <p:ph idx="1"/>
          </p:nvPr>
        </p:nvSpPr>
        <p:spPr/>
        <p:txBody>
          <a:bodyPr/>
          <a:lstStyle/>
          <a:p>
            <a:pPr marL="0" indent="0">
              <a:buNone/>
            </a:pPr>
            <a:r>
              <a:rPr lang="es-MX" b="1" dirty="0">
                <a:solidFill>
                  <a:srgbClr val="00B050"/>
                </a:solidFill>
                <a:latin typeface="Times New Roman" panose="02020603050405020304" pitchFamily="18" charset="0"/>
                <a:cs typeface="Times New Roman" panose="02020603050405020304" pitchFamily="18" charset="0"/>
              </a:rPr>
              <a:t>    /* Calcula la suma prefijo del vector a */</a:t>
            </a:r>
          </a:p>
          <a:p>
            <a:pPr marL="0" indent="0">
              <a:buNone/>
            </a:pPr>
            <a:r>
              <a:rPr lang="es-MX" dirty="0">
                <a:latin typeface="Times New Roman" panose="02020603050405020304" pitchFamily="18" charset="0"/>
                <a:cs typeface="Times New Roman" panose="02020603050405020304" pitchFamily="18" charset="0"/>
              </a:rPr>
              <a:t>    </a:t>
            </a:r>
            <a:r>
              <a:rPr lang="es-MX" dirty="0" err="1">
                <a:latin typeface="Times New Roman" panose="02020603050405020304" pitchFamily="18" charset="0"/>
                <a:cs typeface="Times New Roman" panose="02020603050405020304" pitchFamily="18" charset="0"/>
              </a:rPr>
              <a:t>void</a:t>
            </a:r>
            <a:r>
              <a:rPr lang="es-MX" dirty="0">
                <a:latin typeface="Times New Roman" panose="02020603050405020304" pitchFamily="18" charset="0"/>
                <a:cs typeface="Times New Roman" panose="02020603050405020304" pitchFamily="18" charset="0"/>
              </a:rPr>
              <a:t> psum1(</a:t>
            </a:r>
            <a:r>
              <a:rPr lang="es-MX" dirty="0" err="1">
                <a:latin typeface="Times New Roman" panose="02020603050405020304" pitchFamily="18" charset="0"/>
                <a:cs typeface="Times New Roman" panose="02020603050405020304" pitchFamily="18" charset="0"/>
              </a:rPr>
              <a:t>float</a:t>
            </a:r>
            <a:r>
              <a:rPr lang="es-MX" dirty="0">
                <a:latin typeface="Times New Roman" panose="02020603050405020304" pitchFamily="18" charset="0"/>
                <a:cs typeface="Times New Roman" panose="02020603050405020304" pitchFamily="18" charset="0"/>
              </a:rPr>
              <a:t> a[], </a:t>
            </a:r>
            <a:r>
              <a:rPr lang="es-MX" dirty="0" err="1">
                <a:latin typeface="Times New Roman" panose="02020603050405020304" pitchFamily="18" charset="0"/>
                <a:cs typeface="Times New Roman" panose="02020603050405020304" pitchFamily="18" charset="0"/>
              </a:rPr>
              <a:t>float</a:t>
            </a:r>
            <a:r>
              <a:rPr lang="es-MX" dirty="0">
                <a:latin typeface="Times New Roman" panose="02020603050405020304" pitchFamily="18" charset="0"/>
                <a:cs typeface="Times New Roman" panose="02020603050405020304" pitchFamily="18" charset="0"/>
              </a:rPr>
              <a:t> p[], </a:t>
            </a:r>
            <a:r>
              <a:rPr lang="es-MX" dirty="0" err="1">
                <a:latin typeface="Times New Roman" panose="02020603050405020304" pitchFamily="18" charset="0"/>
                <a:cs typeface="Times New Roman" panose="02020603050405020304" pitchFamily="18" charset="0"/>
              </a:rPr>
              <a:t>long</a:t>
            </a:r>
            <a:r>
              <a:rPr lang="es-MX" dirty="0">
                <a:latin typeface="Times New Roman" panose="02020603050405020304" pitchFamily="18" charset="0"/>
                <a:cs typeface="Times New Roman" panose="02020603050405020304" pitchFamily="18" charset="0"/>
              </a:rPr>
              <a:t> n)</a:t>
            </a:r>
          </a:p>
          <a:p>
            <a:pPr marL="0" indent="0">
              <a:buNone/>
            </a:pPr>
            <a:r>
              <a:rPr lang="es-MX" dirty="0">
                <a:latin typeface="Times New Roman" panose="02020603050405020304" pitchFamily="18" charset="0"/>
                <a:cs typeface="Times New Roman" panose="02020603050405020304" pitchFamily="18" charset="0"/>
              </a:rPr>
              <a:t>    {</a:t>
            </a:r>
          </a:p>
          <a:p>
            <a:pPr marL="0" indent="0">
              <a:buNone/>
            </a:pPr>
            <a:r>
              <a:rPr lang="es-MX" dirty="0">
                <a:latin typeface="Times New Roman" panose="02020603050405020304" pitchFamily="18" charset="0"/>
                <a:cs typeface="Times New Roman" panose="02020603050405020304" pitchFamily="18" charset="0"/>
              </a:rPr>
              <a:t>        </a:t>
            </a:r>
            <a:r>
              <a:rPr lang="es-MX" dirty="0" err="1">
                <a:latin typeface="Times New Roman" panose="02020603050405020304" pitchFamily="18" charset="0"/>
                <a:cs typeface="Times New Roman" panose="02020603050405020304" pitchFamily="18" charset="0"/>
              </a:rPr>
              <a:t>long</a:t>
            </a:r>
            <a:r>
              <a:rPr lang="es-MX" dirty="0">
                <a:latin typeface="Times New Roman" panose="02020603050405020304" pitchFamily="18" charset="0"/>
                <a:cs typeface="Times New Roman" panose="02020603050405020304" pitchFamily="18" charset="0"/>
              </a:rPr>
              <a:t> i;</a:t>
            </a:r>
          </a:p>
          <a:p>
            <a:pPr marL="0" indent="0">
              <a:buNone/>
            </a:pPr>
            <a:r>
              <a:rPr lang="es-MX" dirty="0">
                <a:latin typeface="Times New Roman" panose="02020603050405020304" pitchFamily="18" charset="0"/>
                <a:cs typeface="Times New Roman" panose="02020603050405020304" pitchFamily="18" charset="0"/>
              </a:rPr>
              <a:t>        p[0] = a[0];</a:t>
            </a:r>
          </a:p>
          <a:p>
            <a:pPr marL="0" indent="0">
              <a:buNone/>
            </a:pPr>
            <a:r>
              <a:rPr lang="es-MX" dirty="0">
                <a:latin typeface="Times New Roman" panose="02020603050405020304" pitchFamily="18" charset="0"/>
                <a:cs typeface="Times New Roman" panose="02020603050405020304" pitchFamily="18" charset="0"/>
              </a:rPr>
              <a:t>        </a:t>
            </a:r>
            <a:r>
              <a:rPr lang="es-MX" dirty="0" err="1">
                <a:latin typeface="Times New Roman" panose="02020603050405020304" pitchFamily="18" charset="0"/>
                <a:cs typeface="Times New Roman" panose="02020603050405020304" pitchFamily="18" charset="0"/>
              </a:rPr>
              <a:t>for</a:t>
            </a:r>
            <a:r>
              <a:rPr lang="es-MX" dirty="0">
                <a:latin typeface="Times New Roman" panose="02020603050405020304" pitchFamily="18" charset="0"/>
                <a:cs typeface="Times New Roman" panose="02020603050405020304" pitchFamily="18" charset="0"/>
              </a:rPr>
              <a:t> (i = 1; i &lt; n; i++)</a:t>
            </a:r>
          </a:p>
          <a:p>
            <a:pPr marL="0" indent="0">
              <a:buNone/>
            </a:pPr>
            <a:r>
              <a:rPr lang="es-MX" dirty="0">
                <a:latin typeface="Times New Roman" panose="02020603050405020304" pitchFamily="18" charset="0"/>
                <a:cs typeface="Times New Roman" panose="02020603050405020304" pitchFamily="18" charset="0"/>
              </a:rPr>
              <a:t>            p[i] = p[i – 1] + a[i];</a:t>
            </a:r>
          </a:p>
          <a:p>
            <a:pPr marL="0" indent="0">
              <a:buNone/>
            </a:pPr>
            <a:r>
              <a:rPr lang="es-MX" dirty="0">
                <a:latin typeface="Times New Roman" panose="02020603050405020304" pitchFamily="18" charset="0"/>
                <a:cs typeface="Times New Roman" panose="02020603050405020304" pitchFamily="18" charset="0"/>
              </a:rPr>
              <a:t>    }</a:t>
            </a:r>
          </a:p>
          <a:p>
            <a:endParaRPr lang="es-MX" dirty="0"/>
          </a:p>
        </p:txBody>
      </p:sp>
      <p:sp>
        <p:nvSpPr>
          <p:cNvPr id="4" name="Marcador de pie de página 3"/>
          <p:cNvSpPr>
            <a:spLocks noGrp="1"/>
          </p:cNvSpPr>
          <p:nvPr>
            <p:ph type="ftr" sz="quarter" idx="11"/>
          </p:nvPr>
        </p:nvSpPr>
        <p:spPr/>
        <p:txBody>
          <a:bodyPr/>
          <a:lstStyle/>
          <a:p>
            <a:r>
              <a:rPr lang="es-MX"/>
              <a:t>Universidad de Sonora</a:t>
            </a:r>
          </a:p>
        </p:txBody>
      </p:sp>
      <p:sp>
        <p:nvSpPr>
          <p:cNvPr id="5" name="Marcador de número de diapositiva 4"/>
          <p:cNvSpPr>
            <a:spLocks noGrp="1"/>
          </p:cNvSpPr>
          <p:nvPr>
            <p:ph type="sldNum" sz="quarter" idx="12"/>
          </p:nvPr>
        </p:nvSpPr>
        <p:spPr/>
        <p:txBody>
          <a:bodyPr/>
          <a:lstStyle/>
          <a:p>
            <a:fld id="{047EF63E-E39E-4629-A876-530D649DE2E7}" type="slidenum">
              <a:rPr lang="es-MX" smtClean="0"/>
              <a:t>40</a:t>
            </a:fld>
            <a:endParaRPr lang="es-MX"/>
          </a:p>
        </p:txBody>
      </p:sp>
    </p:spTree>
    <p:extLst>
      <p:ext uri="{BB962C8B-B14F-4D97-AF65-F5344CB8AC3E}">
        <p14:creationId xmlns:p14="http://schemas.microsoft.com/office/powerpoint/2010/main" val="35344434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Ejemplo</a:t>
            </a:r>
          </a:p>
        </p:txBody>
      </p:sp>
      <p:sp>
        <p:nvSpPr>
          <p:cNvPr id="3" name="Marcador de contenido 2"/>
          <p:cNvSpPr>
            <a:spLocks noGrp="1"/>
          </p:cNvSpPr>
          <p:nvPr>
            <p:ph idx="1"/>
          </p:nvPr>
        </p:nvSpPr>
        <p:spPr/>
        <p:txBody>
          <a:bodyPr>
            <a:normAutofit/>
          </a:bodyPr>
          <a:lstStyle/>
          <a:p>
            <a:pPr marL="0" indent="0">
              <a:buNone/>
            </a:pPr>
            <a:r>
              <a:rPr lang="es-MX" b="1" dirty="0">
                <a:solidFill>
                  <a:srgbClr val="00B050"/>
                </a:solidFill>
                <a:latin typeface="Times New Roman" panose="02020603050405020304" pitchFamily="18" charset="0"/>
                <a:cs typeface="Times New Roman" panose="02020603050405020304" pitchFamily="18" charset="0"/>
              </a:rPr>
              <a:t>    /* Calcula la suma prefijo del vector a */</a:t>
            </a:r>
          </a:p>
          <a:p>
            <a:pPr marL="0" indent="0">
              <a:buNone/>
            </a:pPr>
            <a:r>
              <a:rPr lang="es-MX" dirty="0">
                <a:latin typeface="Times New Roman" panose="02020603050405020304" pitchFamily="18" charset="0"/>
                <a:cs typeface="Times New Roman" panose="02020603050405020304" pitchFamily="18" charset="0"/>
              </a:rPr>
              <a:t>    </a:t>
            </a:r>
            <a:r>
              <a:rPr lang="es-MX" dirty="0" err="1">
                <a:latin typeface="Times New Roman" panose="02020603050405020304" pitchFamily="18" charset="0"/>
                <a:cs typeface="Times New Roman" panose="02020603050405020304" pitchFamily="18" charset="0"/>
              </a:rPr>
              <a:t>void</a:t>
            </a:r>
            <a:r>
              <a:rPr lang="es-MX" dirty="0">
                <a:latin typeface="Times New Roman" panose="02020603050405020304" pitchFamily="18" charset="0"/>
                <a:cs typeface="Times New Roman" panose="02020603050405020304" pitchFamily="18" charset="0"/>
              </a:rPr>
              <a:t> psum2(</a:t>
            </a:r>
            <a:r>
              <a:rPr lang="es-MX" dirty="0" err="1">
                <a:latin typeface="Times New Roman" panose="02020603050405020304" pitchFamily="18" charset="0"/>
                <a:cs typeface="Times New Roman" panose="02020603050405020304" pitchFamily="18" charset="0"/>
              </a:rPr>
              <a:t>float</a:t>
            </a:r>
            <a:r>
              <a:rPr lang="es-MX" dirty="0">
                <a:latin typeface="Times New Roman" panose="02020603050405020304" pitchFamily="18" charset="0"/>
                <a:cs typeface="Times New Roman" panose="02020603050405020304" pitchFamily="18" charset="0"/>
              </a:rPr>
              <a:t> a[], </a:t>
            </a:r>
            <a:r>
              <a:rPr lang="es-MX" dirty="0" err="1">
                <a:latin typeface="Times New Roman" panose="02020603050405020304" pitchFamily="18" charset="0"/>
                <a:cs typeface="Times New Roman" panose="02020603050405020304" pitchFamily="18" charset="0"/>
              </a:rPr>
              <a:t>float</a:t>
            </a:r>
            <a:r>
              <a:rPr lang="es-MX" dirty="0">
                <a:latin typeface="Times New Roman" panose="02020603050405020304" pitchFamily="18" charset="0"/>
                <a:cs typeface="Times New Roman" panose="02020603050405020304" pitchFamily="18" charset="0"/>
              </a:rPr>
              <a:t> p[], </a:t>
            </a:r>
            <a:r>
              <a:rPr lang="es-MX" dirty="0" err="1">
                <a:latin typeface="Times New Roman" panose="02020603050405020304" pitchFamily="18" charset="0"/>
                <a:cs typeface="Times New Roman" panose="02020603050405020304" pitchFamily="18" charset="0"/>
              </a:rPr>
              <a:t>long</a:t>
            </a:r>
            <a:r>
              <a:rPr lang="es-MX" dirty="0">
                <a:latin typeface="Times New Roman" panose="02020603050405020304" pitchFamily="18" charset="0"/>
                <a:cs typeface="Times New Roman" panose="02020603050405020304" pitchFamily="18" charset="0"/>
              </a:rPr>
              <a:t> n) {</a:t>
            </a:r>
          </a:p>
          <a:p>
            <a:pPr marL="0" indent="0">
              <a:buNone/>
            </a:pPr>
            <a:r>
              <a:rPr lang="es-MX" dirty="0">
                <a:latin typeface="Times New Roman" panose="02020603050405020304" pitchFamily="18" charset="0"/>
                <a:cs typeface="Times New Roman" panose="02020603050405020304" pitchFamily="18" charset="0"/>
              </a:rPr>
              <a:t>        </a:t>
            </a:r>
            <a:r>
              <a:rPr lang="es-MX" dirty="0" err="1">
                <a:latin typeface="Times New Roman" panose="02020603050405020304" pitchFamily="18" charset="0"/>
                <a:cs typeface="Times New Roman" panose="02020603050405020304" pitchFamily="18" charset="0"/>
              </a:rPr>
              <a:t>long</a:t>
            </a:r>
            <a:r>
              <a:rPr lang="es-MX" dirty="0">
                <a:latin typeface="Times New Roman" panose="02020603050405020304" pitchFamily="18" charset="0"/>
                <a:cs typeface="Times New Roman" panose="02020603050405020304" pitchFamily="18" charset="0"/>
              </a:rPr>
              <a:t> i;</a:t>
            </a:r>
          </a:p>
          <a:p>
            <a:pPr marL="0" indent="0">
              <a:buNone/>
            </a:pPr>
            <a:r>
              <a:rPr lang="es-MX" dirty="0">
                <a:latin typeface="Times New Roman" panose="02020603050405020304" pitchFamily="18" charset="0"/>
                <a:cs typeface="Times New Roman" panose="02020603050405020304" pitchFamily="18" charset="0"/>
              </a:rPr>
              <a:t>        p[0] = a[0];</a:t>
            </a:r>
          </a:p>
          <a:p>
            <a:pPr marL="0" indent="0">
              <a:buNone/>
            </a:pPr>
            <a:r>
              <a:rPr lang="es-MX" dirty="0">
                <a:latin typeface="Times New Roman" panose="02020603050405020304" pitchFamily="18" charset="0"/>
                <a:cs typeface="Times New Roman" panose="02020603050405020304" pitchFamily="18" charset="0"/>
              </a:rPr>
              <a:t>        </a:t>
            </a:r>
            <a:r>
              <a:rPr lang="es-MX" dirty="0" err="1">
                <a:latin typeface="Times New Roman" panose="02020603050405020304" pitchFamily="18" charset="0"/>
                <a:cs typeface="Times New Roman" panose="02020603050405020304" pitchFamily="18" charset="0"/>
              </a:rPr>
              <a:t>for</a:t>
            </a:r>
            <a:r>
              <a:rPr lang="es-MX" dirty="0">
                <a:latin typeface="Times New Roman" panose="02020603050405020304" pitchFamily="18" charset="0"/>
                <a:cs typeface="Times New Roman" panose="02020603050405020304" pitchFamily="18" charset="0"/>
              </a:rPr>
              <a:t> (i = 1; i &lt; n – 1; i += 2) {</a:t>
            </a:r>
          </a:p>
          <a:p>
            <a:pPr marL="0" indent="0">
              <a:buNone/>
            </a:pPr>
            <a:r>
              <a:rPr lang="es-MX" dirty="0">
                <a:latin typeface="Times New Roman" panose="02020603050405020304" pitchFamily="18" charset="0"/>
                <a:cs typeface="Times New Roman" panose="02020603050405020304" pitchFamily="18" charset="0"/>
              </a:rPr>
              <a:t>            </a:t>
            </a:r>
            <a:r>
              <a:rPr lang="es-MX" dirty="0" err="1">
                <a:latin typeface="Times New Roman" panose="02020603050405020304" pitchFamily="18" charset="0"/>
                <a:cs typeface="Times New Roman" panose="02020603050405020304" pitchFamily="18" charset="0"/>
              </a:rPr>
              <a:t>float</a:t>
            </a:r>
            <a:r>
              <a:rPr lang="es-MX" dirty="0">
                <a:latin typeface="Times New Roman" panose="02020603050405020304" pitchFamily="18" charset="0"/>
                <a:cs typeface="Times New Roman" panose="02020603050405020304" pitchFamily="18" charset="0"/>
              </a:rPr>
              <a:t> </a:t>
            </a:r>
            <a:r>
              <a:rPr lang="es-MX" dirty="0" err="1">
                <a:latin typeface="Times New Roman" panose="02020603050405020304" pitchFamily="18" charset="0"/>
                <a:cs typeface="Times New Roman" panose="02020603050405020304" pitchFamily="18" charset="0"/>
              </a:rPr>
              <a:t>mid_val</a:t>
            </a:r>
            <a:r>
              <a:rPr lang="es-MX" dirty="0">
                <a:latin typeface="Times New Roman" panose="02020603050405020304" pitchFamily="18" charset="0"/>
                <a:cs typeface="Times New Roman" panose="02020603050405020304" pitchFamily="18" charset="0"/>
              </a:rPr>
              <a:t> = p[i – 1] + a[i];</a:t>
            </a:r>
          </a:p>
          <a:p>
            <a:pPr marL="0" indent="0">
              <a:buNone/>
            </a:pPr>
            <a:r>
              <a:rPr lang="es-MX" dirty="0">
                <a:latin typeface="Times New Roman" panose="02020603050405020304" pitchFamily="18" charset="0"/>
                <a:cs typeface="Times New Roman" panose="02020603050405020304" pitchFamily="18" charset="0"/>
              </a:rPr>
              <a:t>            p[i] = </a:t>
            </a:r>
            <a:r>
              <a:rPr lang="es-MX" dirty="0" err="1">
                <a:latin typeface="Times New Roman" panose="02020603050405020304" pitchFamily="18" charset="0"/>
                <a:cs typeface="Times New Roman" panose="02020603050405020304" pitchFamily="18" charset="0"/>
              </a:rPr>
              <a:t>mid_val</a:t>
            </a:r>
            <a:r>
              <a:rPr lang="es-MX" dirty="0">
                <a:latin typeface="Times New Roman" panose="02020603050405020304" pitchFamily="18" charset="0"/>
                <a:cs typeface="Times New Roman" panose="02020603050405020304" pitchFamily="18" charset="0"/>
              </a:rPr>
              <a:t>;</a:t>
            </a:r>
          </a:p>
          <a:p>
            <a:pPr marL="0" indent="0">
              <a:buNone/>
            </a:pPr>
            <a:r>
              <a:rPr lang="es-MX" dirty="0">
                <a:latin typeface="Times New Roman" panose="02020603050405020304" pitchFamily="18" charset="0"/>
                <a:cs typeface="Times New Roman" panose="02020603050405020304" pitchFamily="18" charset="0"/>
              </a:rPr>
              <a:t>            p[i + 1] = </a:t>
            </a:r>
            <a:r>
              <a:rPr lang="es-MX" dirty="0" err="1">
                <a:latin typeface="Times New Roman" panose="02020603050405020304" pitchFamily="18" charset="0"/>
                <a:cs typeface="Times New Roman" panose="02020603050405020304" pitchFamily="18" charset="0"/>
              </a:rPr>
              <a:t>mid_val</a:t>
            </a:r>
            <a:r>
              <a:rPr lang="es-MX" dirty="0">
                <a:latin typeface="Times New Roman" panose="02020603050405020304" pitchFamily="18" charset="0"/>
                <a:cs typeface="Times New Roman" panose="02020603050405020304" pitchFamily="18" charset="0"/>
              </a:rPr>
              <a:t> + a[i + 1];</a:t>
            </a:r>
          </a:p>
          <a:p>
            <a:pPr marL="0" indent="0">
              <a:buNone/>
            </a:pPr>
            <a:r>
              <a:rPr lang="es-MX" dirty="0">
                <a:latin typeface="Times New Roman" panose="02020603050405020304" pitchFamily="18" charset="0"/>
                <a:cs typeface="Times New Roman" panose="02020603050405020304" pitchFamily="18" charset="0"/>
              </a:rPr>
              <a:t>        }</a:t>
            </a:r>
          </a:p>
        </p:txBody>
      </p:sp>
      <p:sp>
        <p:nvSpPr>
          <p:cNvPr id="4" name="Marcador de pie de página 3"/>
          <p:cNvSpPr>
            <a:spLocks noGrp="1"/>
          </p:cNvSpPr>
          <p:nvPr>
            <p:ph type="ftr" sz="quarter" idx="11"/>
          </p:nvPr>
        </p:nvSpPr>
        <p:spPr/>
        <p:txBody>
          <a:bodyPr/>
          <a:lstStyle/>
          <a:p>
            <a:r>
              <a:rPr lang="es-MX"/>
              <a:t>Universidad de Sonora</a:t>
            </a:r>
          </a:p>
        </p:txBody>
      </p:sp>
      <p:sp>
        <p:nvSpPr>
          <p:cNvPr id="5" name="Marcador de número de diapositiva 4"/>
          <p:cNvSpPr>
            <a:spLocks noGrp="1"/>
          </p:cNvSpPr>
          <p:nvPr>
            <p:ph type="sldNum" sz="quarter" idx="12"/>
          </p:nvPr>
        </p:nvSpPr>
        <p:spPr/>
        <p:txBody>
          <a:bodyPr/>
          <a:lstStyle/>
          <a:p>
            <a:fld id="{047EF63E-E39E-4629-A876-530D649DE2E7}" type="slidenum">
              <a:rPr lang="es-MX" smtClean="0"/>
              <a:t>41</a:t>
            </a:fld>
            <a:endParaRPr lang="es-MX"/>
          </a:p>
        </p:txBody>
      </p:sp>
    </p:spTree>
    <p:extLst>
      <p:ext uri="{BB962C8B-B14F-4D97-AF65-F5344CB8AC3E}">
        <p14:creationId xmlns:p14="http://schemas.microsoft.com/office/powerpoint/2010/main" val="7471587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Ejemplo</a:t>
            </a:r>
          </a:p>
        </p:txBody>
      </p:sp>
      <p:sp>
        <p:nvSpPr>
          <p:cNvPr id="3" name="Marcador de contenido 2"/>
          <p:cNvSpPr>
            <a:spLocks noGrp="1"/>
          </p:cNvSpPr>
          <p:nvPr>
            <p:ph idx="1"/>
          </p:nvPr>
        </p:nvSpPr>
        <p:spPr/>
        <p:txBody>
          <a:bodyPr/>
          <a:lstStyle/>
          <a:p>
            <a:pPr marL="0" indent="0">
              <a:buNone/>
            </a:pPr>
            <a:r>
              <a:rPr lang="es-MX" b="1" dirty="0">
                <a:solidFill>
                  <a:srgbClr val="00B050"/>
                </a:solidFill>
                <a:latin typeface="Times New Roman" panose="02020603050405020304" pitchFamily="18" charset="0"/>
                <a:cs typeface="Times New Roman" panose="02020603050405020304" pitchFamily="18" charset="0"/>
              </a:rPr>
              <a:t>        /* Para n par, termina el elemento faltante */</a:t>
            </a:r>
          </a:p>
          <a:p>
            <a:pPr marL="0" indent="0">
              <a:buNone/>
            </a:pPr>
            <a:r>
              <a:rPr lang="es-MX" dirty="0">
                <a:latin typeface="Times New Roman" panose="02020603050405020304" pitchFamily="18" charset="0"/>
                <a:cs typeface="Times New Roman" panose="02020603050405020304" pitchFamily="18" charset="0"/>
              </a:rPr>
              <a:t>        </a:t>
            </a:r>
            <a:r>
              <a:rPr lang="es-MX" dirty="0" err="1">
                <a:latin typeface="Times New Roman" panose="02020603050405020304" pitchFamily="18" charset="0"/>
                <a:cs typeface="Times New Roman" panose="02020603050405020304" pitchFamily="18" charset="0"/>
              </a:rPr>
              <a:t>if</a:t>
            </a:r>
            <a:r>
              <a:rPr lang="es-MX" dirty="0">
                <a:latin typeface="Times New Roman" panose="02020603050405020304" pitchFamily="18" charset="0"/>
                <a:cs typeface="Times New Roman" panose="02020603050405020304" pitchFamily="18" charset="0"/>
              </a:rPr>
              <a:t> (i &lt; n)</a:t>
            </a:r>
          </a:p>
          <a:p>
            <a:pPr marL="0" indent="0">
              <a:buNone/>
            </a:pPr>
            <a:r>
              <a:rPr lang="es-MX" dirty="0">
                <a:latin typeface="Times New Roman" panose="02020603050405020304" pitchFamily="18" charset="0"/>
                <a:cs typeface="Times New Roman" panose="02020603050405020304" pitchFamily="18" charset="0"/>
              </a:rPr>
              <a:t>            p[i] = p[i – 1] + a[i];</a:t>
            </a:r>
          </a:p>
          <a:p>
            <a:pPr marL="0" indent="0">
              <a:buNone/>
            </a:pPr>
            <a:r>
              <a:rPr lang="es-MX" dirty="0">
                <a:latin typeface="Times New Roman" panose="02020603050405020304" pitchFamily="18" charset="0"/>
                <a:cs typeface="Times New Roman" panose="02020603050405020304" pitchFamily="18" charset="0"/>
              </a:rPr>
              <a:t>    }</a:t>
            </a:r>
          </a:p>
          <a:p>
            <a:endParaRPr lang="es-MX" dirty="0"/>
          </a:p>
        </p:txBody>
      </p:sp>
      <p:sp>
        <p:nvSpPr>
          <p:cNvPr id="4" name="Marcador de pie de página 3"/>
          <p:cNvSpPr>
            <a:spLocks noGrp="1"/>
          </p:cNvSpPr>
          <p:nvPr>
            <p:ph type="ftr" sz="quarter" idx="11"/>
          </p:nvPr>
        </p:nvSpPr>
        <p:spPr/>
        <p:txBody>
          <a:bodyPr/>
          <a:lstStyle/>
          <a:p>
            <a:r>
              <a:rPr lang="es-MX"/>
              <a:t>Universidad de Sonora</a:t>
            </a:r>
          </a:p>
        </p:txBody>
      </p:sp>
      <p:sp>
        <p:nvSpPr>
          <p:cNvPr id="5" name="Marcador de número de diapositiva 4"/>
          <p:cNvSpPr>
            <a:spLocks noGrp="1"/>
          </p:cNvSpPr>
          <p:nvPr>
            <p:ph type="sldNum" sz="quarter" idx="12"/>
          </p:nvPr>
        </p:nvSpPr>
        <p:spPr/>
        <p:txBody>
          <a:bodyPr/>
          <a:lstStyle/>
          <a:p>
            <a:fld id="{047EF63E-E39E-4629-A876-530D649DE2E7}" type="slidenum">
              <a:rPr lang="es-MX" smtClean="0"/>
              <a:t>42</a:t>
            </a:fld>
            <a:endParaRPr lang="es-MX"/>
          </a:p>
        </p:txBody>
      </p:sp>
    </p:spTree>
    <p:extLst>
      <p:ext uri="{BB962C8B-B14F-4D97-AF65-F5344CB8AC3E}">
        <p14:creationId xmlns:p14="http://schemas.microsoft.com/office/powerpoint/2010/main" val="5921063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Ejemplo</a:t>
            </a:r>
          </a:p>
        </p:txBody>
      </p:sp>
      <p:sp>
        <p:nvSpPr>
          <p:cNvPr id="3" name="Marcador de contenido 2"/>
          <p:cNvSpPr>
            <a:spLocks noGrp="1"/>
          </p:cNvSpPr>
          <p:nvPr>
            <p:ph idx="1"/>
          </p:nvPr>
        </p:nvSpPr>
        <p:spPr/>
        <p:txBody>
          <a:bodyPr/>
          <a:lstStyle/>
          <a:p>
            <a:r>
              <a:rPr lang="es-MX" dirty="0"/>
              <a:t>La figura muestra el número de ciclos requieren las dos funciones para un rango de valores de </a:t>
            </a:r>
            <a:r>
              <a:rPr lang="es-MX" dirty="0">
                <a:latin typeface="Times New Roman" panose="02020603050405020304" pitchFamily="18" charset="0"/>
                <a:cs typeface="Times New Roman" panose="02020603050405020304" pitchFamily="18" charset="0"/>
              </a:rPr>
              <a:t>n</a:t>
            </a:r>
            <a:r>
              <a:rPr lang="es-MX" dirty="0"/>
              <a:t>.</a:t>
            </a:r>
          </a:p>
          <a:p>
            <a:endParaRPr lang="es-MX" dirty="0"/>
          </a:p>
        </p:txBody>
      </p:sp>
      <p:sp>
        <p:nvSpPr>
          <p:cNvPr id="4" name="Marcador de pie de página 3"/>
          <p:cNvSpPr>
            <a:spLocks noGrp="1"/>
          </p:cNvSpPr>
          <p:nvPr>
            <p:ph type="ftr" sz="quarter" idx="11"/>
          </p:nvPr>
        </p:nvSpPr>
        <p:spPr/>
        <p:txBody>
          <a:bodyPr/>
          <a:lstStyle/>
          <a:p>
            <a:r>
              <a:rPr lang="es-MX"/>
              <a:t>Universidad de Sonora</a:t>
            </a:r>
          </a:p>
        </p:txBody>
      </p:sp>
      <p:sp>
        <p:nvSpPr>
          <p:cNvPr id="5" name="Marcador de número de diapositiva 4"/>
          <p:cNvSpPr>
            <a:spLocks noGrp="1"/>
          </p:cNvSpPr>
          <p:nvPr>
            <p:ph type="sldNum" sz="quarter" idx="12"/>
          </p:nvPr>
        </p:nvSpPr>
        <p:spPr/>
        <p:txBody>
          <a:bodyPr/>
          <a:lstStyle/>
          <a:p>
            <a:fld id="{047EF63E-E39E-4629-A876-530D649DE2E7}" type="slidenum">
              <a:rPr lang="es-MX" smtClean="0"/>
              <a:t>43</a:t>
            </a:fld>
            <a:endParaRPr lang="es-MX"/>
          </a:p>
        </p:txBody>
      </p:sp>
      <p:pic>
        <p:nvPicPr>
          <p:cNvPr id="7" name="Picture 6">
            <a:extLst>
              <a:ext uri="{FF2B5EF4-FFF2-40B4-BE49-F238E27FC236}">
                <a16:creationId xmlns:a16="http://schemas.microsoft.com/office/drawing/2014/main" id="{0E5A3F52-2459-D94F-B9DF-F8FF77468A4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66049" y="2798511"/>
            <a:ext cx="5529669" cy="3614481"/>
          </a:xfrm>
          <a:prstGeom prst="rect">
            <a:avLst/>
          </a:prstGeom>
        </p:spPr>
      </p:pic>
    </p:spTree>
    <p:extLst>
      <p:ext uri="{BB962C8B-B14F-4D97-AF65-F5344CB8AC3E}">
        <p14:creationId xmlns:p14="http://schemas.microsoft.com/office/powerpoint/2010/main" val="25005064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Ejemplo</a:t>
            </a:r>
          </a:p>
        </p:txBody>
      </p:sp>
      <mc:AlternateContent xmlns:mc="http://schemas.openxmlformats.org/markup-compatibility/2006" xmlns:a14="http://schemas.microsoft.com/office/drawing/2010/main">
        <mc:Choice Requires="a14">
          <p:sp>
            <p:nvSpPr>
              <p:cNvPr id="3" name="Marcador de contenido 2"/>
              <p:cNvSpPr>
                <a:spLocks noGrp="1"/>
              </p:cNvSpPr>
              <p:nvPr>
                <p:ph idx="1"/>
              </p:nvPr>
            </p:nvSpPr>
            <p:spPr/>
            <p:txBody>
              <a:bodyPr/>
              <a:lstStyle/>
              <a:p>
                <a:r>
                  <a:rPr lang="es-MX" dirty="0"/>
                  <a:t>Un ajuste de mínimos cuadrados determina que el número de ciclos se puede aproximar por:</a:t>
                </a:r>
              </a:p>
              <a:p>
                <a:r>
                  <a:rPr lang="es-MX" dirty="0"/>
                  <a:t>Para </a:t>
                </a:r>
                <a:r>
                  <a:rPr lang="es-MX" dirty="0">
                    <a:latin typeface="Times New Roman" panose="02020603050405020304" pitchFamily="18" charset="0"/>
                    <a:cs typeface="Times New Roman" panose="02020603050405020304" pitchFamily="18" charset="0"/>
                  </a:rPr>
                  <a:t>psum1</a:t>
                </a:r>
                <a:r>
                  <a:rPr lang="es-MX" dirty="0"/>
                  <a:t>: </a:t>
                </a:r>
                <a14:m>
                  <m:oMath xmlns:m="http://schemas.openxmlformats.org/officeDocument/2006/math">
                    <m:r>
                      <a:rPr lang="es-MX" b="0" i="1" smtClean="0">
                        <a:latin typeface="Cambria Math" panose="02040503050406030204" pitchFamily="18" charset="0"/>
                      </a:rPr>
                      <m:t>𝐶</m:t>
                    </m:r>
                    <m:r>
                      <a:rPr lang="es-MX" b="0" i="1" smtClean="0">
                        <a:latin typeface="Cambria Math" panose="02040503050406030204" pitchFamily="18" charset="0"/>
                      </a:rPr>
                      <m:t>=368+9</m:t>
                    </m:r>
                    <m:r>
                      <a:rPr lang="es-MX" b="0" i="1" smtClean="0">
                        <a:latin typeface="Cambria Math" panose="02040503050406030204" pitchFamily="18" charset="0"/>
                      </a:rPr>
                      <m:t>𝑛</m:t>
                    </m:r>
                  </m:oMath>
                </a14:m>
                <a:endParaRPr lang="es-MX" dirty="0"/>
              </a:p>
              <a:p>
                <a:r>
                  <a:rPr lang="es-MX" dirty="0"/>
                  <a:t>Para </a:t>
                </a:r>
                <a:r>
                  <a:rPr lang="es-MX" dirty="0">
                    <a:latin typeface="Times New Roman" panose="02020603050405020304" pitchFamily="18" charset="0"/>
                    <a:cs typeface="Times New Roman" panose="02020603050405020304" pitchFamily="18" charset="0"/>
                  </a:rPr>
                  <a:t>psum2</a:t>
                </a:r>
                <a:r>
                  <a:rPr lang="es-MX" dirty="0"/>
                  <a:t>: </a:t>
                </a:r>
                <a14:m>
                  <m:oMath xmlns:m="http://schemas.openxmlformats.org/officeDocument/2006/math">
                    <m:r>
                      <a:rPr lang="es-MX" b="0" i="1" smtClean="0">
                        <a:latin typeface="Cambria Math" panose="02040503050406030204" pitchFamily="18" charset="0"/>
                      </a:rPr>
                      <m:t>𝐶</m:t>
                    </m:r>
                    <m:r>
                      <a:rPr lang="es-MX" b="0" i="1" smtClean="0">
                        <a:latin typeface="Cambria Math" panose="02040503050406030204" pitchFamily="18" charset="0"/>
                      </a:rPr>
                      <m:t>=368+6</m:t>
                    </m:r>
                    <m:r>
                      <a:rPr lang="es-MX" b="0" i="1" smtClean="0">
                        <a:latin typeface="Cambria Math" panose="02040503050406030204" pitchFamily="18" charset="0"/>
                      </a:rPr>
                      <m:t>𝑛</m:t>
                    </m:r>
                  </m:oMath>
                </a14:m>
                <a:endParaRPr lang="es-MX" dirty="0"/>
              </a:p>
              <a:p>
                <a:r>
                  <a:rPr lang="es-MX" dirty="0"/>
                  <a:t>Las ecuaciones indican que hay un overhead de 368 ciclos debido al inicio y finalización de las funciones.</a:t>
                </a:r>
              </a:p>
              <a:p>
                <a:r>
                  <a:rPr lang="es-MX" dirty="0"/>
                  <a:t>El resultado es que </a:t>
                </a:r>
                <a:r>
                  <a:rPr lang="es-MX" dirty="0">
                    <a:latin typeface="Times New Roman" panose="02020603050405020304" pitchFamily="18" charset="0"/>
                    <a:cs typeface="Times New Roman" panose="02020603050405020304" pitchFamily="18" charset="0"/>
                  </a:rPr>
                  <a:t>psum1</a:t>
                </a:r>
                <a:r>
                  <a:rPr lang="es-MX" dirty="0"/>
                  <a:t> tiene un CPE = 9 y </a:t>
                </a:r>
                <a:r>
                  <a:rPr lang="es-MX" dirty="0">
                    <a:latin typeface="Times New Roman" panose="02020603050405020304" pitchFamily="18" charset="0"/>
                    <a:cs typeface="Times New Roman" panose="02020603050405020304" pitchFamily="18" charset="0"/>
                  </a:rPr>
                  <a:t>psum2</a:t>
                </a:r>
                <a:r>
                  <a:rPr lang="es-MX" dirty="0"/>
                  <a:t> tiene un CPE = 6.</a:t>
                </a:r>
              </a:p>
              <a:p>
                <a:endParaRPr lang="es-MX"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blipFill>
                <a:blip r:embed="rId2"/>
                <a:stretch>
                  <a:fillRect l="-667" t="-1389" r="-1000"/>
                </a:stretch>
              </a:blipFill>
            </p:spPr>
            <p:txBody>
              <a:bodyPr/>
              <a:lstStyle/>
              <a:p>
                <a:r>
                  <a:rPr lang="es-MX">
                    <a:noFill/>
                  </a:rPr>
                  <a:t> </a:t>
                </a:r>
              </a:p>
            </p:txBody>
          </p:sp>
        </mc:Fallback>
      </mc:AlternateContent>
      <p:sp>
        <p:nvSpPr>
          <p:cNvPr id="4" name="Marcador de pie de página 3"/>
          <p:cNvSpPr>
            <a:spLocks noGrp="1"/>
          </p:cNvSpPr>
          <p:nvPr>
            <p:ph type="ftr" sz="quarter" idx="11"/>
          </p:nvPr>
        </p:nvSpPr>
        <p:spPr/>
        <p:txBody>
          <a:bodyPr/>
          <a:lstStyle/>
          <a:p>
            <a:r>
              <a:rPr lang="es-MX"/>
              <a:t>Universidad de Sonora</a:t>
            </a:r>
          </a:p>
        </p:txBody>
      </p:sp>
      <p:sp>
        <p:nvSpPr>
          <p:cNvPr id="5" name="Marcador de número de diapositiva 4"/>
          <p:cNvSpPr>
            <a:spLocks noGrp="1"/>
          </p:cNvSpPr>
          <p:nvPr>
            <p:ph type="sldNum" sz="quarter" idx="12"/>
          </p:nvPr>
        </p:nvSpPr>
        <p:spPr/>
        <p:txBody>
          <a:bodyPr/>
          <a:lstStyle/>
          <a:p>
            <a:fld id="{047EF63E-E39E-4629-A876-530D649DE2E7}" type="slidenum">
              <a:rPr lang="es-MX" smtClean="0"/>
              <a:t>44</a:t>
            </a:fld>
            <a:endParaRPr lang="es-MX"/>
          </a:p>
        </p:txBody>
      </p:sp>
    </p:spTree>
    <p:extLst>
      <p:ext uri="{BB962C8B-B14F-4D97-AF65-F5344CB8AC3E}">
        <p14:creationId xmlns:p14="http://schemas.microsoft.com/office/powerpoint/2010/main" val="868228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0F421-B3AF-BD4B-B527-4A9CB02311B6}"/>
              </a:ext>
            </a:extLst>
          </p:cNvPr>
          <p:cNvSpPr>
            <a:spLocks noGrp="1"/>
          </p:cNvSpPr>
          <p:nvPr>
            <p:ph type="title"/>
          </p:nvPr>
        </p:nvSpPr>
        <p:spPr/>
        <p:txBody>
          <a:bodyPr/>
          <a:lstStyle/>
          <a:p>
            <a:r>
              <a:rPr lang="es-ES_tradnl" dirty="0"/>
              <a:t>Ejemplo de optimización</a:t>
            </a:r>
          </a:p>
        </p:txBody>
      </p:sp>
      <p:sp>
        <p:nvSpPr>
          <p:cNvPr id="3" name="Content Placeholder 2">
            <a:extLst>
              <a:ext uri="{FF2B5EF4-FFF2-40B4-BE49-F238E27FC236}">
                <a16:creationId xmlns:a16="http://schemas.microsoft.com/office/drawing/2014/main" id="{E2BB3C2B-3D26-F646-95F6-69746489284A}"/>
              </a:ext>
            </a:extLst>
          </p:cNvPr>
          <p:cNvSpPr>
            <a:spLocks noGrp="1"/>
          </p:cNvSpPr>
          <p:nvPr>
            <p:ph idx="1"/>
          </p:nvPr>
        </p:nvSpPr>
        <p:spPr/>
        <p:txBody>
          <a:bodyPr/>
          <a:lstStyle/>
          <a:p>
            <a:r>
              <a:rPr lang="es-ES_tradnl" dirty="0" smtClean="0"/>
              <a:t>Implementar en </a:t>
            </a:r>
            <a:r>
              <a:rPr lang="es-ES_tradnl" dirty="0"/>
              <a:t>C </a:t>
            </a:r>
            <a:r>
              <a:rPr lang="es-ES_tradnl" dirty="0" smtClean="0"/>
              <a:t>el tipo de datos abstractos Vector.</a:t>
            </a:r>
            <a:endParaRPr lang="es-ES_tradnl" dirty="0"/>
          </a:p>
        </p:txBody>
      </p:sp>
      <p:sp>
        <p:nvSpPr>
          <p:cNvPr id="4" name="Footer Placeholder 3">
            <a:extLst>
              <a:ext uri="{FF2B5EF4-FFF2-40B4-BE49-F238E27FC236}">
                <a16:creationId xmlns:a16="http://schemas.microsoft.com/office/drawing/2014/main" id="{66509832-6A8F-AC48-A366-69CEC659A1A4}"/>
              </a:ext>
            </a:extLst>
          </p:cNvPr>
          <p:cNvSpPr>
            <a:spLocks noGrp="1"/>
          </p:cNvSpPr>
          <p:nvPr>
            <p:ph type="ftr" sz="quarter" idx="11"/>
          </p:nvPr>
        </p:nvSpPr>
        <p:spPr/>
        <p:txBody>
          <a:bodyPr/>
          <a:lstStyle/>
          <a:p>
            <a:r>
              <a:rPr lang="es-MX"/>
              <a:t>Universidad de Sonora</a:t>
            </a:r>
          </a:p>
        </p:txBody>
      </p:sp>
      <p:sp>
        <p:nvSpPr>
          <p:cNvPr id="5" name="Slide Number Placeholder 4">
            <a:extLst>
              <a:ext uri="{FF2B5EF4-FFF2-40B4-BE49-F238E27FC236}">
                <a16:creationId xmlns:a16="http://schemas.microsoft.com/office/drawing/2014/main" id="{B13304C7-5F0E-1643-A8C4-E4D24EEAF38E}"/>
              </a:ext>
            </a:extLst>
          </p:cNvPr>
          <p:cNvSpPr>
            <a:spLocks noGrp="1"/>
          </p:cNvSpPr>
          <p:nvPr>
            <p:ph type="sldNum" sz="quarter" idx="12"/>
          </p:nvPr>
        </p:nvSpPr>
        <p:spPr/>
        <p:txBody>
          <a:bodyPr/>
          <a:lstStyle/>
          <a:p>
            <a:fld id="{047EF63E-E39E-4629-A876-530D649DE2E7}" type="slidenum">
              <a:rPr lang="es-MX" smtClean="0"/>
              <a:t>45</a:t>
            </a:fld>
            <a:endParaRPr lang="es-MX"/>
          </a:p>
        </p:txBody>
      </p:sp>
      <p:pic>
        <p:nvPicPr>
          <p:cNvPr id="7" name="Picture 6">
            <a:extLst>
              <a:ext uri="{FF2B5EF4-FFF2-40B4-BE49-F238E27FC236}">
                <a16:creationId xmlns:a16="http://schemas.microsoft.com/office/drawing/2014/main" id="{532FEED1-BB9B-1340-92D4-B96B324882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2335" y="2924908"/>
            <a:ext cx="9354065" cy="1536285"/>
          </a:xfrm>
          <a:prstGeom prst="rect">
            <a:avLst/>
          </a:prstGeom>
        </p:spPr>
      </p:pic>
    </p:spTree>
    <p:extLst>
      <p:ext uri="{BB962C8B-B14F-4D97-AF65-F5344CB8AC3E}">
        <p14:creationId xmlns:p14="http://schemas.microsoft.com/office/powerpoint/2010/main" val="3593395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1FA94-E952-C94A-A2A3-74FA59523C21}"/>
              </a:ext>
            </a:extLst>
          </p:cNvPr>
          <p:cNvSpPr>
            <a:spLocks noGrp="1"/>
          </p:cNvSpPr>
          <p:nvPr>
            <p:ph type="title"/>
          </p:nvPr>
        </p:nvSpPr>
        <p:spPr/>
        <p:txBody>
          <a:bodyPr/>
          <a:lstStyle/>
          <a:p>
            <a:r>
              <a:rPr lang="es-ES_tradnl" dirty="0" smtClean="0"/>
              <a:t>ADT Vector</a:t>
            </a:r>
            <a:endParaRPr lang="es-ES_tradnl" dirty="0"/>
          </a:p>
        </p:txBody>
      </p:sp>
      <p:sp>
        <p:nvSpPr>
          <p:cNvPr id="3" name="Content Placeholder 2">
            <a:extLst>
              <a:ext uri="{FF2B5EF4-FFF2-40B4-BE49-F238E27FC236}">
                <a16:creationId xmlns:a16="http://schemas.microsoft.com/office/drawing/2014/main" id="{69191459-A795-8A40-817E-D537E3985698}"/>
              </a:ext>
            </a:extLst>
          </p:cNvPr>
          <p:cNvSpPr>
            <a:spLocks noGrp="1"/>
          </p:cNvSpPr>
          <p:nvPr>
            <p:ph idx="1"/>
          </p:nvPr>
        </p:nvSpPr>
        <p:spPr/>
        <p:txBody>
          <a:bodyPr/>
          <a:lstStyle/>
          <a:p>
            <a:r>
              <a:rPr lang="es-ES_tradnl" dirty="0" smtClean="0"/>
              <a:t>El ADT Vector tiene </a:t>
            </a:r>
            <a:r>
              <a:rPr lang="es-ES_tradnl" dirty="0"/>
              <a:t>3 funciones:</a:t>
            </a:r>
          </a:p>
          <a:p>
            <a:pPr marL="514350" indent="-514350">
              <a:buFont typeface="+mj-lt"/>
              <a:buAutoNum type="arabicPeriod"/>
            </a:pPr>
            <a:r>
              <a:rPr lang="es-ES_tradnl" dirty="0" err="1">
                <a:latin typeface="Times New Roman" panose="02020603050405020304" pitchFamily="18" charset="0"/>
                <a:cs typeface="Times New Roman" panose="02020603050405020304" pitchFamily="18" charset="0"/>
              </a:rPr>
              <a:t>vec_ptr</a:t>
            </a:r>
            <a:r>
              <a:rPr lang="es-ES_tradnl" dirty="0">
                <a:latin typeface="Times New Roman" panose="02020603050405020304" pitchFamily="18" charset="0"/>
                <a:cs typeface="Times New Roman" panose="02020603050405020304" pitchFamily="18" charset="0"/>
              </a:rPr>
              <a:t> </a:t>
            </a:r>
            <a:r>
              <a:rPr lang="es-ES_tradnl" dirty="0" err="1">
                <a:latin typeface="Times New Roman" panose="02020603050405020304" pitchFamily="18" charset="0"/>
                <a:cs typeface="Times New Roman" panose="02020603050405020304" pitchFamily="18" charset="0"/>
              </a:rPr>
              <a:t>new_vec</a:t>
            </a:r>
            <a:r>
              <a:rPr lang="es-ES_tradnl" dirty="0">
                <a:latin typeface="Times New Roman" panose="02020603050405020304" pitchFamily="18" charset="0"/>
                <a:cs typeface="Times New Roman" panose="02020603050405020304" pitchFamily="18" charset="0"/>
              </a:rPr>
              <a:t>(</a:t>
            </a:r>
            <a:r>
              <a:rPr lang="es-ES_tradnl" dirty="0" err="1">
                <a:latin typeface="Times New Roman" panose="02020603050405020304" pitchFamily="18" charset="0"/>
                <a:cs typeface="Times New Roman" panose="02020603050405020304" pitchFamily="18" charset="0"/>
              </a:rPr>
              <a:t>long</a:t>
            </a:r>
            <a:r>
              <a:rPr lang="es-ES_tradnl" dirty="0">
                <a:latin typeface="Times New Roman" panose="02020603050405020304" pitchFamily="18" charset="0"/>
                <a:cs typeface="Times New Roman" panose="02020603050405020304" pitchFamily="18" charset="0"/>
              </a:rPr>
              <a:t> </a:t>
            </a:r>
            <a:r>
              <a:rPr lang="es-ES_tradnl" dirty="0" err="1">
                <a:latin typeface="Times New Roman" panose="02020603050405020304" pitchFamily="18" charset="0"/>
                <a:cs typeface="Times New Roman" panose="02020603050405020304" pitchFamily="18" charset="0"/>
              </a:rPr>
              <a:t>len</a:t>
            </a:r>
            <a:r>
              <a:rPr lang="es-ES_tradnl" dirty="0">
                <a:latin typeface="Times New Roman" panose="02020603050405020304" pitchFamily="18" charset="0"/>
                <a:cs typeface="Times New Roman" panose="02020603050405020304" pitchFamily="18" charset="0"/>
              </a:rPr>
              <a:t>)</a:t>
            </a:r>
            <a:r>
              <a:rPr lang="es-ES_tradnl" dirty="0"/>
              <a:t> crea un vector de la longitud especificada.</a:t>
            </a:r>
          </a:p>
          <a:p>
            <a:pPr marL="514350" indent="-514350">
              <a:buFont typeface="+mj-lt"/>
              <a:buAutoNum type="arabicPeriod"/>
            </a:pPr>
            <a:r>
              <a:rPr lang="fr-FR" dirty="0">
                <a:latin typeface="Times New Roman" panose="02020603050405020304" pitchFamily="18" charset="0"/>
                <a:cs typeface="Times New Roman" panose="02020603050405020304" pitchFamily="18" charset="0"/>
              </a:rPr>
              <a:t>int get_vec_element(vec_ptr v, long index, data_t *dest)</a:t>
            </a:r>
            <a:r>
              <a:rPr lang="fr-FR" dirty="0"/>
              <a:t> guarda el elemento dado por </a:t>
            </a:r>
            <a:r>
              <a:rPr lang="fr-FR" dirty="0">
                <a:latin typeface="Times New Roman" panose="02020603050405020304" pitchFamily="18" charset="0"/>
                <a:cs typeface="Times New Roman" panose="02020603050405020304" pitchFamily="18" charset="0"/>
              </a:rPr>
              <a:t>index</a:t>
            </a:r>
            <a:r>
              <a:rPr lang="fr-FR" dirty="0"/>
              <a:t> en </a:t>
            </a:r>
            <a:r>
              <a:rPr lang="fr-FR" dirty="0">
                <a:latin typeface="Times New Roman" panose="02020603050405020304" pitchFamily="18" charset="0"/>
                <a:cs typeface="Times New Roman" panose="02020603050405020304" pitchFamily="18" charset="0"/>
              </a:rPr>
              <a:t>dest</a:t>
            </a:r>
            <a:r>
              <a:rPr lang="fr-FR" dirty="0"/>
              <a:t>. Regresa 0 (</a:t>
            </a:r>
            <a:r>
              <a:rPr lang="fr-FR" dirty="0">
                <a:latin typeface="Times New Roman" panose="02020603050405020304" pitchFamily="18" charset="0"/>
                <a:cs typeface="Times New Roman" panose="02020603050405020304" pitchFamily="18" charset="0"/>
              </a:rPr>
              <a:t>index</a:t>
            </a:r>
            <a:r>
              <a:rPr lang="fr-FR" dirty="0"/>
              <a:t> está fuera de rango) o 1 (éxito).</a:t>
            </a:r>
          </a:p>
          <a:p>
            <a:pPr marL="514350" indent="-514350">
              <a:buFont typeface="+mj-lt"/>
              <a:buAutoNum type="arabicPeriod"/>
            </a:pPr>
            <a:r>
              <a:rPr lang="es-MX" dirty="0" err="1">
                <a:latin typeface="Times New Roman" panose="02020603050405020304" pitchFamily="18" charset="0"/>
                <a:cs typeface="Times New Roman" panose="02020603050405020304" pitchFamily="18" charset="0"/>
              </a:rPr>
              <a:t>long</a:t>
            </a:r>
            <a:r>
              <a:rPr lang="es-MX" dirty="0">
                <a:latin typeface="Times New Roman" panose="02020603050405020304" pitchFamily="18" charset="0"/>
                <a:cs typeface="Times New Roman" panose="02020603050405020304" pitchFamily="18" charset="0"/>
              </a:rPr>
              <a:t> </a:t>
            </a:r>
            <a:r>
              <a:rPr lang="es-MX" dirty="0" err="1">
                <a:latin typeface="Times New Roman" panose="02020603050405020304" pitchFamily="18" charset="0"/>
                <a:cs typeface="Times New Roman" panose="02020603050405020304" pitchFamily="18" charset="0"/>
              </a:rPr>
              <a:t>vec_length</a:t>
            </a:r>
            <a:r>
              <a:rPr lang="es-MX" dirty="0">
                <a:latin typeface="Times New Roman" panose="02020603050405020304" pitchFamily="18" charset="0"/>
                <a:cs typeface="Times New Roman" panose="02020603050405020304" pitchFamily="18" charset="0"/>
              </a:rPr>
              <a:t>(</a:t>
            </a:r>
            <a:r>
              <a:rPr lang="es-MX" dirty="0" err="1">
                <a:latin typeface="Times New Roman" panose="02020603050405020304" pitchFamily="18" charset="0"/>
                <a:cs typeface="Times New Roman" panose="02020603050405020304" pitchFamily="18" charset="0"/>
              </a:rPr>
              <a:t>vec_ptr</a:t>
            </a:r>
            <a:r>
              <a:rPr lang="es-MX" dirty="0">
                <a:latin typeface="Times New Roman" panose="02020603050405020304" pitchFamily="18" charset="0"/>
                <a:cs typeface="Times New Roman" panose="02020603050405020304" pitchFamily="18" charset="0"/>
              </a:rPr>
              <a:t> v)</a:t>
            </a:r>
            <a:r>
              <a:rPr lang="es-MX" dirty="0"/>
              <a:t> regresa el número de elementos del vector.</a:t>
            </a:r>
          </a:p>
          <a:p>
            <a:endParaRPr lang="fr-FR" dirty="0"/>
          </a:p>
        </p:txBody>
      </p:sp>
      <p:sp>
        <p:nvSpPr>
          <p:cNvPr id="4" name="Footer Placeholder 3">
            <a:extLst>
              <a:ext uri="{FF2B5EF4-FFF2-40B4-BE49-F238E27FC236}">
                <a16:creationId xmlns:a16="http://schemas.microsoft.com/office/drawing/2014/main" id="{3DC8B845-D66A-4841-8987-33822527927D}"/>
              </a:ext>
            </a:extLst>
          </p:cNvPr>
          <p:cNvSpPr>
            <a:spLocks noGrp="1"/>
          </p:cNvSpPr>
          <p:nvPr>
            <p:ph type="ftr" sz="quarter" idx="11"/>
          </p:nvPr>
        </p:nvSpPr>
        <p:spPr/>
        <p:txBody>
          <a:bodyPr/>
          <a:lstStyle/>
          <a:p>
            <a:r>
              <a:rPr lang="es-MX"/>
              <a:t>Universidad de Sonora</a:t>
            </a:r>
          </a:p>
        </p:txBody>
      </p:sp>
      <p:sp>
        <p:nvSpPr>
          <p:cNvPr id="5" name="Slide Number Placeholder 4">
            <a:extLst>
              <a:ext uri="{FF2B5EF4-FFF2-40B4-BE49-F238E27FC236}">
                <a16:creationId xmlns:a16="http://schemas.microsoft.com/office/drawing/2014/main" id="{3D997288-7C17-A34E-8F15-0F7FA3AB553E}"/>
              </a:ext>
            </a:extLst>
          </p:cNvPr>
          <p:cNvSpPr>
            <a:spLocks noGrp="1"/>
          </p:cNvSpPr>
          <p:nvPr>
            <p:ph type="sldNum" sz="quarter" idx="12"/>
          </p:nvPr>
        </p:nvSpPr>
        <p:spPr/>
        <p:txBody>
          <a:bodyPr/>
          <a:lstStyle/>
          <a:p>
            <a:fld id="{047EF63E-E39E-4629-A876-530D649DE2E7}" type="slidenum">
              <a:rPr lang="es-MX" smtClean="0"/>
              <a:t>46</a:t>
            </a:fld>
            <a:endParaRPr lang="es-MX"/>
          </a:p>
        </p:txBody>
      </p:sp>
    </p:spTree>
    <p:extLst>
      <p:ext uri="{BB962C8B-B14F-4D97-AF65-F5344CB8AC3E}">
        <p14:creationId xmlns:p14="http://schemas.microsoft.com/office/powerpoint/2010/main" val="402660460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CD59C-9C6E-3249-979D-5C744517F6FE}"/>
              </a:ext>
            </a:extLst>
          </p:cNvPr>
          <p:cNvSpPr>
            <a:spLocks noGrp="1"/>
          </p:cNvSpPr>
          <p:nvPr>
            <p:ph type="title"/>
          </p:nvPr>
        </p:nvSpPr>
        <p:spPr/>
        <p:txBody>
          <a:bodyPr/>
          <a:lstStyle/>
          <a:p>
            <a:r>
              <a:rPr lang="es-ES_tradnl" dirty="0"/>
              <a:t>Estructura </a:t>
            </a:r>
            <a:r>
              <a:rPr lang="es-ES_tradnl" dirty="0" err="1">
                <a:latin typeface="Times New Roman" panose="02020603050405020304" pitchFamily="18" charset="0"/>
                <a:cs typeface="Times New Roman" panose="02020603050405020304" pitchFamily="18" charset="0"/>
              </a:rPr>
              <a:t>header</a:t>
            </a:r>
            <a:endParaRPr lang="es-ES_tradnl"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348AEA97-6BB7-2F4F-A5A2-AC551E2F04C2}"/>
              </a:ext>
            </a:extLst>
          </p:cNvPr>
          <p:cNvSpPr>
            <a:spLocks noGrp="1"/>
          </p:cNvSpPr>
          <p:nvPr>
            <p:ph idx="1"/>
          </p:nvPr>
        </p:nvSpPr>
        <p:spPr/>
        <p:txBody>
          <a:bodyPr/>
          <a:lstStyle/>
          <a:p>
            <a:pPr marL="0" indent="0">
              <a:buNone/>
            </a:pPr>
            <a:r>
              <a:rPr lang="es-ES_tradnl" dirty="0">
                <a:latin typeface="Times New Roman" panose="02020603050405020304" pitchFamily="18" charset="0"/>
                <a:cs typeface="Times New Roman" panose="02020603050405020304" pitchFamily="18" charset="0"/>
              </a:rPr>
              <a:t>    </a:t>
            </a:r>
            <a:r>
              <a:rPr lang="es-ES_tradnl" b="1" dirty="0">
                <a:solidFill>
                  <a:srgbClr val="00B050"/>
                </a:solidFill>
                <a:latin typeface="Times New Roman" panose="02020603050405020304" pitchFamily="18" charset="0"/>
                <a:cs typeface="Times New Roman" panose="02020603050405020304" pitchFamily="18" charset="0"/>
              </a:rPr>
              <a:t>/* </a:t>
            </a:r>
            <a:r>
              <a:rPr lang="es-ES_tradnl" b="1" dirty="0" err="1">
                <a:solidFill>
                  <a:srgbClr val="00B050"/>
                </a:solidFill>
                <a:latin typeface="Times New Roman" panose="02020603050405020304" pitchFamily="18" charset="0"/>
                <a:cs typeface="Times New Roman" panose="02020603050405020304" pitchFamily="18" charset="0"/>
              </a:rPr>
              <a:t>Create</a:t>
            </a:r>
            <a:r>
              <a:rPr lang="es-ES_tradnl" b="1" dirty="0">
                <a:solidFill>
                  <a:srgbClr val="00B050"/>
                </a:solidFill>
                <a:latin typeface="Times New Roman" panose="02020603050405020304" pitchFamily="18" charset="0"/>
                <a:cs typeface="Times New Roman" panose="02020603050405020304" pitchFamily="18" charset="0"/>
              </a:rPr>
              <a:t> </a:t>
            </a:r>
            <a:r>
              <a:rPr lang="es-ES_tradnl" b="1" dirty="0" err="1">
                <a:solidFill>
                  <a:srgbClr val="00B050"/>
                </a:solidFill>
                <a:latin typeface="Times New Roman" panose="02020603050405020304" pitchFamily="18" charset="0"/>
                <a:cs typeface="Times New Roman" panose="02020603050405020304" pitchFamily="18" charset="0"/>
              </a:rPr>
              <a:t>abstract</a:t>
            </a:r>
            <a:r>
              <a:rPr lang="es-ES_tradnl" b="1" dirty="0">
                <a:solidFill>
                  <a:srgbClr val="00B050"/>
                </a:solidFill>
                <a:latin typeface="Times New Roman" panose="02020603050405020304" pitchFamily="18" charset="0"/>
                <a:cs typeface="Times New Roman" panose="02020603050405020304" pitchFamily="18" charset="0"/>
              </a:rPr>
              <a:t> data </a:t>
            </a:r>
            <a:r>
              <a:rPr lang="es-ES_tradnl" b="1" dirty="0" err="1">
                <a:solidFill>
                  <a:srgbClr val="00B050"/>
                </a:solidFill>
                <a:latin typeface="Times New Roman" panose="02020603050405020304" pitchFamily="18" charset="0"/>
                <a:cs typeface="Times New Roman" panose="02020603050405020304" pitchFamily="18" charset="0"/>
              </a:rPr>
              <a:t>type</a:t>
            </a:r>
            <a:r>
              <a:rPr lang="es-ES_tradnl" b="1" dirty="0">
                <a:solidFill>
                  <a:srgbClr val="00B050"/>
                </a:solidFill>
                <a:latin typeface="Times New Roman" panose="02020603050405020304" pitchFamily="18" charset="0"/>
                <a:cs typeface="Times New Roman" panose="02020603050405020304" pitchFamily="18" charset="0"/>
              </a:rPr>
              <a:t> </a:t>
            </a:r>
            <a:r>
              <a:rPr lang="es-ES_tradnl" b="1" dirty="0" err="1">
                <a:solidFill>
                  <a:srgbClr val="00B050"/>
                </a:solidFill>
                <a:latin typeface="Times New Roman" panose="02020603050405020304" pitchFamily="18" charset="0"/>
                <a:cs typeface="Times New Roman" panose="02020603050405020304" pitchFamily="18" charset="0"/>
              </a:rPr>
              <a:t>for</a:t>
            </a:r>
            <a:r>
              <a:rPr lang="es-ES_tradnl" b="1" dirty="0">
                <a:solidFill>
                  <a:srgbClr val="00B050"/>
                </a:solidFill>
                <a:latin typeface="Times New Roman" panose="02020603050405020304" pitchFamily="18" charset="0"/>
                <a:cs typeface="Times New Roman" panose="02020603050405020304" pitchFamily="18" charset="0"/>
              </a:rPr>
              <a:t> vector */</a:t>
            </a:r>
          </a:p>
          <a:p>
            <a:pPr marL="0" indent="0">
              <a:buNone/>
            </a:pPr>
            <a:r>
              <a:rPr lang="es-ES_tradnl" dirty="0">
                <a:latin typeface="Times New Roman" panose="02020603050405020304" pitchFamily="18" charset="0"/>
                <a:cs typeface="Times New Roman" panose="02020603050405020304" pitchFamily="18" charset="0"/>
              </a:rPr>
              <a:t>    </a:t>
            </a:r>
            <a:r>
              <a:rPr lang="es-ES_tradnl" dirty="0" err="1">
                <a:latin typeface="Times New Roman" panose="02020603050405020304" pitchFamily="18" charset="0"/>
                <a:cs typeface="Times New Roman" panose="02020603050405020304" pitchFamily="18" charset="0"/>
              </a:rPr>
              <a:t>typedef</a:t>
            </a:r>
            <a:r>
              <a:rPr lang="es-ES_tradnl" dirty="0">
                <a:latin typeface="Times New Roman" panose="02020603050405020304" pitchFamily="18" charset="0"/>
                <a:cs typeface="Times New Roman" panose="02020603050405020304" pitchFamily="18" charset="0"/>
              </a:rPr>
              <a:t> </a:t>
            </a:r>
            <a:r>
              <a:rPr lang="es-ES_tradnl" dirty="0" err="1">
                <a:latin typeface="Times New Roman" panose="02020603050405020304" pitchFamily="18" charset="0"/>
                <a:cs typeface="Times New Roman" panose="02020603050405020304" pitchFamily="18" charset="0"/>
              </a:rPr>
              <a:t>struct</a:t>
            </a:r>
            <a:r>
              <a:rPr lang="es-ES_tradnl" dirty="0">
                <a:latin typeface="Times New Roman" panose="02020603050405020304" pitchFamily="18" charset="0"/>
                <a:cs typeface="Times New Roman" panose="02020603050405020304" pitchFamily="18" charset="0"/>
              </a:rPr>
              <a:t> {</a:t>
            </a:r>
          </a:p>
          <a:p>
            <a:pPr marL="0" indent="0">
              <a:buNone/>
            </a:pPr>
            <a:r>
              <a:rPr lang="es-ES_tradnl" dirty="0">
                <a:latin typeface="Times New Roman" panose="02020603050405020304" pitchFamily="18" charset="0"/>
                <a:cs typeface="Times New Roman" panose="02020603050405020304" pitchFamily="18" charset="0"/>
              </a:rPr>
              <a:t>        </a:t>
            </a:r>
            <a:r>
              <a:rPr lang="es-ES_tradnl" dirty="0" err="1">
                <a:latin typeface="Times New Roman" panose="02020603050405020304" pitchFamily="18" charset="0"/>
                <a:cs typeface="Times New Roman" panose="02020603050405020304" pitchFamily="18" charset="0"/>
              </a:rPr>
              <a:t>long</a:t>
            </a:r>
            <a:r>
              <a:rPr lang="es-ES_tradnl" dirty="0">
                <a:latin typeface="Times New Roman" panose="02020603050405020304" pitchFamily="18" charset="0"/>
                <a:cs typeface="Times New Roman" panose="02020603050405020304" pitchFamily="18" charset="0"/>
              </a:rPr>
              <a:t> </a:t>
            </a:r>
            <a:r>
              <a:rPr lang="es-ES_tradnl" dirty="0" err="1">
                <a:latin typeface="Times New Roman" panose="02020603050405020304" pitchFamily="18" charset="0"/>
                <a:cs typeface="Times New Roman" panose="02020603050405020304" pitchFamily="18" charset="0"/>
              </a:rPr>
              <a:t>len</a:t>
            </a:r>
            <a:r>
              <a:rPr lang="es-ES_tradnl" dirty="0">
                <a:latin typeface="Times New Roman" panose="02020603050405020304" pitchFamily="18" charset="0"/>
                <a:cs typeface="Times New Roman" panose="02020603050405020304" pitchFamily="18" charset="0"/>
              </a:rPr>
              <a:t>;</a:t>
            </a:r>
          </a:p>
          <a:p>
            <a:pPr marL="0" indent="0">
              <a:buNone/>
            </a:pPr>
            <a:r>
              <a:rPr lang="es-ES_tradnl" dirty="0">
                <a:latin typeface="Times New Roman" panose="02020603050405020304" pitchFamily="18" charset="0"/>
                <a:cs typeface="Times New Roman" panose="02020603050405020304" pitchFamily="18" charset="0"/>
              </a:rPr>
              <a:t>        </a:t>
            </a:r>
            <a:r>
              <a:rPr lang="es-ES_tradnl" dirty="0" err="1">
                <a:latin typeface="Times New Roman" panose="02020603050405020304" pitchFamily="18" charset="0"/>
                <a:cs typeface="Times New Roman" panose="02020603050405020304" pitchFamily="18" charset="0"/>
              </a:rPr>
              <a:t>data_t</a:t>
            </a:r>
            <a:r>
              <a:rPr lang="es-ES_tradnl" dirty="0">
                <a:latin typeface="Times New Roman" panose="02020603050405020304" pitchFamily="18" charset="0"/>
                <a:cs typeface="Times New Roman" panose="02020603050405020304" pitchFamily="18" charset="0"/>
              </a:rPr>
              <a:t> *data;</a:t>
            </a:r>
          </a:p>
          <a:p>
            <a:pPr marL="0" indent="0">
              <a:buNone/>
            </a:pPr>
            <a:r>
              <a:rPr lang="es-ES_tradnl" dirty="0">
                <a:latin typeface="Times New Roman" panose="02020603050405020304" pitchFamily="18" charset="0"/>
                <a:cs typeface="Times New Roman" panose="02020603050405020304" pitchFamily="18" charset="0"/>
              </a:rPr>
              <a:t>    } </a:t>
            </a:r>
            <a:r>
              <a:rPr lang="es-ES_tradnl" dirty="0" err="1">
                <a:latin typeface="Times New Roman" panose="02020603050405020304" pitchFamily="18" charset="0"/>
                <a:cs typeface="Times New Roman" panose="02020603050405020304" pitchFamily="18" charset="0"/>
              </a:rPr>
              <a:t>vec_rec</a:t>
            </a:r>
            <a:r>
              <a:rPr lang="es-ES_tradnl" dirty="0">
                <a:latin typeface="Times New Roman" panose="02020603050405020304" pitchFamily="18" charset="0"/>
                <a:cs typeface="Times New Roman" panose="02020603050405020304" pitchFamily="18" charset="0"/>
              </a:rPr>
              <a:t>, *</a:t>
            </a:r>
            <a:r>
              <a:rPr lang="es-ES_tradnl" dirty="0" err="1">
                <a:latin typeface="Times New Roman" panose="02020603050405020304" pitchFamily="18" charset="0"/>
                <a:cs typeface="Times New Roman" panose="02020603050405020304" pitchFamily="18" charset="0"/>
              </a:rPr>
              <a:t>vec_ptr</a:t>
            </a:r>
            <a:r>
              <a:rPr lang="es-ES_tradnl" dirty="0">
                <a:latin typeface="Times New Roman" panose="02020603050405020304" pitchFamily="18" charset="0"/>
                <a:cs typeface="Times New Roman" panose="02020603050405020304" pitchFamily="18" charset="0"/>
              </a:rPr>
              <a:t>;</a:t>
            </a:r>
          </a:p>
          <a:p>
            <a:r>
              <a:rPr lang="es-ES_tradnl" dirty="0"/>
              <a:t>La declaración </a:t>
            </a:r>
            <a:r>
              <a:rPr lang="es-ES_tradnl" dirty="0" err="1">
                <a:latin typeface="Times New Roman" panose="02020603050405020304" pitchFamily="18" charset="0"/>
                <a:cs typeface="Times New Roman" panose="02020603050405020304" pitchFamily="18" charset="0"/>
              </a:rPr>
              <a:t>data_t</a:t>
            </a:r>
            <a:r>
              <a:rPr lang="es-ES_tradnl" dirty="0"/>
              <a:t> designa el tipo de los elementos del vector.</a:t>
            </a:r>
          </a:p>
          <a:p>
            <a:r>
              <a:rPr lang="es-ES_tradnl" dirty="0"/>
              <a:t>Por ejemplo, si los elementos son enteros se declara:</a:t>
            </a:r>
          </a:p>
          <a:p>
            <a:pPr marL="0" indent="0">
              <a:buNone/>
            </a:pPr>
            <a:r>
              <a:rPr lang="es-ES_tradnl" dirty="0"/>
              <a:t>    </a:t>
            </a:r>
            <a:r>
              <a:rPr lang="es-ES_tradnl" dirty="0" err="1">
                <a:latin typeface="Times New Roman" panose="02020603050405020304" pitchFamily="18" charset="0"/>
                <a:cs typeface="Times New Roman" panose="02020603050405020304" pitchFamily="18" charset="0"/>
              </a:rPr>
              <a:t>typedef</a:t>
            </a:r>
            <a:r>
              <a:rPr lang="es-ES_tradnl" dirty="0">
                <a:latin typeface="Times New Roman" panose="02020603050405020304" pitchFamily="18" charset="0"/>
                <a:cs typeface="Times New Roman" panose="02020603050405020304" pitchFamily="18" charset="0"/>
              </a:rPr>
              <a:t> </a:t>
            </a:r>
            <a:r>
              <a:rPr lang="es-ES_tradnl" dirty="0" err="1">
                <a:latin typeface="Times New Roman" panose="02020603050405020304" pitchFamily="18" charset="0"/>
                <a:cs typeface="Times New Roman" panose="02020603050405020304" pitchFamily="18" charset="0"/>
              </a:rPr>
              <a:t>int</a:t>
            </a:r>
            <a:r>
              <a:rPr lang="es-ES_tradnl" dirty="0">
                <a:latin typeface="Times New Roman" panose="02020603050405020304" pitchFamily="18" charset="0"/>
                <a:cs typeface="Times New Roman" panose="02020603050405020304" pitchFamily="18" charset="0"/>
              </a:rPr>
              <a:t> </a:t>
            </a:r>
            <a:r>
              <a:rPr lang="es-ES_tradnl" dirty="0" err="1">
                <a:latin typeface="Times New Roman" panose="02020603050405020304" pitchFamily="18" charset="0"/>
                <a:cs typeface="Times New Roman" panose="02020603050405020304" pitchFamily="18" charset="0"/>
              </a:rPr>
              <a:t>data_t</a:t>
            </a:r>
            <a:r>
              <a:rPr lang="es-ES_tradnl" dirty="0">
                <a:latin typeface="Times New Roman" panose="02020603050405020304" pitchFamily="18" charset="0"/>
                <a:cs typeface="Times New Roman" panose="02020603050405020304" pitchFamily="18" charset="0"/>
              </a:rPr>
              <a:t>;</a:t>
            </a:r>
          </a:p>
          <a:p>
            <a:endParaRPr lang="es-ES_tradnl" dirty="0"/>
          </a:p>
        </p:txBody>
      </p:sp>
      <p:sp>
        <p:nvSpPr>
          <p:cNvPr id="4" name="Footer Placeholder 3">
            <a:extLst>
              <a:ext uri="{FF2B5EF4-FFF2-40B4-BE49-F238E27FC236}">
                <a16:creationId xmlns:a16="http://schemas.microsoft.com/office/drawing/2014/main" id="{7CC6E005-30C3-7647-8488-BBDE82D162FB}"/>
              </a:ext>
            </a:extLst>
          </p:cNvPr>
          <p:cNvSpPr>
            <a:spLocks noGrp="1"/>
          </p:cNvSpPr>
          <p:nvPr>
            <p:ph type="ftr" sz="quarter" idx="11"/>
          </p:nvPr>
        </p:nvSpPr>
        <p:spPr/>
        <p:txBody>
          <a:bodyPr/>
          <a:lstStyle/>
          <a:p>
            <a:r>
              <a:rPr lang="es-MX"/>
              <a:t>Universidad de Sonora</a:t>
            </a:r>
          </a:p>
        </p:txBody>
      </p:sp>
      <p:sp>
        <p:nvSpPr>
          <p:cNvPr id="5" name="Slide Number Placeholder 4">
            <a:extLst>
              <a:ext uri="{FF2B5EF4-FFF2-40B4-BE49-F238E27FC236}">
                <a16:creationId xmlns:a16="http://schemas.microsoft.com/office/drawing/2014/main" id="{5449A5C3-D49F-5E4C-9A07-4F2752515B51}"/>
              </a:ext>
            </a:extLst>
          </p:cNvPr>
          <p:cNvSpPr>
            <a:spLocks noGrp="1"/>
          </p:cNvSpPr>
          <p:nvPr>
            <p:ph type="sldNum" sz="quarter" idx="12"/>
          </p:nvPr>
        </p:nvSpPr>
        <p:spPr/>
        <p:txBody>
          <a:bodyPr/>
          <a:lstStyle/>
          <a:p>
            <a:fld id="{047EF63E-E39E-4629-A876-530D649DE2E7}" type="slidenum">
              <a:rPr lang="es-MX" smtClean="0"/>
              <a:t>47</a:t>
            </a:fld>
            <a:endParaRPr lang="es-MX"/>
          </a:p>
        </p:txBody>
      </p:sp>
    </p:spTree>
    <p:extLst>
      <p:ext uri="{BB962C8B-B14F-4D97-AF65-F5344CB8AC3E}">
        <p14:creationId xmlns:p14="http://schemas.microsoft.com/office/powerpoint/2010/main" val="222536798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6400A-8B78-564D-869F-257386AC5D10}"/>
              </a:ext>
            </a:extLst>
          </p:cNvPr>
          <p:cNvSpPr>
            <a:spLocks noGrp="1"/>
          </p:cNvSpPr>
          <p:nvPr>
            <p:ph type="title"/>
          </p:nvPr>
        </p:nvSpPr>
        <p:spPr/>
        <p:txBody>
          <a:bodyPr/>
          <a:lstStyle/>
          <a:p>
            <a:r>
              <a:rPr lang="es-ES_tradnl" dirty="0" smtClean="0"/>
              <a:t>Implementación</a:t>
            </a:r>
            <a:endParaRPr lang="es-ES_tradnl" dirty="0"/>
          </a:p>
        </p:txBody>
      </p:sp>
      <p:sp>
        <p:nvSpPr>
          <p:cNvPr id="3" name="Content Placeholder 2">
            <a:extLst>
              <a:ext uri="{FF2B5EF4-FFF2-40B4-BE49-F238E27FC236}">
                <a16:creationId xmlns:a16="http://schemas.microsoft.com/office/drawing/2014/main" id="{9E47CC93-ACC1-0A4D-9683-848A9A2D680C}"/>
              </a:ext>
            </a:extLst>
          </p:cNvPr>
          <p:cNvSpPr>
            <a:spLocks noGrp="1"/>
          </p:cNvSpPr>
          <p:nvPr>
            <p:ph idx="1"/>
          </p:nvPr>
        </p:nvSpPr>
        <p:spPr/>
        <p:txBody>
          <a:bodyPr>
            <a:normAutofit/>
          </a:bodyPr>
          <a:lstStyle/>
          <a:p>
            <a:pPr marL="0" indent="0">
              <a:buNone/>
            </a:pPr>
            <a:r>
              <a:rPr lang="es-ES_tradnl" b="1" dirty="0">
                <a:solidFill>
                  <a:srgbClr val="00B050"/>
                </a:solidFill>
                <a:latin typeface="Times New Roman" panose="02020603050405020304" pitchFamily="18" charset="0"/>
                <a:cs typeface="Times New Roman" panose="02020603050405020304" pitchFamily="18" charset="0"/>
              </a:rPr>
              <a:t>/* </a:t>
            </a:r>
            <a:r>
              <a:rPr lang="es-ES_tradnl" b="1" dirty="0" err="1">
                <a:solidFill>
                  <a:srgbClr val="00B050"/>
                </a:solidFill>
                <a:latin typeface="Times New Roman" panose="02020603050405020304" pitchFamily="18" charset="0"/>
                <a:cs typeface="Times New Roman" panose="02020603050405020304" pitchFamily="18" charset="0"/>
              </a:rPr>
              <a:t>Create</a:t>
            </a:r>
            <a:r>
              <a:rPr lang="es-ES_tradnl" b="1" dirty="0">
                <a:solidFill>
                  <a:srgbClr val="00B050"/>
                </a:solidFill>
                <a:latin typeface="Times New Roman" panose="02020603050405020304" pitchFamily="18" charset="0"/>
                <a:cs typeface="Times New Roman" panose="02020603050405020304" pitchFamily="18" charset="0"/>
              </a:rPr>
              <a:t> vector of </a:t>
            </a:r>
            <a:r>
              <a:rPr lang="es-ES_tradnl" b="1" dirty="0" err="1">
                <a:solidFill>
                  <a:srgbClr val="00B050"/>
                </a:solidFill>
                <a:latin typeface="Times New Roman" panose="02020603050405020304" pitchFamily="18" charset="0"/>
                <a:cs typeface="Times New Roman" panose="02020603050405020304" pitchFamily="18" charset="0"/>
              </a:rPr>
              <a:t>specified</a:t>
            </a:r>
            <a:r>
              <a:rPr lang="es-ES_tradnl" b="1" dirty="0">
                <a:solidFill>
                  <a:srgbClr val="00B050"/>
                </a:solidFill>
                <a:latin typeface="Times New Roman" panose="02020603050405020304" pitchFamily="18" charset="0"/>
                <a:cs typeface="Times New Roman" panose="02020603050405020304" pitchFamily="18" charset="0"/>
              </a:rPr>
              <a:t> </a:t>
            </a:r>
            <a:r>
              <a:rPr lang="es-ES_tradnl" b="1" dirty="0" err="1">
                <a:solidFill>
                  <a:srgbClr val="00B050"/>
                </a:solidFill>
                <a:latin typeface="Times New Roman" panose="02020603050405020304" pitchFamily="18" charset="0"/>
                <a:cs typeface="Times New Roman" panose="02020603050405020304" pitchFamily="18" charset="0"/>
              </a:rPr>
              <a:t>length</a:t>
            </a:r>
            <a:r>
              <a:rPr lang="es-ES_tradnl" b="1" dirty="0">
                <a:solidFill>
                  <a:srgbClr val="00B050"/>
                </a:solidFill>
                <a:latin typeface="Times New Roman" panose="02020603050405020304" pitchFamily="18" charset="0"/>
                <a:cs typeface="Times New Roman" panose="02020603050405020304" pitchFamily="18" charset="0"/>
              </a:rPr>
              <a:t> */</a:t>
            </a:r>
          </a:p>
          <a:p>
            <a:pPr marL="0" indent="0">
              <a:buNone/>
            </a:pPr>
            <a:r>
              <a:rPr lang="es-ES_tradnl" dirty="0" err="1">
                <a:latin typeface="Times New Roman" panose="02020603050405020304" pitchFamily="18" charset="0"/>
                <a:cs typeface="Times New Roman" panose="02020603050405020304" pitchFamily="18" charset="0"/>
              </a:rPr>
              <a:t>vec_ptr</a:t>
            </a:r>
            <a:r>
              <a:rPr lang="es-ES_tradnl" dirty="0">
                <a:latin typeface="Times New Roman" panose="02020603050405020304" pitchFamily="18" charset="0"/>
                <a:cs typeface="Times New Roman" panose="02020603050405020304" pitchFamily="18" charset="0"/>
              </a:rPr>
              <a:t> </a:t>
            </a:r>
            <a:r>
              <a:rPr lang="es-ES_tradnl" dirty="0" err="1">
                <a:latin typeface="Times New Roman" panose="02020603050405020304" pitchFamily="18" charset="0"/>
                <a:cs typeface="Times New Roman" panose="02020603050405020304" pitchFamily="18" charset="0"/>
              </a:rPr>
              <a:t>new_vec</a:t>
            </a:r>
            <a:r>
              <a:rPr lang="es-ES_tradnl" dirty="0">
                <a:latin typeface="Times New Roman" panose="02020603050405020304" pitchFamily="18" charset="0"/>
                <a:cs typeface="Times New Roman" panose="02020603050405020304" pitchFamily="18" charset="0"/>
              </a:rPr>
              <a:t>(</a:t>
            </a:r>
            <a:r>
              <a:rPr lang="es-ES_tradnl" dirty="0" err="1">
                <a:latin typeface="Times New Roman" panose="02020603050405020304" pitchFamily="18" charset="0"/>
                <a:cs typeface="Times New Roman" panose="02020603050405020304" pitchFamily="18" charset="0"/>
              </a:rPr>
              <a:t>long</a:t>
            </a:r>
            <a:r>
              <a:rPr lang="es-ES_tradnl" dirty="0">
                <a:latin typeface="Times New Roman" panose="02020603050405020304" pitchFamily="18" charset="0"/>
                <a:cs typeface="Times New Roman" panose="02020603050405020304" pitchFamily="18" charset="0"/>
              </a:rPr>
              <a:t> </a:t>
            </a:r>
            <a:r>
              <a:rPr lang="es-ES_tradnl" dirty="0" err="1">
                <a:latin typeface="Times New Roman" panose="02020603050405020304" pitchFamily="18" charset="0"/>
                <a:cs typeface="Times New Roman" panose="02020603050405020304" pitchFamily="18" charset="0"/>
              </a:rPr>
              <a:t>len</a:t>
            </a:r>
            <a:r>
              <a:rPr lang="es-ES_tradnl" dirty="0">
                <a:latin typeface="Times New Roman" panose="02020603050405020304" pitchFamily="18" charset="0"/>
                <a:cs typeface="Times New Roman" panose="02020603050405020304" pitchFamily="18" charset="0"/>
              </a:rPr>
              <a:t>)</a:t>
            </a:r>
          </a:p>
          <a:p>
            <a:pPr marL="0" indent="0">
              <a:buNone/>
            </a:pPr>
            <a:r>
              <a:rPr lang="es-ES_tradnl" dirty="0">
                <a:latin typeface="Times New Roman" panose="02020603050405020304" pitchFamily="18" charset="0"/>
                <a:cs typeface="Times New Roman" panose="02020603050405020304" pitchFamily="18" charset="0"/>
              </a:rPr>
              <a:t>{</a:t>
            </a:r>
          </a:p>
          <a:p>
            <a:pPr marL="0" indent="0">
              <a:buNone/>
            </a:pPr>
            <a:r>
              <a:rPr lang="es-ES_tradnl" dirty="0">
                <a:latin typeface="Times New Roman" panose="02020603050405020304" pitchFamily="18" charset="0"/>
                <a:cs typeface="Times New Roman" panose="02020603050405020304" pitchFamily="18" charset="0"/>
              </a:rPr>
              <a:t>    </a:t>
            </a:r>
            <a:r>
              <a:rPr lang="es-ES_tradnl" b="1" dirty="0">
                <a:solidFill>
                  <a:srgbClr val="00B050"/>
                </a:solidFill>
                <a:latin typeface="Times New Roman" panose="02020603050405020304" pitchFamily="18" charset="0"/>
                <a:cs typeface="Times New Roman" panose="02020603050405020304" pitchFamily="18" charset="0"/>
              </a:rPr>
              <a:t>/* </a:t>
            </a:r>
            <a:r>
              <a:rPr lang="es-ES_tradnl" b="1" dirty="0" err="1">
                <a:solidFill>
                  <a:srgbClr val="00B050"/>
                </a:solidFill>
                <a:latin typeface="Times New Roman" panose="02020603050405020304" pitchFamily="18" charset="0"/>
                <a:cs typeface="Times New Roman" panose="02020603050405020304" pitchFamily="18" charset="0"/>
              </a:rPr>
              <a:t>Allocate</a:t>
            </a:r>
            <a:r>
              <a:rPr lang="es-ES_tradnl" b="1" dirty="0">
                <a:solidFill>
                  <a:srgbClr val="00B050"/>
                </a:solidFill>
                <a:latin typeface="Times New Roman" panose="02020603050405020304" pitchFamily="18" charset="0"/>
                <a:cs typeface="Times New Roman" panose="02020603050405020304" pitchFamily="18" charset="0"/>
              </a:rPr>
              <a:t> </a:t>
            </a:r>
            <a:r>
              <a:rPr lang="es-ES_tradnl" b="1" dirty="0" err="1">
                <a:solidFill>
                  <a:srgbClr val="00B050"/>
                </a:solidFill>
                <a:latin typeface="Times New Roman" panose="02020603050405020304" pitchFamily="18" charset="0"/>
                <a:cs typeface="Times New Roman" panose="02020603050405020304" pitchFamily="18" charset="0"/>
              </a:rPr>
              <a:t>header</a:t>
            </a:r>
            <a:r>
              <a:rPr lang="es-ES_tradnl" b="1" dirty="0">
                <a:solidFill>
                  <a:srgbClr val="00B050"/>
                </a:solidFill>
                <a:latin typeface="Times New Roman" panose="02020603050405020304" pitchFamily="18" charset="0"/>
                <a:cs typeface="Times New Roman" panose="02020603050405020304" pitchFamily="18" charset="0"/>
              </a:rPr>
              <a:t> </a:t>
            </a:r>
            <a:r>
              <a:rPr lang="es-ES_tradnl" b="1" dirty="0" err="1">
                <a:solidFill>
                  <a:srgbClr val="00B050"/>
                </a:solidFill>
                <a:latin typeface="Times New Roman" panose="02020603050405020304" pitchFamily="18" charset="0"/>
                <a:cs typeface="Times New Roman" panose="02020603050405020304" pitchFamily="18" charset="0"/>
              </a:rPr>
              <a:t>structure</a:t>
            </a:r>
            <a:r>
              <a:rPr lang="es-ES_tradnl" b="1" dirty="0">
                <a:solidFill>
                  <a:srgbClr val="00B050"/>
                </a:solidFill>
                <a:latin typeface="Times New Roman" panose="02020603050405020304" pitchFamily="18" charset="0"/>
                <a:cs typeface="Times New Roman" panose="02020603050405020304" pitchFamily="18" charset="0"/>
              </a:rPr>
              <a:t> */</a:t>
            </a:r>
          </a:p>
          <a:p>
            <a:pPr marL="0" indent="0">
              <a:buNone/>
            </a:pPr>
            <a:r>
              <a:rPr lang="es-ES_tradnl" dirty="0">
                <a:latin typeface="Times New Roman" panose="02020603050405020304" pitchFamily="18" charset="0"/>
                <a:cs typeface="Times New Roman" panose="02020603050405020304" pitchFamily="18" charset="0"/>
              </a:rPr>
              <a:t>    </a:t>
            </a:r>
            <a:r>
              <a:rPr lang="es-ES_tradnl" dirty="0" err="1">
                <a:latin typeface="Times New Roman" panose="02020603050405020304" pitchFamily="18" charset="0"/>
                <a:cs typeface="Times New Roman" panose="02020603050405020304" pitchFamily="18" charset="0"/>
              </a:rPr>
              <a:t>vec_ptr</a:t>
            </a:r>
            <a:r>
              <a:rPr lang="es-ES_tradnl" dirty="0">
                <a:latin typeface="Times New Roman" panose="02020603050405020304" pitchFamily="18" charset="0"/>
                <a:cs typeface="Times New Roman" panose="02020603050405020304" pitchFamily="18" charset="0"/>
              </a:rPr>
              <a:t> </a:t>
            </a:r>
            <a:r>
              <a:rPr lang="es-ES_tradnl" dirty="0" err="1">
                <a:latin typeface="Times New Roman" panose="02020603050405020304" pitchFamily="18" charset="0"/>
                <a:cs typeface="Times New Roman" panose="02020603050405020304" pitchFamily="18" charset="0"/>
              </a:rPr>
              <a:t>result</a:t>
            </a:r>
            <a:r>
              <a:rPr lang="es-ES_tradnl" dirty="0">
                <a:latin typeface="Times New Roman" panose="02020603050405020304" pitchFamily="18" charset="0"/>
                <a:cs typeface="Times New Roman" panose="02020603050405020304" pitchFamily="18" charset="0"/>
              </a:rPr>
              <a:t> = (</a:t>
            </a:r>
            <a:r>
              <a:rPr lang="es-ES_tradnl" dirty="0" err="1">
                <a:latin typeface="Times New Roman" panose="02020603050405020304" pitchFamily="18" charset="0"/>
                <a:cs typeface="Times New Roman" panose="02020603050405020304" pitchFamily="18" charset="0"/>
              </a:rPr>
              <a:t>vec_ptr</a:t>
            </a:r>
            <a:r>
              <a:rPr lang="es-ES_tradnl" dirty="0">
                <a:latin typeface="Times New Roman" panose="02020603050405020304" pitchFamily="18" charset="0"/>
                <a:cs typeface="Times New Roman" panose="02020603050405020304" pitchFamily="18" charset="0"/>
              </a:rPr>
              <a:t>) </a:t>
            </a:r>
            <a:r>
              <a:rPr lang="es-ES_tradnl" dirty="0" err="1">
                <a:latin typeface="Times New Roman" panose="02020603050405020304" pitchFamily="18" charset="0"/>
                <a:cs typeface="Times New Roman" panose="02020603050405020304" pitchFamily="18" charset="0"/>
              </a:rPr>
              <a:t>malloc</a:t>
            </a:r>
            <a:r>
              <a:rPr lang="es-ES_tradnl" dirty="0">
                <a:latin typeface="Times New Roman" panose="02020603050405020304" pitchFamily="18" charset="0"/>
                <a:cs typeface="Times New Roman" panose="02020603050405020304" pitchFamily="18" charset="0"/>
              </a:rPr>
              <a:t>(</a:t>
            </a:r>
            <a:r>
              <a:rPr lang="es-ES_tradnl" dirty="0" err="1">
                <a:latin typeface="Times New Roman" panose="02020603050405020304" pitchFamily="18" charset="0"/>
                <a:cs typeface="Times New Roman" panose="02020603050405020304" pitchFamily="18" charset="0"/>
              </a:rPr>
              <a:t>sizeof</a:t>
            </a:r>
            <a:r>
              <a:rPr lang="es-ES_tradnl" dirty="0">
                <a:latin typeface="Times New Roman" panose="02020603050405020304" pitchFamily="18" charset="0"/>
                <a:cs typeface="Times New Roman" panose="02020603050405020304" pitchFamily="18" charset="0"/>
              </a:rPr>
              <a:t>(</a:t>
            </a:r>
            <a:r>
              <a:rPr lang="es-ES_tradnl" dirty="0" err="1">
                <a:latin typeface="Times New Roman" panose="02020603050405020304" pitchFamily="18" charset="0"/>
                <a:cs typeface="Times New Roman" panose="02020603050405020304" pitchFamily="18" charset="0"/>
              </a:rPr>
              <a:t>vec_rec</a:t>
            </a:r>
            <a:r>
              <a:rPr lang="es-ES_tradnl" dirty="0">
                <a:latin typeface="Times New Roman" panose="02020603050405020304" pitchFamily="18" charset="0"/>
                <a:cs typeface="Times New Roman" panose="02020603050405020304" pitchFamily="18" charset="0"/>
              </a:rPr>
              <a:t>));</a:t>
            </a:r>
          </a:p>
          <a:p>
            <a:pPr marL="0" indent="0">
              <a:buNone/>
            </a:pPr>
            <a:r>
              <a:rPr lang="es-ES_tradnl" dirty="0">
                <a:latin typeface="Times New Roman" panose="02020603050405020304" pitchFamily="18" charset="0"/>
                <a:cs typeface="Times New Roman" panose="02020603050405020304" pitchFamily="18" charset="0"/>
              </a:rPr>
              <a:t>    </a:t>
            </a:r>
            <a:r>
              <a:rPr lang="es-ES_tradnl" dirty="0" err="1">
                <a:latin typeface="Times New Roman" panose="02020603050405020304" pitchFamily="18" charset="0"/>
                <a:cs typeface="Times New Roman" panose="02020603050405020304" pitchFamily="18" charset="0"/>
              </a:rPr>
              <a:t>data_t</a:t>
            </a:r>
            <a:r>
              <a:rPr lang="es-ES_tradnl" dirty="0">
                <a:latin typeface="Times New Roman" panose="02020603050405020304" pitchFamily="18" charset="0"/>
                <a:cs typeface="Times New Roman" panose="02020603050405020304" pitchFamily="18" charset="0"/>
              </a:rPr>
              <a:t> *data = NULL;</a:t>
            </a:r>
          </a:p>
          <a:p>
            <a:pPr marL="0" indent="0">
              <a:buNone/>
            </a:pPr>
            <a:r>
              <a:rPr lang="es-ES_tradnl" dirty="0">
                <a:latin typeface="Times New Roman" panose="02020603050405020304" pitchFamily="18" charset="0"/>
                <a:cs typeface="Times New Roman" panose="02020603050405020304" pitchFamily="18" charset="0"/>
              </a:rPr>
              <a:t>    </a:t>
            </a:r>
            <a:r>
              <a:rPr lang="es-ES_tradnl" dirty="0" err="1">
                <a:latin typeface="Times New Roman" panose="02020603050405020304" pitchFamily="18" charset="0"/>
                <a:cs typeface="Times New Roman" panose="02020603050405020304" pitchFamily="18" charset="0"/>
              </a:rPr>
              <a:t>if</a:t>
            </a:r>
            <a:r>
              <a:rPr lang="es-ES_tradnl" dirty="0">
                <a:latin typeface="Times New Roman" panose="02020603050405020304" pitchFamily="18" charset="0"/>
                <a:cs typeface="Times New Roman" panose="02020603050405020304" pitchFamily="18" charset="0"/>
              </a:rPr>
              <a:t> (!</a:t>
            </a:r>
            <a:r>
              <a:rPr lang="es-ES_tradnl" dirty="0" err="1">
                <a:latin typeface="Times New Roman" panose="02020603050405020304" pitchFamily="18" charset="0"/>
                <a:cs typeface="Times New Roman" panose="02020603050405020304" pitchFamily="18" charset="0"/>
              </a:rPr>
              <a:t>result</a:t>
            </a:r>
            <a:r>
              <a:rPr lang="es-ES_tradnl" dirty="0">
                <a:latin typeface="Times New Roman" panose="02020603050405020304" pitchFamily="18" charset="0"/>
                <a:cs typeface="Times New Roman" panose="02020603050405020304" pitchFamily="18" charset="0"/>
              </a:rPr>
              <a:t>)</a:t>
            </a:r>
          </a:p>
          <a:p>
            <a:pPr marL="0" indent="0">
              <a:buNone/>
            </a:pPr>
            <a:r>
              <a:rPr lang="es-ES_tradnl" dirty="0">
                <a:latin typeface="Times New Roman" panose="02020603050405020304" pitchFamily="18" charset="0"/>
                <a:cs typeface="Times New Roman" panose="02020603050405020304" pitchFamily="18" charset="0"/>
              </a:rPr>
              <a:t>        </a:t>
            </a:r>
            <a:r>
              <a:rPr lang="es-ES_tradnl" dirty="0" err="1">
                <a:latin typeface="Times New Roman" panose="02020603050405020304" pitchFamily="18" charset="0"/>
                <a:cs typeface="Times New Roman" panose="02020603050405020304" pitchFamily="18" charset="0"/>
              </a:rPr>
              <a:t>return</a:t>
            </a:r>
            <a:r>
              <a:rPr lang="es-ES_tradnl" dirty="0">
                <a:latin typeface="Times New Roman" panose="02020603050405020304" pitchFamily="18" charset="0"/>
                <a:cs typeface="Times New Roman" panose="02020603050405020304" pitchFamily="18" charset="0"/>
              </a:rPr>
              <a:t> NULL;     </a:t>
            </a:r>
            <a:r>
              <a:rPr lang="es-ES_tradnl" b="1" dirty="0">
                <a:solidFill>
                  <a:srgbClr val="00B050"/>
                </a:solidFill>
                <a:latin typeface="Times New Roman" panose="02020603050405020304" pitchFamily="18" charset="0"/>
                <a:cs typeface="Times New Roman" panose="02020603050405020304" pitchFamily="18" charset="0"/>
              </a:rPr>
              <a:t>/* </a:t>
            </a:r>
            <a:r>
              <a:rPr lang="es-ES_tradnl" b="1" dirty="0" err="1">
                <a:solidFill>
                  <a:srgbClr val="00B050"/>
                </a:solidFill>
                <a:latin typeface="Times New Roman" panose="02020603050405020304" pitchFamily="18" charset="0"/>
                <a:cs typeface="Times New Roman" panose="02020603050405020304" pitchFamily="18" charset="0"/>
              </a:rPr>
              <a:t>Couldn’t</a:t>
            </a:r>
            <a:r>
              <a:rPr lang="es-ES_tradnl" b="1" dirty="0">
                <a:solidFill>
                  <a:srgbClr val="00B050"/>
                </a:solidFill>
                <a:latin typeface="Times New Roman" panose="02020603050405020304" pitchFamily="18" charset="0"/>
                <a:cs typeface="Times New Roman" panose="02020603050405020304" pitchFamily="18" charset="0"/>
              </a:rPr>
              <a:t> </a:t>
            </a:r>
            <a:r>
              <a:rPr lang="es-ES_tradnl" b="1" dirty="0" err="1">
                <a:solidFill>
                  <a:srgbClr val="00B050"/>
                </a:solidFill>
                <a:latin typeface="Times New Roman" panose="02020603050405020304" pitchFamily="18" charset="0"/>
                <a:cs typeface="Times New Roman" panose="02020603050405020304" pitchFamily="18" charset="0"/>
              </a:rPr>
              <a:t>allocate</a:t>
            </a:r>
            <a:r>
              <a:rPr lang="es-ES_tradnl" b="1" dirty="0">
                <a:solidFill>
                  <a:srgbClr val="00B050"/>
                </a:solidFill>
                <a:latin typeface="Times New Roman" panose="02020603050405020304" pitchFamily="18" charset="0"/>
                <a:cs typeface="Times New Roman" panose="02020603050405020304" pitchFamily="18" charset="0"/>
              </a:rPr>
              <a:t> </a:t>
            </a:r>
            <a:r>
              <a:rPr lang="es-ES_tradnl" b="1" dirty="0" err="1">
                <a:solidFill>
                  <a:srgbClr val="00B050"/>
                </a:solidFill>
                <a:latin typeface="Times New Roman" panose="02020603050405020304" pitchFamily="18" charset="0"/>
                <a:cs typeface="Times New Roman" panose="02020603050405020304" pitchFamily="18" charset="0"/>
              </a:rPr>
              <a:t>storage</a:t>
            </a:r>
            <a:r>
              <a:rPr lang="es-ES_tradnl" b="1" dirty="0">
                <a:solidFill>
                  <a:srgbClr val="00B050"/>
                </a:solidFill>
                <a:latin typeface="Times New Roman" panose="02020603050405020304" pitchFamily="18" charset="0"/>
                <a:cs typeface="Times New Roman" panose="02020603050405020304" pitchFamily="18" charset="0"/>
              </a:rPr>
              <a:t> */</a:t>
            </a:r>
          </a:p>
          <a:p>
            <a:pPr marL="0" indent="0">
              <a:buNone/>
            </a:pPr>
            <a:r>
              <a:rPr lang="es-ES_tradnl" dirty="0">
                <a:latin typeface="Times New Roman" panose="02020603050405020304" pitchFamily="18" charset="0"/>
                <a:cs typeface="Times New Roman" panose="02020603050405020304" pitchFamily="18" charset="0"/>
              </a:rPr>
              <a:t>    </a:t>
            </a:r>
            <a:r>
              <a:rPr lang="es-ES_tradnl" dirty="0" err="1">
                <a:latin typeface="Times New Roman" panose="02020603050405020304" pitchFamily="18" charset="0"/>
                <a:cs typeface="Times New Roman" panose="02020603050405020304" pitchFamily="18" charset="0"/>
              </a:rPr>
              <a:t>result</a:t>
            </a:r>
            <a:r>
              <a:rPr lang="es-ES_tradnl" dirty="0">
                <a:latin typeface="Times New Roman" panose="02020603050405020304" pitchFamily="18" charset="0"/>
                <a:cs typeface="Times New Roman" panose="02020603050405020304" pitchFamily="18" charset="0"/>
              </a:rPr>
              <a:t>-&gt;</a:t>
            </a:r>
            <a:r>
              <a:rPr lang="es-ES_tradnl" dirty="0" err="1">
                <a:latin typeface="Times New Roman" panose="02020603050405020304" pitchFamily="18" charset="0"/>
                <a:cs typeface="Times New Roman" panose="02020603050405020304" pitchFamily="18" charset="0"/>
              </a:rPr>
              <a:t>len</a:t>
            </a:r>
            <a:r>
              <a:rPr lang="es-ES_tradnl" dirty="0">
                <a:latin typeface="Times New Roman" panose="02020603050405020304" pitchFamily="18" charset="0"/>
                <a:cs typeface="Times New Roman" panose="02020603050405020304" pitchFamily="18" charset="0"/>
              </a:rPr>
              <a:t> = </a:t>
            </a:r>
            <a:r>
              <a:rPr lang="es-ES_tradnl" dirty="0" err="1">
                <a:latin typeface="Times New Roman" panose="02020603050405020304" pitchFamily="18" charset="0"/>
                <a:cs typeface="Times New Roman" panose="02020603050405020304" pitchFamily="18" charset="0"/>
              </a:rPr>
              <a:t>len</a:t>
            </a:r>
            <a:r>
              <a:rPr lang="es-ES_tradnl" dirty="0">
                <a:latin typeface="Times New Roman" panose="02020603050405020304" pitchFamily="18" charset="0"/>
                <a:cs typeface="Times New Roman" panose="02020603050405020304" pitchFamily="18" charset="0"/>
              </a:rPr>
              <a:t>;</a:t>
            </a:r>
          </a:p>
        </p:txBody>
      </p:sp>
      <p:sp>
        <p:nvSpPr>
          <p:cNvPr id="4" name="Footer Placeholder 3">
            <a:extLst>
              <a:ext uri="{FF2B5EF4-FFF2-40B4-BE49-F238E27FC236}">
                <a16:creationId xmlns:a16="http://schemas.microsoft.com/office/drawing/2014/main" id="{C7CDD83C-FE21-8B4E-B577-7A98884C48C2}"/>
              </a:ext>
            </a:extLst>
          </p:cNvPr>
          <p:cNvSpPr>
            <a:spLocks noGrp="1"/>
          </p:cNvSpPr>
          <p:nvPr>
            <p:ph type="ftr" sz="quarter" idx="11"/>
          </p:nvPr>
        </p:nvSpPr>
        <p:spPr/>
        <p:txBody>
          <a:bodyPr/>
          <a:lstStyle/>
          <a:p>
            <a:r>
              <a:rPr lang="es-MX"/>
              <a:t>Universidad de Sonora</a:t>
            </a:r>
          </a:p>
        </p:txBody>
      </p:sp>
      <p:sp>
        <p:nvSpPr>
          <p:cNvPr id="5" name="Slide Number Placeholder 4">
            <a:extLst>
              <a:ext uri="{FF2B5EF4-FFF2-40B4-BE49-F238E27FC236}">
                <a16:creationId xmlns:a16="http://schemas.microsoft.com/office/drawing/2014/main" id="{3CCFDB67-5BD7-3E45-88B3-2BBF0C105673}"/>
              </a:ext>
            </a:extLst>
          </p:cNvPr>
          <p:cNvSpPr>
            <a:spLocks noGrp="1"/>
          </p:cNvSpPr>
          <p:nvPr>
            <p:ph type="sldNum" sz="quarter" idx="12"/>
          </p:nvPr>
        </p:nvSpPr>
        <p:spPr/>
        <p:txBody>
          <a:bodyPr/>
          <a:lstStyle/>
          <a:p>
            <a:fld id="{047EF63E-E39E-4629-A876-530D649DE2E7}" type="slidenum">
              <a:rPr lang="es-MX" smtClean="0"/>
              <a:t>48</a:t>
            </a:fld>
            <a:endParaRPr lang="es-MX"/>
          </a:p>
        </p:txBody>
      </p:sp>
    </p:spTree>
    <p:extLst>
      <p:ext uri="{BB962C8B-B14F-4D97-AF65-F5344CB8AC3E}">
        <p14:creationId xmlns:p14="http://schemas.microsoft.com/office/powerpoint/2010/main" val="268640927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dirty="0" smtClean="0"/>
              <a:t>Implementación</a:t>
            </a:r>
            <a:endParaRPr lang="es-MX" dirty="0"/>
          </a:p>
        </p:txBody>
      </p:sp>
      <p:sp>
        <p:nvSpPr>
          <p:cNvPr id="3" name="Marcador de contenido 2"/>
          <p:cNvSpPr>
            <a:spLocks noGrp="1"/>
          </p:cNvSpPr>
          <p:nvPr>
            <p:ph idx="1"/>
          </p:nvPr>
        </p:nvSpPr>
        <p:spPr/>
        <p:txBody>
          <a:bodyPr>
            <a:normAutofit fontScale="85000" lnSpcReduction="20000"/>
          </a:bodyPr>
          <a:lstStyle/>
          <a:p>
            <a:pPr marL="0" indent="0">
              <a:buNone/>
            </a:pPr>
            <a:r>
              <a:rPr lang="es-ES_tradnl" b="1" dirty="0">
                <a:solidFill>
                  <a:srgbClr val="00B050"/>
                </a:solidFill>
                <a:latin typeface="Times New Roman" panose="02020603050405020304" pitchFamily="18" charset="0"/>
                <a:cs typeface="Times New Roman" panose="02020603050405020304" pitchFamily="18" charset="0"/>
              </a:rPr>
              <a:t>    /* </a:t>
            </a:r>
            <a:r>
              <a:rPr lang="es-ES_tradnl" b="1" dirty="0" err="1">
                <a:solidFill>
                  <a:srgbClr val="00B050"/>
                </a:solidFill>
                <a:latin typeface="Times New Roman" panose="02020603050405020304" pitchFamily="18" charset="0"/>
                <a:cs typeface="Times New Roman" panose="02020603050405020304" pitchFamily="18" charset="0"/>
              </a:rPr>
              <a:t>Allocate</a:t>
            </a:r>
            <a:r>
              <a:rPr lang="es-ES_tradnl" b="1" dirty="0">
                <a:solidFill>
                  <a:srgbClr val="00B050"/>
                </a:solidFill>
                <a:latin typeface="Times New Roman" panose="02020603050405020304" pitchFamily="18" charset="0"/>
                <a:cs typeface="Times New Roman" panose="02020603050405020304" pitchFamily="18" charset="0"/>
              </a:rPr>
              <a:t> </a:t>
            </a:r>
            <a:r>
              <a:rPr lang="es-ES_tradnl" b="1" dirty="0" err="1">
                <a:solidFill>
                  <a:srgbClr val="00B050"/>
                </a:solidFill>
                <a:latin typeface="Times New Roman" panose="02020603050405020304" pitchFamily="18" charset="0"/>
                <a:cs typeface="Times New Roman" panose="02020603050405020304" pitchFamily="18" charset="0"/>
              </a:rPr>
              <a:t>array</a:t>
            </a:r>
            <a:r>
              <a:rPr lang="es-ES_tradnl" b="1" dirty="0">
                <a:solidFill>
                  <a:srgbClr val="00B050"/>
                </a:solidFill>
                <a:latin typeface="Times New Roman" panose="02020603050405020304" pitchFamily="18" charset="0"/>
                <a:cs typeface="Times New Roman" panose="02020603050405020304" pitchFamily="18" charset="0"/>
              </a:rPr>
              <a:t> */</a:t>
            </a:r>
          </a:p>
          <a:p>
            <a:pPr marL="0" indent="0">
              <a:buNone/>
            </a:pPr>
            <a:r>
              <a:rPr lang="es-ES_tradnl" dirty="0">
                <a:latin typeface="Times New Roman" panose="02020603050405020304" pitchFamily="18" charset="0"/>
                <a:cs typeface="Times New Roman" panose="02020603050405020304" pitchFamily="18" charset="0"/>
              </a:rPr>
              <a:t>    </a:t>
            </a:r>
            <a:r>
              <a:rPr lang="es-ES_tradnl" dirty="0" err="1">
                <a:latin typeface="Times New Roman" panose="02020603050405020304" pitchFamily="18" charset="0"/>
                <a:cs typeface="Times New Roman" panose="02020603050405020304" pitchFamily="18" charset="0"/>
              </a:rPr>
              <a:t>if</a:t>
            </a:r>
            <a:r>
              <a:rPr lang="es-ES_tradnl" dirty="0">
                <a:latin typeface="Times New Roman" panose="02020603050405020304" pitchFamily="18" charset="0"/>
                <a:cs typeface="Times New Roman" panose="02020603050405020304" pitchFamily="18" charset="0"/>
              </a:rPr>
              <a:t> (</a:t>
            </a:r>
            <a:r>
              <a:rPr lang="es-ES_tradnl" dirty="0" err="1">
                <a:latin typeface="Times New Roman" panose="02020603050405020304" pitchFamily="18" charset="0"/>
                <a:cs typeface="Times New Roman" panose="02020603050405020304" pitchFamily="18" charset="0"/>
              </a:rPr>
              <a:t>len</a:t>
            </a:r>
            <a:r>
              <a:rPr lang="es-ES_tradnl" dirty="0">
                <a:latin typeface="Times New Roman" panose="02020603050405020304" pitchFamily="18" charset="0"/>
                <a:cs typeface="Times New Roman" panose="02020603050405020304" pitchFamily="18" charset="0"/>
              </a:rPr>
              <a:t> &gt; 0) {</a:t>
            </a:r>
          </a:p>
          <a:p>
            <a:pPr marL="0" indent="0">
              <a:buNone/>
            </a:pPr>
            <a:r>
              <a:rPr lang="es-ES_tradnl" dirty="0">
                <a:latin typeface="Times New Roman" panose="02020603050405020304" pitchFamily="18" charset="0"/>
                <a:cs typeface="Times New Roman" panose="02020603050405020304" pitchFamily="18" charset="0"/>
              </a:rPr>
              <a:t>        data = (</a:t>
            </a:r>
            <a:r>
              <a:rPr lang="es-ES_tradnl" dirty="0" err="1">
                <a:latin typeface="Times New Roman" panose="02020603050405020304" pitchFamily="18" charset="0"/>
                <a:cs typeface="Times New Roman" panose="02020603050405020304" pitchFamily="18" charset="0"/>
              </a:rPr>
              <a:t>data_t</a:t>
            </a:r>
            <a:r>
              <a:rPr lang="es-ES_tradnl" dirty="0">
                <a:latin typeface="Times New Roman" panose="02020603050405020304" pitchFamily="18" charset="0"/>
                <a:cs typeface="Times New Roman" panose="02020603050405020304" pitchFamily="18" charset="0"/>
              </a:rPr>
              <a:t> *) </a:t>
            </a:r>
            <a:r>
              <a:rPr lang="es-ES_tradnl" dirty="0" err="1">
                <a:latin typeface="Times New Roman" panose="02020603050405020304" pitchFamily="18" charset="0"/>
                <a:cs typeface="Times New Roman" panose="02020603050405020304" pitchFamily="18" charset="0"/>
              </a:rPr>
              <a:t>calloc</a:t>
            </a:r>
            <a:r>
              <a:rPr lang="es-ES_tradnl" dirty="0">
                <a:latin typeface="Times New Roman" panose="02020603050405020304" pitchFamily="18" charset="0"/>
                <a:cs typeface="Times New Roman" panose="02020603050405020304" pitchFamily="18" charset="0"/>
              </a:rPr>
              <a:t>(</a:t>
            </a:r>
            <a:r>
              <a:rPr lang="es-ES_tradnl" dirty="0" err="1">
                <a:latin typeface="Times New Roman" panose="02020603050405020304" pitchFamily="18" charset="0"/>
                <a:cs typeface="Times New Roman" panose="02020603050405020304" pitchFamily="18" charset="0"/>
              </a:rPr>
              <a:t>len</a:t>
            </a:r>
            <a:r>
              <a:rPr lang="es-ES_tradnl" dirty="0">
                <a:latin typeface="Times New Roman" panose="02020603050405020304" pitchFamily="18" charset="0"/>
                <a:cs typeface="Times New Roman" panose="02020603050405020304" pitchFamily="18" charset="0"/>
              </a:rPr>
              <a:t>, </a:t>
            </a:r>
            <a:r>
              <a:rPr lang="es-ES_tradnl" dirty="0" err="1">
                <a:latin typeface="Times New Roman" panose="02020603050405020304" pitchFamily="18" charset="0"/>
                <a:cs typeface="Times New Roman" panose="02020603050405020304" pitchFamily="18" charset="0"/>
              </a:rPr>
              <a:t>sizeof</a:t>
            </a:r>
            <a:r>
              <a:rPr lang="es-ES_tradnl" dirty="0">
                <a:latin typeface="Times New Roman" panose="02020603050405020304" pitchFamily="18" charset="0"/>
                <a:cs typeface="Times New Roman" panose="02020603050405020304" pitchFamily="18" charset="0"/>
              </a:rPr>
              <a:t>(</a:t>
            </a:r>
            <a:r>
              <a:rPr lang="es-ES_tradnl" dirty="0" err="1">
                <a:latin typeface="Times New Roman" panose="02020603050405020304" pitchFamily="18" charset="0"/>
                <a:cs typeface="Times New Roman" panose="02020603050405020304" pitchFamily="18" charset="0"/>
              </a:rPr>
              <a:t>data_t</a:t>
            </a:r>
            <a:r>
              <a:rPr lang="es-ES_tradnl" dirty="0">
                <a:latin typeface="Times New Roman" panose="02020603050405020304" pitchFamily="18" charset="0"/>
                <a:cs typeface="Times New Roman" panose="02020603050405020304" pitchFamily="18" charset="0"/>
              </a:rPr>
              <a:t>));</a:t>
            </a:r>
          </a:p>
          <a:p>
            <a:pPr marL="0" indent="0">
              <a:buNone/>
            </a:pPr>
            <a:r>
              <a:rPr lang="es-ES_tradnl" dirty="0">
                <a:latin typeface="Times New Roman" panose="02020603050405020304" pitchFamily="18" charset="0"/>
                <a:cs typeface="Times New Roman" panose="02020603050405020304" pitchFamily="18" charset="0"/>
              </a:rPr>
              <a:t>        </a:t>
            </a:r>
            <a:r>
              <a:rPr lang="es-ES_tradnl" dirty="0" err="1">
                <a:latin typeface="Times New Roman" panose="02020603050405020304" pitchFamily="18" charset="0"/>
                <a:cs typeface="Times New Roman" panose="02020603050405020304" pitchFamily="18" charset="0"/>
              </a:rPr>
              <a:t>if</a:t>
            </a:r>
            <a:r>
              <a:rPr lang="es-ES_tradnl" dirty="0">
                <a:latin typeface="Times New Roman" panose="02020603050405020304" pitchFamily="18" charset="0"/>
                <a:cs typeface="Times New Roman" panose="02020603050405020304" pitchFamily="18" charset="0"/>
              </a:rPr>
              <a:t> (!data) {</a:t>
            </a:r>
          </a:p>
          <a:p>
            <a:pPr marL="0" indent="0">
              <a:buNone/>
            </a:pPr>
            <a:r>
              <a:rPr lang="es-ES_tradnl" dirty="0">
                <a:latin typeface="Times New Roman" panose="02020603050405020304" pitchFamily="18" charset="0"/>
                <a:cs typeface="Times New Roman" panose="02020603050405020304" pitchFamily="18" charset="0"/>
              </a:rPr>
              <a:t>            free((</a:t>
            </a:r>
            <a:r>
              <a:rPr lang="es-ES_tradnl" dirty="0" err="1">
                <a:latin typeface="Times New Roman" panose="02020603050405020304" pitchFamily="18" charset="0"/>
                <a:cs typeface="Times New Roman" panose="02020603050405020304" pitchFamily="18" charset="0"/>
              </a:rPr>
              <a:t>void</a:t>
            </a:r>
            <a:r>
              <a:rPr lang="es-ES_tradnl" dirty="0">
                <a:latin typeface="Times New Roman" panose="02020603050405020304" pitchFamily="18" charset="0"/>
                <a:cs typeface="Times New Roman" panose="02020603050405020304" pitchFamily="18" charset="0"/>
              </a:rPr>
              <a:t> *) </a:t>
            </a:r>
            <a:r>
              <a:rPr lang="es-ES_tradnl" dirty="0" err="1">
                <a:latin typeface="Times New Roman" panose="02020603050405020304" pitchFamily="18" charset="0"/>
                <a:cs typeface="Times New Roman" panose="02020603050405020304" pitchFamily="18" charset="0"/>
              </a:rPr>
              <a:t>result</a:t>
            </a:r>
            <a:r>
              <a:rPr lang="es-ES_tradnl" dirty="0">
                <a:latin typeface="Times New Roman" panose="02020603050405020304" pitchFamily="18" charset="0"/>
                <a:cs typeface="Times New Roman" panose="02020603050405020304" pitchFamily="18" charset="0"/>
              </a:rPr>
              <a:t>);</a:t>
            </a:r>
          </a:p>
          <a:p>
            <a:pPr marL="0" indent="0">
              <a:buNone/>
            </a:pPr>
            <a:r>
              <a:rPr lang="es-ES_tradnl" dirty="0">
                <a:latin typeface="Times New Roman" panose="02020603050405020304" pitchFamily="18" charset="0"/>
                <a:cs typeface="Times New Roman" panose="02020603050405020304" pitchFamily="18" charset="0"/>
              </a:rPr>
              <a:t>            </a:t>
            </a:r>
            <a:r>
              <a:rPr lang="es-ES_tradnl" dirty="0" err="1">
                <a:latin typeface="Times New Roman" panose="02020603050405020304" pitchFamily="18" charset="0"/>
                <a:cs typeface="Times New Roman" panose="02020603050405020304" pitchFamily="18" charset="0"/>
              </a:rPr>
              <a:t>return</a:t>
            </a:r>
            <a:r>
              <a:rPr lang="es-ES_tradnl" dirty="0">
                <a:latin typeface="Times New Roman" panose="02020603050405020304" pitchFamily="18" charset="0"/>
                <a:cs typeface="Times New Roman" panose="02020603050405020304" pitchFamily="18" charset="0"/>
              </a:rPr>
              <a:t> NULL;     </a:t>
            </a:r>
            <a:r>
              <a:rPr lang="es-ES_tradnl" b="1" dirty="0">
                <a:solidFill>
                  <a:srgbClr val="00B050"/>
                </a:solidFill>
                <a:latin typeface="Times New Roman" panose="02020603050405020304" pitchFamily="18" charset="0"/>
                <a:cs typeface="Times New Roman" panose="02020603050405020304" pitchFamily="18" charset="0"/>
              </a:rPr>
              <a:t>/* </a:t>
            </a:r>
            <a:r>
              <a:rPr lang="es-ES_tradnl" b="1" dirty="0" err="1">
                <a:solidFill>
                  <a:srgbClr val="00B050"/>
                </a:solidFill>
                <a:latin typeface="Times New Roman" panose="02020603050405020304" pitchFamily="18" charset="0"/>
                <a:cs typeface="Times New Roman" panose="02020603050405020304" pitchFamily="18" charset="0"/>
              </a:rPr>
              <a:t>Couldn’t</a:t>
            </a:r>
            <a:r>
              <a:rPr lang="es-ES_tradnl" b="1" dirty="0">
                <a:solidFill>
                  <a:srgbClr val="00B050"/>
                </a:solidFill>
                <a:latin typeface="Times New Roman" panose="02020603050405020304" pitchFamily="18" charset="0"/>
                <a:cs typeface="Times New Roman" panose="02020603050405020304" pitchFamily="18" charset="0"/>
              </a:rPr>
              <a:t> </a:t>
            </a:r>
            <a:r>
              <a:rPr lang="es-ES_tradnl" b="1" dirty="0" err="1">
                <a:solidFill>
                  <a:srgbClr val="00B050"/>
                </a:solidFill>
                <a:latin typeface="Times New Roman" panose="02020603050405020304" pitchFamily="18" charset="0"/>
                <a:cs typeface="Times New Roman" panose="02020603050405020304" pitchFamily="18" charset="0"/>
              </a:rPr>
              <a:t>allocate</a:t>
            </a:r>
            <a:r>
              <a:rPr lang="es-ES_tradnl" b="1" dirty="0">
                <a:solidFill>
                  <a:srgbClr val="00B050"/>
                </a:solidFill>
                <a:latin typeface="Times New Roman" panose="02020603050405020304" pitchFamily="18" charset="0"/>
                <a:cs typeface="Times New Roman" panose="02020603050405020304" pitchFamily="18" charset="0"/>
              </a:rPr>
              <a:t> </a:t>
            </a:r>
            <a:r>
              <a:rPr lang="es-ES_tradnl" b="1" dirty="0" err="1">
                <a:solidFill>
                  <a:srgbClr val="00B050"/>
                </a:solidFill>
                <a:latin typeface="Times New Roman" panose="02020603050405020304" pitchFamily="18" charset="0"/>
                <a:cs typeface="Times New Roman" panose="02020603050405020304" pitchFamily="18" charset="0"/>
              </a:rPr>
              <a:t>storage</a:t>
            </a:r>
            <a:r>
              <a:rPr lang="es-ES_tradnl" b="1" dirty="0">
                <a:solidFill>
                  <a:srgbClr val="00B050"/>
                </a:solidFill>
                <a:latin typeface="Times New Roman" panose="02020603050405020304" pitchFamily="18" charset="0"/>
                <a:cs typeface="Times New Roman" panose="02020603050405020304" pitchFamily="18" charset="0"/>
              </a:rPr>
              <a:t> */</a:t>
            </a:r>
          </a:p>
          <a:p>
            <a:pPr marL="0" indent="0">
              <a:buNone/>
            </a:pPr>
            <a:r>
              <a:rPr lang="es-ES_tradnl" dirty="0">
                <a:latin typeface="Times New Roman" panose="02020603050405020304" pitchFamily="18" charset="0"/>
                <a:cs typeface="Times New Roman" panose="02020603050405020304" pitchFamily="18" charset="0"/>
              </a:rPr>
              <a:t>        }</a:t>
            </a:r>
          </a:p>
          <a:p>
            <a:pPr marL="0" indent="0">
              <a:buNone/>
            </a:pPr>
            <a:r>
              <a:rPr lang="es-ES_tradnl" dirty="0">
                <a:latin typeface="Times New Roman" panose="02020603050405020304" pitchFamily="18" charset="0"/>
                <a:cs typeface="Times New Roman" panose="02020603050405020304" pitchFamily="18" charset="0"/>
              </a:rPr>
              <a:t>    }</a:t>
            </a:r>
          </a:p>
          <a:p>
            <a:pPr marL="0" indent="0">
              <a:buNone/>
            </a:pPr>
            <a:r>
              <a:rPr lang="es-ES_tradnl" dirty="0">
                <a:latin typeface="Times New Roman" panose="02020603050405020304" pitchFamily="18" charset="0"/>
                <a:cs typeface="Times New Roman" panose="02020603050405020304" pitchFamily="18" charset="0"/>
              </a:rPr>
              <a:t>    </a:t>
            </a:r>
            <a:r>
              <a:rPr lang="es-ES_tradnl" b="1" dirty="0">
                <a:solidFill>
                  <a:srgbClr val="00B050"/>
                </a:solidFill>
                <a:latin typeface="Times New Roman" panose="02020603050405020304" pitchFamily="18" charset="0"/>
                <a:cs typeface="Times New Roman" panose="02020603050405020304" pitchFamily="18" charset="0"/>
              </a:rPr>
              <a:t>/* Data </a:t>
            </a:r>
            <a:r>
              <a:rPr lang="es-ES_tradnl" b="1" dirty="0" err="1">
                <a:solidFill>
                  <a:srgbClr val="00B050"/>
                </a:solidFill>
                <a:latin typeface="Times New Roman" panose="02020603050405020304" pitchFamily="18" charset="0"/>
                <a:cs typeface="Times New Roman" panose="02020603050405020304" pitchFamily="18" charset="0"/>
              </a:rPr>
              <a:t>will</a:t>
            </a:r>
            <a:r>
              <a:rPr lang="es-ES_tradnl" b="1" dirty="0">
                <a:solidFill>
                  <a:srgbClr val="00B050"/>
                </a:solidFill>
                <a:latin typeface="Times New Roman" panose="02020603050405020304" pitchFamily="18" charset="0"/>
                <a:cs typeface="Times New Roman" panose="02020603050405020304" pitchFamily="18" charset="0"/>
              </a:rPr>
              <a:t> </a:t>
            </a:r>
            <a:r>
              <a:rPr lang="es-ES_tradnl" b="1" dirty="0" err="1">
                <a:solidFill>
                  <a:srgbClr val="00B050"/>
                </a:solidFill>
                <a:latin typeface="Times New Roman" panose="02020603050405020304" pitchFamily="18" charset="0"/>
                <a:cs typeface="Times New Roman" panose="02020603050405020304" pitchFamily="18" charset="0"/>
              </a:rPr>
              <a:t>either</a:t>
            </a:r>
            <a:r>
              <a:rPr lang="es-ES_tradnl" b="1" dirty="0">
                <a:solidFill>
                  <a:srgbClr val="00B050"/>
                </a:solidFill>
                <a:latin typeface="Times New Roman" panose="02020603050405020304" pitchFamily="18" charset="0"/>
                <a:cs typeface="Times New Roman" panose="02020603050405020304" pitchFamily="18" charset="0"/>
              </a:rPr>
              <a:t> be NULL </a:t>
            </a:r>
            <a:r>
              <a:rPr lang="es-ES_tradnl" b="1" dirty="0" err="1">
                <a:solidFill>
                  <a:srgbClr val="00B050"/>
                </a:solidFill>
                <a:latin typeface="Times New Roman" panose="02020603050405020304" pitchFamily="18" charset="0"/>
                <a:cs typeface="Times New Roman" panose="02020603050405020304" pitchFamily="18" charset="0"/>
              </a:rPr>
              <a:t>or</a:t>
            </a:r>
            <a:r>
              <a:rPr lang="es-ES_tradnl" b="1" dirty="0">
                <a:solidFill>
                  <a:srgbClr val="00B050"/>
                </a:solidFill>
                <a:latin typeface="Times New Roman" panose="02020603050405020304" pitchFamily="18" charset="0"/>
                <a:cs typeface="Times New Roman" panose="02020603050405020304" pitchFamily="18" charset="0"/>
              </a:rPr>
              <a:t> </a:t>
            </a:r>
            <a:r>
              <a:rPr lang="es-ES_tradnl" b="1" dirty="0" err="1">
                <a:solidFill>
                  <a:srgbClr val="00B050"/>
                </a:solidFill>
                <a:latin typeface="Times New Roman" panose="02020603050405020304" pitchFamily="18" charset="0"/>
                <a:cs typeface="Times New Roman" panose="02020603050405020304" pitchFamily="18" charset="0"/>
              </a:rPr>
              <a:t>allocated</a:t>
            </a:r>
            <a:r>
              <a:rPr lang="es-ES_tradnl" b="1" dirty="0">
                <a:solidFill>
                  <a:srgbClr val="00B050"/>
                </a:solidFill>
                <a:latin typeface="Times New Roman" panose="02020603050405020304" pitchFamily="18" charset="0"/>
                <a:cs typeface="Times New Roman" panose="02020603050405020304" pitchFamily="18" charset="0"/>
              </a:rPr>
              <a:t> </a:t>
            </a:r>
            <a:r>
              <a:rPr lang="es-ES_tradnl" b="1" dirty="0" err="1">
                <a:solidFill>
                  <a:srgbClr val="00B050"/>
                </a:solidFill>
                <a:latin typeface="Times New Roman" panose="02020603050405020304" pitchFamily="18" charset="0"/>
                <a:cs typeface="Times New Roman" panose="02020603050405020304" pitchFamily="18" charset="0"/>
              </a:rPr>
              <a:t>array</a:t>
            </a:r>
            <a:r>
              <a:rPr lang="es-ES_tradnl" b="1" dirty="0">
                <a:solidFill>
                  <a:srgbClr val="00B050"/>
                </a:solidFill>
                <a:latin typeface="Times New Roman" panose="02020603050405020304" pitchFamily="18" charset="0"/>
                <a:cs typeface="Times New Roman" panose="02020603050405020304" pitchFamily="18" charset="0"/>
              </a:rPr>
              <a:t> */</a:t>
            </a:r>
          </a:p>
          <a:p>
            <a:pPr marL="0" indent="0">
              <a:buNone/>
            </a:pPr>
            <a:r>
              <a:rPr lang="es-ES_tradnl" dirty="0">
                <a:latin typeface="Times New Roman" panose="02020603050405020304" pitchFamily="18" charset="0"/>
                <a:cs typeface="Times New Roman" panose="02020603050405020304" pitchFamily="18" charset="0"/>
              </a:rPr>
              <a:t>    </a:t>
            </a:r>
            <a:r>
              <a:rPr lang="es-ES_tradnl" dirty="0" err="1">
                <a:latin typeface="Times New Roman" panose="02020603050405020304" pitchFamily="18" charset="0"/>
                <a:cs typeface="Times New Roman" panose="02020603050405020304" pitchFamily="18" charset="0"/>
              </a:rPr>
              <a:t>result</a:t>
            </a:r>
            <a:r>
              <a:rPr lang="es-ES_tradnl" dirty="0">
                <a:latin typeface="Times New Roman" panose="02020603050405020304" pitchFamily="18" charset="0"/>
                <a:cs typeface="Times New Roman" panose="02020603050405020304" pitchFamily="18" charset="0"/>
              </a:rPr>
              <a:t>-&gt;data = data;</a:t>
            </a:r>
          </a:p>
          <a:p>
            <a:pPr marL="0" indent="0">
              <a:buNone/>
            </a:pPr>
            <a:r>
              <a:rPr lang="es-ES_tradnl" dirty="0">
                <a:latin typeface="Times New Roman" panose="02020603050405020304" pitchFamily="18" charset="0"/>
                <a:cs typeface="Times New Roman" panose="02020603050405020304" pitchFamily="18" charset="0"/>
              </a:rPr>
              <a:t>    </a:t>
            </a:r>
            <a:r>
              <a:rPr lang="es-ES_tradnl" dirty="0" err="1">
                <a:latin typeface="Times New Roman" panose="02020603050405020304" pitchFamily="18" charset="0"/>
                <a:cs typeface="Times New Roman" panose="02020603050405020304" pitchFamily="18" charset="0"/>
              </a:rPr>
              <a:t>return</a:t>
            </a:r>
            <a:r>
              <a:rPr lang="es-ES_tradnl" dirty="0">
                <a:latin typeface="Times New Roman" panose="02020603050405020304" pitchFamily="18" charset="0"/>
                <a:cs typeface="Times New Roman" panose="02020603050405020304" pitchFamily="18" charset="0"/>
              </a:rPr>
              <a:t> </a:t>
            </a:r>
            <a:r>
              <a:rPr lang="es-ES_tradnl" dirty="0" err="1">
                <a:latin typeface="Times New Roman" panose="02020603050405020304" pitchFamily="18" charset="0"/>
                <a:cs typeface="Times New Roman" panose="02020603050405020304" pitchFamily="18" charset="0"/>
              </a:rPr>
              <a:t>result</a:t>
            </a:r>
            <a:r>
              <a:rPr lang="es-ES_tradnl" dirty="0">
                <a:latin typeface="Times New Roman" panose="02020603050405020304" pitchFamily="18" charset="0"/>
                <a:cs typeface="Times New Roman" panose="02020603050405020304" pitchFamily="18" charset="0"/>
              </a:rPr>
              <a:t>;</a:t>
            </a:r>
          </a:p>
          <a:p>
            <a:pPr marL="0" indent="0">
              <a:buNone/>
            </a:pPr>
            <a:r>
              <a:rPr lang="es-ES_tradnl" dirty="0">
                <a:latin typeface="Times New Roman" panose="02020603050405020304" pitchFamily="18" charset="0"/>
                <a:cs typeface="Times New Roman" panose="02020603050405020304" pitchFamily="18" charset="0"/>
              </a:rPr>
              <a:t>}</a:t>
            </a:r>
          </a:p>
        </p:txBody>
      </p:sp>
      <p:sp>
        <p:nvSpPr>
          <p:cNvPr id="4" name="Marcador de pie de página 3"/>
          <p:cNvSpPr>
            <a:spLocks noGrp="1"/>
          </p:cNvSpPr>
          <p:nvPr>
            <p:ph type="ftr" sz="quarter" idx="11"/>
          </p:nvPr>
        </p:nvSpPr>
        <p:spPr/>
        <p:txBody>
          <a:bodyPr/>
          <a:lstStyle/>
          <a:p>
            <a:r>
              <a:rPr lang="es-MX"/>
              <a:t>Universidad de Sonora</a:t>
            </a:r>
          </a:p>
        </p:txBody>
      </p:sp>
      <p:sp>
        <p:nvSpPr>
          <p:cNvPr id="5" name="Marcador de número de diapositiva 4"/>
          <p:cNvSpPr>
            <a:spLocks noGrp="1"/>
          </p:cNvSpPr>
          <p:nvPr>
            <p:ph type="sldNum" sz="quarter" idx="12"/>
          </p:nvPr>
        </p:nvSpPr>
        <p:spPr/>
        <p:txBody>
          <a:bodyPr/>
          <a:lstStyle/>
          <a:p>
            <a:fld id="{047EF63E-E39E-4629-A876-530D649DE2E7}" type="slidenum">
              <a:rPr lang="es-MX" smtClean="0"/>
              <a:t>49</a:t>
            </a:fld>
            <a:endParaRPr lang="es-MX"/>
          </a:p>
        </p:txBody>
      </p:sp>
    </p:spTree>
    <p:extLst>
      <p:ext uri="{BB962C8B-B14F-4D97-AF65-F5344CB8AC3E}">
        <p14:creationId xmlns:p14="http://schemas.microsoft.com/office/powerpoint/2010/main" val="14709319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¿Cuándo se hace la optimización?</a:t>
            </a:r>
          </a:p>
        </p:txBody>
      </p:sp>
      <p:sp>
        <p:nvSpPr>
          <p:cNvPr id="3" name="Marcador de contenido 2"/>
          <p:cNvSpPr>
            <a:spLocks noGrp="1"/>
          </p:cNvSpPr>
          <p:nvPr>
            <p:ph idx="1"/>
          </p:nvPr>
        </p:nvSpPr>
        <p:spPr/>
        <p:txBody>
          <a:bodyPr/>
          <a:lstStyle/>
          <a:p>
            <a:r>
              <a:rPr lang="es-MX" dirty="0"/>
              <a:t>“</a:t>
            </a:r>
            <a:r>
              <a:rPr lang="es-MX" i="1" dirty="0"/>
              <a:t>Deberíamos</a:t>
            </a:r>
            <a:r>
              <a:rPr lang="es-MX" dirty="0"/>
              <a:t> olvidarnos de las pequeñas eficiencias, digamos alrededor del 97% del tiempo: la optimización prematura es la raíz de todos los males. Sin embargo, no debemos dejar pasar nuestras oportunidades en ese crítico 3%.”</a:t>
            </a:r>
          </a:p>
          <a:p>
            <a:r>
              <a:rPr lang="es-MX" dirty="0"/>
              <a:t>Donald </a:t>
            </a:r>
            <a:r>
              <a:rPr lang="es-MX" dirty="0" err="1"/>
              <a:t>Knuth</a:t>
            </a:r>
            <a:r>
              <a:rPr lang="es-MX" dirty="0"/>
              <a:t>, </a:t>
            </a:r>
            <a:r>
              <a:rPr lang="en-US" b="1" dirty="0"/>
              <a:t>Structured Programming with go to Statements</a:t>
            </a:r>
            <a:r>
              <a:rPr lang="en-US" dirty="0"/>
              <a:t>, Computing Surveys, Vol. 6, No. 4, December 1974, p. 268</a:t>
            </a:r>
          </a:p>
          <a:p>
            <a:r>
              <a:rPr lang="es-MX" dirty="0">
                <a:hlinkClick r:id="rId2"/>
              </a:rPr>
              <a:t>https://citeseerx.ist.psu.edu/viewdoc/summary?doi=10.1.1.103.6084</a:t>
            </a:r>
            <a:endParaRPr lang="es-MX" dirty="0"/>
          </a:p>
          <a:p>
            <a:endParaRPr lang="es-MX" dirty="0"/>
          </a:p>
        </p:txBody>
      </p:sp>
      <p:sp>
        <p:nvSpPr>
          <p:cNvPr id="4" name="Marcador de pie de página 3"/>
          <p:cNvSpPr>
            <a:spLocks noGrp="1"/>
          </p:cNvSpPr>
          <p:nvPr>
            <p:ph type="ftr" sz="quarter" idx="11"/>
          </p:nvPr>
        </p:nvSpPr>
        <p:spPr/>
        <p:txBody>
          <a:bodyPr/>
          <a:lstStyle/>
          <a:p>
            <a:r>
              <a:rPr lang="es-MX"/>
              <a:t>Universidad de Sonora</a:t>
            </a:r>
          </a:p>
        </p:txBody>
      </p:sp>
      <p:sp>
        <p:nvSpPr>
          <p:cNvPr id="5" name="Marcador de número de diapositiva 4"/>
          <p:cNvSpPr>
            <a:spLocks noGrp="1"/>
          </p:cNvSpPr>
          <p:nvPr>
            <p:ph type="sldNum" sz="quarter" idx="12"/>
          </p:nvPr>
        </p:nvSpPr>
        <p:spPr/>
        <p:txBody>
          <a:bodyPr/>
          <a:lstStyle/>
          <a:p>
            <a:fld id="{047EF63E-E39E-4629-A876-530D649DE2E7}" type="slidenum">
              <a:rPr lang="es-MX" smtClean="0"/>
              <a:t>5</a:t>
            </a:fld>
            <a:endParaRPr lang="es-MX"/>
          </a:p>
        </p:txBody>
      </p:sp>
    </p:spTree>
    <p:extLst>
      <p:ext uri="{BB962C8B-B14F-4D97-AF65-F5344CB8AC3E}">
        <p14:creationId xmlns:p14="http://schemas.microsoft.com/office/powerpoint/2010/main" val="126158771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dirty="0" smtClean="0"/>
              <a:t>Implementación</a:t>
            </a:r>
            <a:endParaRPr lang="es-MX" dirty="0"/>
          </a:p>
        </p:txBody>
      </p:sp>
      <p:sp>
        <p:nvSpPr>
          <p:cNvPr id="3" name="Marcador de contenido 2"/>
          <p:cNvSpPr>
            <a:spLocks noGrp="1"/>
          </p:cNvSpPr>
          <p:nvPr>
            <p:ph idx="1"/>
          </p:nvPr>
        </p:nvSpPr>
        <p:spPr/>
        <p:txBody>
          <a:bodyPr>
            <a:normAutofit fontScale="92500" lnSpcReduction="20000"/>
          </a:bodyPr>
          <a:lstStyle/>
          <a:p>
            <a:pPr marL="0" indent="0">
              <a:buNone/>
            </a:pPr>
            <a:r>
              <a:rPr lang="es-MX" b="1" dirty="0">
                <a:solidFill>
                  <a:srgbClr val="00B050"/>
                </a:solidFill>
                <a:latin typeface="Times New Roman" panose="02020603050405020304" pitchFamily="18" charset="0"/>
                <a:cs typeface="Times New Roman" panose="02020603050405020304" pitchFamily="18" charset="0"/>
              </a:rPr>
              <a:t>/*</a:t>
            </a:r>
          </a:p>
          <a:p>
            <a:pPr marL="0" indent="0">
              <a:buNone/>
            </a:pPr>
            <a:r>
              <a:rPr lang="es-MX" b="1" dirty="0">
                <a:solidFill>
                  <a:srgbClr val="00B050"/>
                </a:solidFill>
                <a:latin typeface="Times New Roman" panose="02020603050405020304" pitchFamily="18" charset="0"/>
                <a:cs typeface="Times New Roman" panose="02020603050405020304" pitchFamily="18" charset="0"/>
              </a:rPr>
              <a:t>* </a:t>
            </a:r>
            <a:r>
              <a:rPr lang="es-MX" b="1" dirty="0" err="1">
                <a:solidFill>
                  <a:srgbClr val="00B050"/>
                </a:solidFill>
                <a:latin typeface="Times New Roman" panose="02020603050405020304" pitchFamily="18" charset="0"/>
                <a:cs typeface="Times New Roman" panose="02020603050405020304" pitchFamily="18" charset="0"/>
              </a:rPr>
              <a:t>Retrieve</a:t>
            </a:r>
            <a:r>
              <a:rPr lang="es-MX" b="1" dirty="0">
                <a:solidFill>
                  <a:srgbClr val="00B050"/>
                </a:solidFill>
                <a:latin typeface="Times New Roman" panose="02020603050405020304" pitchFamily="18" charset="0"/>
                <a:cs typeface="Times New Roman" panose="02020603050405020304" pitchFamily="18" charset="0"/>
              </a:rPr>
              <a:t> vector </a:t>
            </a:r>
            <a:r>
              <a:rPr lang="es-MX" b="1" dirty="0" err="1">
                <a:solidFill>
                  <a:srgbClr val="00B050"/>
                </a:solidFill>
                <a:latin typeface="Times New Roman" panose="02020603050405020304" pitchFamily="18" charset="0"/>
                <a:cs typeface="Times New Roman" panose="02020603050405020304" pitchFamily="18" charset="0"/>
              </a:rPr>
              <a:t>element</a:t>
            </a:r>
            <a:r>
              <a:rPr lang="es-MX" b="1" dirty="0">
                <a:solidFill>
                  <a:srgbClr val="00B050"/>
                </a:solidFill>
                <a:latin typeface="Times New Roman" panose="02020603050405020304" pitchFamily="18" charset="0"/>
                <a:cs typeface="Times New Roman" panose="02020603050405020304" pitchFamily="18" charset="0"/>
              </a:rPr>
              <a:t> and store at </a:t>
            </a:r>
            <a:r>
              <a:rPr lang="es-MX" b="1" dirty="0" err="1">
                <a:solidFill>
                  <a:srgbClr val="00B050"/>
                </a:solidFill>
                <a:latin typeface="Times New Roman" panose="02020603050405020304" pitchFamily="18" charset="0"/>
                <a:cs typeface="Times New Roman" panose="02020603050405020304" pitchFamily="18" charset="0"/>
              </a:rPr>
              <a:t>dest</a:t>
            </a:r>
            <a:r>
              <a:rPr lang="es-MX" b="1" dirty="0">
                <a:solidFill>
                  <a:srgbClr val="00B050"/>
                </a:solidFill>
                <a:latin typeface="Times New Roman" panose="02020603050405020304" pitchFamily="18" charset="0"/>
                <a:cs typeface="Times New Roman" panose="02020603050405020304" pitchFamily="18" charset="0"/>
              </a:rPr>
              <a:t>.</a:t>
            </a:r>
          </a:p>
          <a:p>
            <a:pPr marL="0" indent="0">
              <a:buNone/>
            </a:pPr>
            <a:r>
              <a:rPr lang="es-MX" b="1" dirty="0">
                <a:solidFill>
                  <a:srgbClr val="00B050"/>
                </a:solidFill>
                <a:latin typeface="Times New Roman" panose="02020603050405020304" pitchFamily="18" charset="0"/>
                <a:cs typeface="Times New Roman" panose="02020603050405020304" pitchFamily="18" charset="0"/>
              </a:rPr>
              <a:t>* </a:t>
            </a:r>
            <a:r>
              <a:rPr lang="es-MX" b="1" dirty="0" err="1">
                <a:solidFill>
                  <a:srgbClr val="00B050"/>
                </a:solidFill>
                <a:latin typeface="Times New Roman" panose="02020603050405020304" pitchFamily="18" charset="0"/>
                <a:cs typeface="Times New Roman" panose="02020603050405020304" pitchFamily="18" charset="0"/>
              </a:rPr>
              <a:t>Return</a:t>
            </a:r>
            <a:r>
              <a:rPr lang="es-MX" b="1" dirty="0">
                <a:solidFill>
                  <a:srgbClr val="00B050"/>
                </a:solidFill>
                <a:latin typeface="Times New Roman" panose="02020603050405020304" pitchFamily="18" charset="0"/>
                <a:cs typeface="Times New Roman" panose="02020603050405020304" pitchFamily="18" charset="0"/>
              </a:rPr>
              <a:t> 0 (</a:t>
            </a:r>
            <a:r>
              <a:rPr lang="es-MX" b="1" dirty="0" err="1">
                <a:solidFill>
                  <a:srgbClr val="00B050"/>
                </a:solidFill>
                <a:latin typeface="Times New Roman" panose="02020603050405020304" pitchFamily="18" charset="0"/>
                <a:cs typeface="Times New Roman" panose="02020603050405020304" pitchFamily="18" charset="0"/>
              </a:rPr>
              <a:t>out</a:t>
            </a:r>
            <a:r>
              <a:rPr lang="es-MX" b="1" dirty="0">
                <a:solidFill>
                  <a:srgbClr val="00B050"/>
                </a:solidFill>
                <a:latin typeface="Times New Roman" panose="02020603050405020304" pitchFamily="18" charset="0"/>
                <a:cs typeface="Times New Roman" panose="02020603050405020304" pitchFamily="18" charset="0"/>
              </a:rPr>
              <a:t> of </a:t>
            </a:r>
            <a:r>
              <a:rPr lang="es-MX" b="1" dirty="0" err="1">
                <a:solidFill>
                  <a:srgbClr val="00B050"/>
                </a:solidFill>
                <a:latin typeface="Times New Roman" panose="02020603050405020304" pitchFamily="18" charset="0"/>
                <a:cs typeface="Times New Roman" panose="02020603050405020304" pitchFamily="18" charset="0"/>
              </a:rPr>
              <a:t>bounds</a:t>
            </a:r>
            <a:r>
              <a:rPr lang="es-MX" b="1" dirty="0">
                <a:solidFill>
                  <a:srgbClr val="00B050"/>
                </a:solidFill>
                <a:latin typeface="Times New Roman" panose="02020603050405020304" pitchFamily="18" charset="0"/>
                <a:cs typeface="Times New Roman" panose="02020603050405020304" pitchFamily="18" charset="0"/>
              </a:rPr>
              <a:t>) </a:t>
            </a:r>
            <a:r>
              <a:rPr lang="es-MX" b="1" dirty="0" err="1">
                <a:solidFill>
                  <a:srgbClr val="00B050"/>
                </a:solidFill>
                <a:latin typeface="Times New Roman" panose="02020603050405020304" pitchFamily="18" charset="0"/>
                <a:cs typeface="Times New Roman" panose="02020603050405020304" pitchFamily="18" charset="0"/>
              </a:rPr>
              <a:t>or</a:t>
            </a:r>
            <a:r>
              <a:rPr lang="es-MX" b="1" dirty="0">
                <a:solidFill>
                  <a:srgbClr val="00B050"/>
                </a:solidFill>
                <a:latin typeface="Times New Roman" panose="02020603050405020304" pitchFamily="18" charset="0"/>
                <a:cs typeface="Times New Roman" panose="02020603050405020304" pitchFamily="18" charset="0"/>
              </a:rPr>
              <a:t> 1 (</a:t>
            </a:r>
            <a:r>
              <a:rPr lang="es-MX" b="1" dirty="0" err="1">
                <a:solidFill>
                  <a:srgbClr val="00B050"/>
                </a:solidFill>
                <a:latin typeface="Times New Roman" panose="02020603050405020304" pitchFamily="18" charset="0"/>
                <a:cs typeface="Times New Roman" panose="02020603050405020304" pitchFamily="18" charset="0"/>
              </a:rPr>
              <a:t>successful</a:t>
            </a:r>
            <a:r>
              <a:rPr lang="es-MX" b="1" dirty="0">
                <a:solidFill>
                  <a:srgbClr val="00B050"/>
                </a:solidFill>
                <a:latin typeface="Times New Roman" panose="02020603050405020304" pitchFamily="18" charset="0"/>
                <a:cs typeface="Times New Roman" panose="02020603050405020304" pitchFamily="18" charset="0"/>
              </a:rPr>
              <a:t>)</a:t>
            </a:r>
          </a:p>
          <a:p>
            <a:pPr marL="0" indent="0">
              <a:buNone/>
            </a:pPr>
            <a:r>
              <a:rPr lang="es-MX" b="1" dirty="0">
                <a:solidFill>
                  <a:srgbClr val="00B050"/>
                </a:solidFill>
                <a:latin typeface="Times New Roman" panose="02020603050405020304" pitchFamily="18" charset="0"/>
                <a:cs typeface="Times New Roman" panose="02020603050405020304" pitchFamily="18" charset="0"/>
              </a:rPr>
              <a:t>*/</a:t>
            </a:r>
          </a:p>
          <a:p>
            <a:pPr marL="0" indent="0">
              <a:buNone/>
            </a:pPr>
            <a:r>
              <a:rPr lang="es-MX" dirty="0" err="1">
                <a:latin typeface="Times New Roman" panose="02020603050405020304" pitchFamily="18" charset="0"/>
                <a:cs typeface="Times New Roman" panose="02020603050405020304" pitchFamily="18" charset="0"/>
              </a:rPr>
              <a:t>int</a:t>
            </a:r>
            <a:r>
              <a:rPr lang="es-MX" dirty="0">
                <a:latin typeface="Times New Roman" panose="02020603050405020304" pitchFamily="18" charset="0"/>
                <a:cs typeface="Times New Roman" panose="02020603050405020304" pitchFamily="18" charset="0"/>
              </a:rPr>
              <a:t> </a:t>
            </a:r>
            <a:r>
              <a:rPr lang="es-MX" dirty="0" err="1">
                <a:latin typeface="Times New Roman" panose="02020603050405020304" pitchFamily="18" charset="0"/>
                <a:cs typeface="Times New Roman" panose="02020603050405020304" pitchFamily="18" charset="0"/>
              </a:rPr>
              <a:t>get_vec_element</a:t>
            </a:r>
            <a:r>
              <a:rPr lang="es-MX" dirty="0">
                <a:latin typeface="Times New Roman" panose="02020603050405020304" pitchFamily="18" charset="0"/>
                <a:cs typeface="Times New Roman" panose="02020603050405020304" pitchFamily="18" charset="0"/>
              </a:rPr>
              <a:t>(</a:t>
            </a:r>
            <a:r>
              <a:rPr lang="es-MX" dirty="0" err="1">
                <a:latin typeface="Times New Roman" panose="02020603050405020304" pitchFamily="18" charset="0"/>
                <a:cs typeface="Times New Roman" panose="02020603050405020304" pitchFamily="18" charset="0"/>
              </a:rPr>
              <a:t>vec_ptr</a:t>
            </a:r>
            <a:r>
              <a:rPr lang="es-MX" dirty="0">
                <a:latin typeface="Times New Roman" panose="02020603050405020304" pitchFamily="18" charset="0"/>
                <a:cs typeface="Times New Roman" panose="02020603050405020304" pitchFamily="18" charset="0"/>
              </a:rPr>
              <a:t> v, </a:t>
            </a:r>
            <a:r>
              <a:rPr lang="es-MX" dirty="0" err="1">
                <a:latin typeface="Times New Roman" panose="02020603050405020304" pitchFamily="18" charset="0"/>
                <a:cs typeface="Times New Roman" panose="02020603050405020304" pitchFamily="18" charset="0"/>
              </a:rPr>
              <a:t>long</a:t>
            </a:r>
            <a:r>
              <a:rPr lang="es-MX" dirty="0">
                <a:latin typeface="Times New Roman" panose="02020603050405020304" pitchFamily="18" charset="0"/>
                <a:cs typeface="Times New Roman" panose="02020603050405020304" pitchFamily="18" charset="0"/>
              </a:rPr>
              <a:t> </a:t>
            </a:r>
            <a:r>
              <a:rPr lang="es-MX" dirty="0" err="1">
                <a:latin typeface="Times New Roman" panose="02020603050405020304" pitchFamily="18" charset="0"/>
                <a:cs typeface="Times New Roman" panose="02020603050405020304" pitchFamily="18" charset="0"/>
              </a:rPr>
              <a:t>index</a:t>
            </a:r>
            <a:r>
              <a:rPr lang="es-MX" dirty="0">
                <a:latin typeface="Times New Roman" panose="02020603050405020304" pitchFamily="18" charset="0"/>
                <a:cs typeface="Times New Roman" panose="02020603050405020304" pitchFamily="18" charset="0"/>
              </a:rPr>
              <a:t>, </a:t>
            </a:r>
            <a:r>
              <a:rPr lang="es-MX" dirty="0" err="1">
                <a:latin typeface="Times New Roman" panose="02020603050405020304" pitchFamily="18" charset="0"/>
                <a:cs typeface="Times New Roman" panose="02020603050405020304" pitchFamily="18" charset="0"/>
              </a:rPr>
              <a:t>data_t</a:t>
            </a:r>
            <a:r>
              <a:rPr lang="es-MX" dirty="0">
                <a:latin typeface="Times New Roman" panose="02020603050405020304" pitchFamily="18" charset="0"/>
                <a:cs typeface="Times New Roman" panose="02020603050405020304" pitchFamily="18" charset="0"/>
              </a:rPr>
              <a:t> *</a:t>
            </a:r>
            <a:r>
              <a:rPr lang="es-MX" dirty="0" err="1">
                <a:latin typeface="Times New Roman" panose="02020603050405020304" pitchFamily="18" charset="0"/>
                <a:cs typeface="Times New Roman" panose="02020603050405020304" pitchFamily="18" charset="0"/>
              </a:rPr>
              <a:t>dest</a:t>
            </a:r>
            <a:r>
              <a:rPr lang="es-MX" dirty="0">
                <a:latin typeface="Times New Roman" panose="02020603050405020304" pitchFamily="18" charset="0"/>
                <a:cs typeface="Times New Roman" panose="02020603050405020304" pitchFamily="18" charset="0"/>
              </a:rPr>
              <a:t>)</a:t>
            </a:r>
          </a:p>
          <a:p>
            <a:pPr marL="0" indent="0">
              <a:buNone/>
            </a:pPr>
            <a:r>
              <a:rPr lang="es-MX" dirty="0">
                <a:latin typeface="Times New Roman" panose="02020603050405020304" pitchFamily="18" charset="0"/>
                <a:cs typeface="Times New Roman" panose="02020603050405020304" pitchFamily="18" charset="0"/>
              </a:rPr>
              <a:t>{</a:t>
            </a:r>
          </a:p>
          <a:p>
            <a:pPr marL="0" indent="0">
              <a:buNone/>
            </a:pPr>
            <a:r>
              <a:rPr lang="es-MX" dirty="0">
                <a:latin typeface="Times New Roman" panose="02020603050405020304" pitchFamily="18" charset="0"/>
                <a:cs typeface="Times New Roman" panose="02020603050405020304" pitchFamily="18" charset="0"/>
              </a:rPr>
              <a:t>    </a:t>
            </a:r>
            <a:r>
              <a:rPr lang="es-MX" dirty="0" err="1">
                <a:latin typeface="Times New Roman" panose="02020603050405020304" pitchFamily="18" charset="0"/>
                <a:cs typeface="Times New Roman" panose="02020603050405020304" pitchFamily="18" charset="0"/>
              </a:rPr>
              <a:t>if</a:t>
            </a:r>
            <a:r>
              <a:rPr lang="es-MX" dirty="0">
                <a:latin typeface="Times New Roman" panose="02020603050405020304" pitchFamily="18" charset="0"/>
                <a:cs typeface="Times New Roman" panose="02020603050405020304" pitchFamily="18" charset="0"/>
              </a:rPr>
              <a:t> (</a:t>
            </a:r>
            <a:r>
              <a:rPr lang="es-MX" dirty="0" err="1">
                <a:latin typeface="Times New Roman" panose="02020603050405020304" pitchFamily="18" charset="0"/>
                <a:cs typeface="Times New Roman" panose="02020603050405020304" pitchFamily="18" charset="0"/>
              </a:rPr>
              <a:t>index</a:t>
            </a:r>
            <a:r>
              <a:rPr lang="es-MX" dirty="0">
                <a:latin typeface="Times New Roman" panose="02020603050405020304" pitchFamily="18" charset="0"/>
                <a:cs typeface="Times New Roman" panose="02020603050405020304" pitchFamily="18" charset="0"/>
              </a:rPr>
              <a:t> &lt; 0 || </a:t>
            </a:r>
            <a:r>
              <a:rPr lang="es-MX" dirty="0" err="1">
                <a:latin typeface="Times New Roman" panose="02020603050405020304" pitchFamily="18" charset="0"/>
                <a:cs typeface="Times New Roman" panose="02020603050405020304" pitchFamily="18" charset="0"/>
              </a:rPr>
              <a:t>index</a:t>
            </a:r>
            <a:r>
              <a:rPr lang="es-MX" dirty="0">
                <a:latin typeface="Times New Roman" panose="02020603050405020304" pitchFamily="18" charset="0"/>
                <a:cs typeface="Times New Roman" panose="02020603050405020304" pitchFamily="18" charset="0"/>
              </a:rPr>
              <a:t> &gt;= v-&gt;</a:t>
            </a:r>
            <a:r>
              <a:rPr lang="es-MX" dirty="0" err="1">
                <a:latin typeface="Times New Roman" panose="02020603050405020304" pitchFamily="18" charset="0"/>
                <a:cs typeface="Times New Roman" panose="02020603050405020304" pitchFamily="18" charset="0"/>
              </a:rPr>
              <a:t>len</a:t>
            </a:r>
            <a:r>
              <a:rPr lang="es-MX" dirty="0">
                <a:latin typeface="Times New Roman" panose="02020603050405020304" pitchFamily="18" charset="0"/>
                <a:cs typeface="Times New Roman" panose="02020603050405020304" pitchFamily="18" charset="0"/>
              </a:rPr>
              <a:t>)</a:t>
            </a:r>
          </a:p>
          <a:p>
            <a:pPr marL="0" indent="0">
              <a:buNone/>
            </a:pPr>
            <a:r>
              <a:rPr lang="es-MX" dirty="0">
                <a:latin typeface="Times New Roman" panose="02020603050405020304" pitchFamily="18" charset="0"/>
                <a:cs typeface="Times New Roman" panose="02020603050405020304" pitchFamily="18" charset="0"/>
              </a:rPr>
              <a:t>        </a:t>
            </a:r>
            <a:r>
              <a:rPr lang="es-MX" dirty="0" err="1">
                <a:latin typeface="Times New Roman" panose="02020603050405020304" pitchFamily="18" charset="0"/>
                <a:cs typeface="Times New Roman" panose="02020603050405020304" pitchFamily="18" charset="0"/>
              </a:rPr>
              <a:t>return</a:t>
            </a:r>
            <a:r>
              <a:rPr lang="es-MX" dirty="0">
                <a:latin typeface="Times New Roman" panose="02020603050405020304" pitchFamily="18" charset="0"/>
                <a:cs typeface="Times New Roman" panose="02020603050405020304" pitchFamily="18" charset="0"/>
              </a:rPr>
              <a:t> 0;</a:t>
            </a:r>
          </a:p>
          <a:p>
            <a:pPr marL="0" indent="0">
              <a:buNone/>
            </a:pPr>
            <a:r>
              <a:rPr lang="es-MX" dirty="0">
                <a:latin typeface="Times New Roman" panose="02020603050405020304" pitchFamily="18" charset="0"/>
                <a:cs typeface="Times New Roman" panose="02020603050405020304" pitchFamily="18" charset="0"/>
              </a:rPr>
              <a:t>    *</a:t>
            </a:r>
            <a:r>
              <a:rPr lang="es-MX" dirty="0" err="1">
                <a:latin typeface="Times New Roman" panose="02020603050405020304" pitchFamily="18" charset="0"/>
                <a:cs typeface="Times New Roman" panose="02020603050405020304" pitchFamily="18" charset="0"/>
              </a:rPr>
              <a:t>dest</a:t>
            </a:r>
            <a:r>
              <a:rPr lang="es-MX" dirty="0">
                <a:latin typeface="Times New Roman" panose="02020603050405020304" pitchFamily="18" charset="0"/>
                <a:cs typeface="Times New Roman" panose="02020603050405020304" pitchFamily="18" charset="0"/>
              </a:rPr>
              <a:t> = v-&gt;data[</a:t>
            </a:r>
            <a:r>
              <a:rPr lang="es-MX" dirty="0" err="1">
                <a:latin typeface="Times New Roman" panose="02020603050405020304" pitchFamily="18" charset="0"/>
                <a:cs typeface="Times New Roman" panose="02020603050405020304" pitchFamily="18" charset="0"/>
              </a:rPr>
              <a:t>index</a:t>
            </a:r>
            <a:r>
              <a:rPr lang="es-MX" dirty="0">
                <a:latin typeface="Times New Roman" panose="02020603050405020304" pitchFamily="18" charset="0"/>
                <a:cs typeface="Times New Roman" panose="02020603050405020304" pitchFamily="18" charset="0"/>
              </a:rPr>
              <a:t>];</a:t>
            </a:r>
          </a:p>
          <a:p>
            <a:pPr marL="0" indent="0">
              <a:buNone/>
            </a:pPr>
            <a:r>
              <a:rPr lang="es-MX" dirty="0">
                <a:latin typeface="Times New Roman" panose="02020603050405020304" pitchFamily="18" charset="0"/>
                <a:cs typeface="Times New Roman" panose="02020603050405020304" pitchFamily="18" charset="0"/>
              </a:rPr>
              <a:t>    </a:t>
            </a:r>
            <a:r>
              <a:rPr lang="es-MX" dirty="0" err="1">
                <a:latin typeface="Times New Roman" panose="02020603050405020304" pitchFamily="18" charset="0"/>
                <a:cs typeface="Times New Roman" panose="02020603050405020304" pitchFamily="18" charset="0"/>
              </a:rPr>
              <a:t>return</a:t>
            </a:r>
            <a:r>
              <a:rPr lang="es-MX" dirty="0">
                <a:latin typeface="Times New Roman" panose="02020603050405020304" pitchFamily="18" charset="0"/>
                <a:cs typeface="Times New Roman" panose="02020603050405020304" pitchFamily="18" charset="0"/>
              </a:rPr>
              <a:t> 1;</a:t>
            </a:r>
          </a:p>
          <a:p>
            <a:pPr marL="0" indent="0">
              <a:buNone/>
            </a:pPr>
            <a:r>
              <a:rPr lang="es-MX" dirty="0">
                <a:latin typeface="Times New Roman" panose="02020603050405020304" pitchFamily="18" charset="0"/>
                <a:cs typeface="Times New Roman" panose="02020603050405020304" pitchFamily="18" charset="0"/>
              </a:rPr>
              <a:t>}</a:t>
            </a:r>
          </a:p>
          <a:p>
            <a:endParaRPr lang="es-MX" dirty="0"/>
          </a:p>
        </p:txBody>
      </p:sp>
      <p:sp>
        <p:nvSpPr>
          <p:cNvPr id="4" name="Marcador de pie de página 3"/>
          <p:cNvSpPr>
            <a:spLocks noGrp="1"/>
          </p:cNvSpPr>
          <p:nvPr>
            <p:ph type="ftr" sz="quarter" idx="11"/>
          </p:nvPr>
        </p:nvSpPr>
        <p:spPr/>
        <p:txBody>
          <a:bodyPr/>
          <a:lstStyle/>
          <a:p>
            <a:r>
              <a:rPr lang="es-MX"/>
              <a:t>Universidad de Sonora</a:t>
            </a:r>
          </a:p>
        </p:txBody>
      </p:sp>
      <p:sp>
        <p:nvSpPr>
          <p:cNvPr id="5" name="Marcador de número de diapositiva 4"/>
          <p:cNvSpPr>
            <a:spLocks noGrp="1"/>
          </p:cNvSpPr>
          <p:nvPr>
            <p:ph type="sldNum" sz="quarter" idx="12"/>
          </p:nvPr>
        </p:nvSpPr>
        <p:spPr/>
        <p:txBody>
          <a:bodyPr/>
          <a:lstStyle/>
          <a:p>
            <a:fld id="{047EF63E-E39E-4629-A876-530D649DE2E7}" type="slidenum">
              <a:rPr lang="es-MX" smtClean="0"/>
              <a:t>50</a:t>
            </a:fld>
            <a:endParaRPr lang="es-MX"/>
          </a:p>
        </p:txBody>
      </p:sp>
    </p:spTree>
    <p:extLst>
      <p:ext uri="{BB962C8B-B14F-4D97-AF65-F5344CB8AC3E}">
        <p14:creationId xmlns:p14="http://schemas.microsoft.com/office/powerpoint/2010/main" val="134776422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dirty="0" smtClean="0"/>
              <a:t>Implementación</a:t>
            </a:r>
            <a:endParaRPr lang="es-MX" dirty="0"/>
          </a:p>
        </p:txBody>
      </p:sp>
      <p:sp>
        <p:nvSpPr>
          <p:cNvPr id="3" name="Marcador de contenido 2"/>
          <p:cNvSpPr>
            <a:spLocks noGrp="1"/>
          </p:cNvSpPr>
          <p:nvPr>
            <p:ph idx="1"/>
          </p:nvPr>
        </p:nvSpPr>
        <p:spPr/>
        <p:txBody>
          <a:bodyPr/>
          <a:lstStyle/>
          <a:p>
            <a:pPr marL="0" indent="0">
              <a:buNone/>
            </a:pPr>
            <a:r>
              <a:rPr lang="es-MX" b="1" dirty="0">
                <a:solidFill>
                  <a:srgbClr val="00B050"/>
                </a:solidFill>
                <a:latin typeface="Times New Roman" panose="02020603050405020304" pitchFamily="18" charset="0"/>
                <a:cs typeface="Times New Roman" panose="02020603050405020304" pitchFamily="18" charset="0"/>
              </a:rPr>
              <a:t>/* </a:t>
            </a:r>
            <a:r>
              <a:rPr lang="es-MX" b="1" dirty="0" err="1">
                <a:solidFill>
                  <a:srgbClr val="00B050"/>
                </a:solidFill>
                <a:latin typeface="Times New Roman" panose="02020603050405020304" pitchFamily="18" charset="0"/>
                <a:cs typeface="Times New Roman" panose="02020603050405020304" pitchFamily="18" charset="0"/>
              </a:rPr>
              <a:t>Return</a:t>
            </a:r>
            <a:r>
              <a:rPr lang="es-MX" b="1" dirty="0">
                <a:solidFill>
                  <a:srgbClr val="00B050"/>
                </a:solidFill>
                <a:latin typeface="Times New Roman" panose="02020603050405020304" pitchFamily="18" charset="0"/>
                <a:cs typeface="Times New Roman" panose="02020603050405020304" pitchFamily="18" charset="0"/>
              </a:rPr>
              <a:t> </a:t>
            </a:r>
            <a:r>
              <a:rPr lang="es-MX" b="1" dirty="0" err="1">
                <a:solidFill>
                  <a:srgbClr val="00B050"/>
                </a:solidFill>
                <a:latin typeface="Times New Roman" panose="02020603050405020304" pitchFamily="18" charset="0"/>
                <a:cs typeface="Times New Roman" panose="02020603050405020304" pitchFamily="18" charset="0"/>
              </a:rPr>
              <a:t>length</a:t>
            </a:r>
            <a:r>
              <a:rPr lang="es-MX" b="1" dirty="0">
                <a:solidFill>
                  <a:srgbClr val="00B050"/>
                </a:solidFill>
                <a:latin typeface="Times New Roman" panose="02020603050405020304" pitchFamily="18" charset="0"/>
                <a:cs typeface="Times New Roman" panose="02020603050405020304" pitchFamily="18" charset="0"/>
              </a:rPr>
              <a:t> of vector */</a:t>
            </a:r>
          </a:p>
          <a:p>
            <a:pPr marL="0" indent="0">
              <a:buNone/>
            </a:pPr>
            <a:r>
              <a:rPr lang="es-MX" dirty="0" err="1">
                <a:latin typeface="Times New Roman" panose="02020603050405020304" pitchFamily="18" charset="0"/>
                <a:cs typeface="Times New Roman" panose="02020603050405020304" pitchFamily="18" charset="0"/>
              </a:rPr>
              <a:t>long</a:t>
            </a:r>
            <a:r>
              <a:rPr lang="es-MX" dirty="0">
                <a:latin typeface="Times New Roman" panose="02020603050405020304" pitchFamily="18" charset="0"/>
                <a:cs typeface="Times New Roman" panose="02020603050405020304" pitchFamily="18" charset="0"/>
              </a:rPr>
              <a:t> </a:t>
            </a:r>
            <a:r>
              <a:rPr lang="es-MX" dirty="0" err="1">
                <a:latin typeface="Times New Roman" panose="02020603050405020304" pitchFamily="18" charset="0"/>
                <a:cs typeface="Times New Roman" panose="02020603050405020304" pitchFamily="18" charset="0"/>
              </a:rPr>
              <a:t>vec_length</a:t>
            </a:r>
            <a:r>
              <a:rPr lang="es-MX" dirty="0">
                <a:latin typeface="Times New Roman" panose="02020603050405020304" pitchFamily="18" charset="0"/>
                <a:cs typeface="Times New Roman" panose="02020603050405020304" pitchFamily="18" charset="0"/>
              </a:rPr>
              <a:t>(</a:t>
            </a:r>
            <a:r>
              <a:rPr lang="es-MX" dirty="0" err="1">
                <a:latin typeface="Times New Roman" panose="02020603050405020304" pitchFamily="18" charset="0"/>
                <a:cs typeface="Times New Roman" panose="02020603050405020304" pitchFamily="18" charset="0"/>
              </a:rPr>
              <a:t>vec_ptr</a:t>
            </a:r>
            <a:r>
              <a:rPr lang="es-MX" dirty="0">
                <a:latin typeface="Times New Roman" panose="02020603050405020304" pitchFamily="18" charset="0"/>
                <a:cs typeface="Times New Roman" panose="02020603050405020304" pitchFamily="18" charset="0"/>
              </a:rPr>
              <a:t> v)</a:t>
            </a:r>
          </a:p>
          <a:p>
            <a:pPr marL="0" indent="0">
              <a:buNone/>
            </a:pPr>
            <a:r>
              <a:rPr lang="es-MX" dirty="0">
                <a:latin typeface="Times New Roman" panose="02020603050405020304" pitchFamily="18" charset="0"/>
                <a:cs typeface="Times New Roman" panose="02020603050405020304" pitchFamily="18" charset="0"/>
              </a:rPr>
              <a:t>{</a:t>
            </a:r>
          </a:p>
          <a:p>
            <a:pPr marL="0" indent="0">
              <a:buNone/>
            </a:pPr>
            <a:r>
              <a:rPr lang="es-MX" dirty="0">
                <a:latin typeface="Times New Roman" panose="02020603050405020304" pitchFamily="18" charset="0"/>
                <a:cs typeface="Times New Roman" panose="02020603050405020304" pitchFamily="18" charset="0"/>
              </a:rPr>
              <a:t>    </a:t>
            </a:r>
            <a:r>
              <a:rPr lang="es-MX" dirty="0" err="1">
                <a:latin typeface="Times New Roman" panose="02020603050405020304" pitchFamily="18" charset="0"/>
                <a:cs typeface="Times New Roman" panose="02020603050405020304" pitchFamily="18" charset="0"/>
              </a:rPr>
              <a:t>return</a:t>
            </a:r>
            <a:r>
              <a:rPr lang="es-MX" dirty="0">
                <a:latin typeface="Times New Roman" panose="02020603050405020304" pitchFamily="18" charset="0"/>
                <a:cs typeface="Times New Roman" panose="02020603050405020304" pitchFamily="18" charset="0"/>
              </a:rPr>
              <a:t> v-&gt;</a:t>
            </a:r>
            <a:r>
              <a:rPr lang="es-MX" dirty="0" err="1">
                <a:latin typeface="Times New Roman" panose="02020603050405020304" pitchFamily="18" charset="0"/>
                <a:cs typeface="Times New Roman" panose="02020603050405020304" pitchFamily="18" charset="0"/>
              </a:rPr>
              <a:t>len</a:t>
            </a:r>
            <a:r>
              <a:rPr lang="es-MX" dirty="0">
                <a:latin typeface="Times New Roman" panose="02020603050405020304" pitchFamily="18" charset="0"/>
                <a:cs typeface="Times New Roman" panose="02020603050405020304" pitchFamily="18" charset="0"/>
              </a:rPr>
              <a:t>;</a:t>
            </a:r>
          </a:p>
          <a:p>
            <a:pPr marL="0" indent="0">
              <a:buNone/>
            </a:pPr>
            <a:r>
              <a:rPr lang="es-MX" dirty="0">
                <a:latin typeface="Times New Roman" panose="02020603050405020304" pitchFamily="18" charset="0"/>
                <a:cs typeface="Times New Roman" panose="02020603050405020304" pitchFamily="18" charset="0"/>
              </a:rPr>
              <a:t>}</a:t>
            </a:r>
          </a:p>
          <a:p>
            <a:endParaRPr lang="es-MX" dirty="0"/>
          </a:p>
        </p:txBody>
      </p:sp>
      <p:sp>
        <p:nvSpPr>
          <p:cNvPr id="4" name="Marcador de pie de página 3"/>
          <p:cNvSpPr>
            <a:spLocks noGrp="1"/>
          </p:cNvSpPr>
          <p:nvPr>
            <p:ph type="ftr" sz="quarter" idx="11"/>
          </p:nvPr>
        </p:nvSpPr>
        <p:spPr/>
        <p:txBody>
          <a:bodyPr/>
          <a:lstStyle/>
          <a:p>
            <a:r>
              <a:rPr lang="es-MX"/>
              <a:t>Universidad de Sonora</a:t>
            </a:r>
          </a:p>
        </p:txBody>
      </p:sp>
      <p:sp>
        <p:nvSpPr>
          <p:cNvPr id="5" name="Marcador de número de diapositiva 4"/>
          <p:cNvSpPr>
            <a:spLocks noGrp="1"/>
          </p:cNvSpPr>
          <p:nvPr>
            <p:ph type="sldNum" sz="quarter" idx="12"/>
          </p:nvPr>
        </p:nvSpPr>
        <p:spPr/>
        <p:txBody>
          <a:bodyPr/>
          <a:lstStyle/>
          <a:p>
            <a:fld id="{047EF63E-E39E-4629-A876-530D649DE2E7}" type="slidenum">
              <a:rPr lang="es-MX" smtClean="0"/>
              <a:t>51</a:t>
            </a:fld>
            <a:endParaRPr lang="es-MX"/>
          </a:p>
        </p:txBody>
      </p:sp>
    </p:spTree>
    <p:extLst>
      <p:ext uri="{BB962C8B-B14F-4D97-AF65-F5344CB8AC3E}">
        <p14:creationId xmlns:p14="http://schemas.microsoft.com/office/powerpoint/2010/main" val="175991178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Operación </a:t>
            </a:r>
            <a:r>
              <a:rPr lang="es-MX" dirty="0">
                <a:latin typeface="Times New Roman" panose="02020603050405020304" pitchFamily="18" charset="0"/>
                <a:cs typeface="Times New Roman" panose="02020603050405020304" pitchFamily="18" charset="0"/>
              </a:rPr>
              <a:t>combine</a:t>
            </a:r>
          </a:p>
        </p:txBody>
      </p:sp>
      <mc:AlternateContent xmlns:mc="http://schemas.openxmlformats.org/markup-compatibility/2006" xmlns:a14="http://schemas.microsoft.com/office/drawing/2010/main">
        <mc:Choice Requires="a14">
          <p:sp>
            <p:nvSpPr>
              <p:cNvPr id="3" name="Marcador de contenido 2"/>
              <p:cNvSpPr>
                <a:spLocks noGrp="1"/>
              </p:cNvSpPr>
              <p:nvPr>
                <p:ph idx="1"/>
              </p:nvPr>
            </p:nvSpPr>
            <p:spPr/>
            <p:txBody>
              <a:bodyPr/>
              <a:lstStyle/>
              <a:p>
                <a:r>
                  <a:rPr lang="es-MX" dirty="0"/>
                  <a:t>La operación </a:t>
                </a:r>
                <a:r>
                  <a:rPr lang="es-MX" dirty="0">
                    <a:latin typeface="Times New Roman" panose="02020603050405020304" pitchFamily="18" charset="0"/>
                    <a:cs typeface="Times New Roman" panose="02020603050405020304" pitchFamily="18" charset="0"/>
                  </a:rPr>
                  <a:t>combine</a:t>
                </a:r>
                <a:r>
                  <a:rPr lang="es-MX" dirty="0"/>
                  <a:t> combina los elementos del vector en un resultado de acuerdo a una operación</a:t>
                </a:r>
                <a:r>
                  <a:rPr lang="es-MX" dirty="0" smtClean="0"/>
                  <a:t>.</a:t>
                </a:r>
                <a:endParaRPr lang="es-MX" dirty="0"/>
              </a:p>
              <a:p>
                <a:r>
                  <a:rPr lang="es-MX" dirty="0"/>
                  <a:t>Suma: </a:t>
                </a:r>
                <a14:m>
                  <m:oMath xmlns:m="http://schemas.openxmlformats.org/officeDocument/2006/math">
                    <m:r>
                      <a:rPr lang="es-MX" b="0" i="1" smtClean="0">
                        <a:latin typeface="Cambria Math" panose="02040503050406030204" pitchFamily="18" charset="0"/>
                      </a:rPr>
                      <m:t>𝑠</m:t>
                    </m:r>
                    <m:r>
                      <a:rPr lang="es-MX" b="0" i="1" smtClean="0">
                        <a:latin typeface="Cambria Math" panose="02040503050406030204" pitchFamily="18" charset="0"/>
                      </a:rPr>
                      <m:t>= </m:t>
                    </m:r>
                    <m:sSub>
                      <m:sSubPr>
                        <m:ctrlPr>
                          <a:rPr lang="es-MX" b="0" i="1" smtClean="0">
                            <a:latin typeface="Cambria Math" panose="02040503050406030204" pitchFamily="18" charset="0"/>
                          </a:rPr>
                        </m:ctrlPr>
                      </m:sSubPr>
                      <m:e>
                        <m:r>
                          <a:rPr lang="es-MX" b="0" i="1" smtClean="0">
                            <a:latin typeface="Cambria Math" panose="02040503050406030204" pitchFamily="18" charset="0"/>
                          </a:rPr>
                          <m:t>𝑣</m:t>
                        </m:r>
                      </m:e>
                      <m:sub>
                        <m:r>
                          <a:rPr lang="es-MX" b="0" i="1" smtClean="0">
                            <a:latin typeface="Cambria Math" panose="02040503050406030204" pitchFamily="18" charset="0"/>
                          </a:rPr>
                          <m:t>0</m:t>
                        </m:r>
                      </m:sub>
                    </m:sSub>
                    <m:r>
                      <a:rPr lang="es-MX" b="0" i="1" smtClean="0">
                        <a:latin typeface="Cambria Math" panose="02040503050406030204" pitchFamily="18" charset="0"/>
                      </a:rPr>
                      <m:t>+</m:t>
                    </m:r>
                    <m:sSub>
                      <m:sSubPr>
                        <m:ctrlPr>
                          <a:rPr lang="es-MX" b="0" i="1" smtClean="0">
                            <a:latin typeface="Cambria Math" panose="02040503050406030204" pitchFamily="18" charset="0"/>
                          </a:rPr>
                        </m:ctrlPr>
                      </m:sSubPr>
                      <m:e>
                        <m:r>
                          <a:rPr lang="es-MX" b="0" i="1" smtClean="0">
                            <a:latin typeface="Cambria Math" panose="02040503050406030204" pitchFamily="18" charset="0"/>
                          </a:rPr>
                          <m:t>𝑣</m:t>
                        </m:r>
                      </m:e>
                      <m:sub>
                        <m:r>
                          <a:rPr lang="es-MX" b="0" i="1" smtClean="0">
                            <a:latin typeface="Cambria Math" panose="02040503050406030204" pitchFamily="18" charset="0"/>
                          </a:rPr>
                          <m:t>1</m:t>
                        </m:r>
                      </m:sub>
                    </m:sSub>
                    <m:r>
                      <a:rPr lang="es-MX" b="0" i="1" smtClean="0">
                        <a:latin typeface="Cambria Math" panose="02040503050406030204" pitchFamily="18" charset="0"/>
                      </a:rPr>
                      <m:t>+…+</m:t>
                    </m:r>
                    <m:sSub>
                      <m:sSubPr>
                        <m:ctrlPr>
                          <a:rPr lang="es-MX" b="0" i="1" smtClean="0">
                            <a:latin typeface="Cambria Math" panose="02040503050406030204" pitchFamily="18" charset="0"/>
                          </a:rPr>
                        </m:ctrlPr>
                      </m:sSubPr>
                      <m:e>
                        <m:r>
                          <a:rPr lang="es-MX" b="0" i="1" smtClean="0">
                            <a:latin typeface="Cambria Math" panose="02040503050406030204" pitchFamily="18" charset="0"/>
                          </a:rPr>
                          <m:t>𝑣</m:t>
                        </m:r>
                      </m:e>
                      <m:sub>
                        <m:r>
                          <a:rPr lang="es-MX" b="0" i="1" smtClean="0">
                            <a:latin typeface="Cambria Math" panose="02040503050406030204" pitchFamily="18" charset="0"/>
                          </a:rPr>
                          <m:t>𝑛</m:t>
                        </m:r>
                        <m:r>
                          <a:rPr lang="es-MX" b="0" i="1" smtClean="0">
                            <a:latin typeface="Cambria Math" panose="02040503050406030204" pitchFamily="18" charset="0"/>
                          </a:rPr>
                          <m:t>−1</m:t>
                        </m:r>
                      </m:sub>
                    </m:sSub>
                  </m:oMath>
                </a14:m>
                <a:endParaRPr lang="es-MX" dirty="0"/>
              </a:p>
              <a:p>
                <a:r>
                  <a:rPr lang="es-MX" dirty="0"/>
                  <a:t>Producto: </a:t>
                </a:r>
                <a14:m>
                  <m:oMath xmlns:m="http://schemas.openxmlformats.org/officeDocument/2006/math">
                    <m:r>
                      <a:rPr lang="es-MX" b="0" i="1" smtClean="0">
                        <a:latin typeface="Cambria Math" panose="02040503050406030204" pitchFamily="18" charset="0"/>
                      </a:rPr>
                      <m:t>𝑝</m:t>
                    </m:r>
                    <m:r>
                      <a:rPr lang="es-MX" b="0" i="1" smtClean="0">
                        <a:latin typeface="Cambria Math" panose="02040503050406030204" pitchFamily="18" charset="0"/>
                      </a:rPr>
                      <m:t>=</m:t>
                    </m:r>
                    <m:sSub>
                      <m:sSubPr>
                        <m:ctrlPr>
                          <a:rPr lang="es-MX" b="0" i="1" smtClean="0">
                            <a:latin typeface="Cambria Math" panose="02040503050406030204" pitchFamily="18" charset="0"/>
                          </a:rPr>
                        </m:ctrlPr>
                      </m:sSubPr>
                      <m:e>
                        <m:r>
                          <a:rPr lang="es-MX" b="0" i="1" smtClean="0">
                            <a:latin typeface="Cambria Math" panose="02040503050406030204" pitchFamily="18" charset="0"/>
                          </a:rPr>
                          <m:t>𝑣</m:t>
                        </m:r>
                      </m:e>
                      <m:sub>
                        <m:r>
                          <a:rPr lang="es-MX" b="0" i="1" smtClean="0">
                            <a:latin typeface="Cambria Math" panose="02040503050406030204" pitchFamily="18" charset="0"/>
                          </a:rPr>
                          <m:t>0</m:t>
                        </m:r>
                      </m:sub>
                    </m:sSub>
                    <m:r>
                      <a:rPr lang="es-MX" b="0" i="1" smtClean="0">
                        <a:latin typeface="Cambria Math" panose="02040503050406030204" pitchFamily="18" charset="0"/>
                        <a:ea typeface="Cambria Math" panose="02040503050406030204" pitchFamily="18" charset="0"/>
                      </a:rPr>
                      <m:t>×</m:t>
                    </m:r>
                    <m:sSub>
                      <m:sSubPr>
                        <m:ctrlPr>
                          <a:rPr lang="es-MX" b="0" i="1" smtClean="0">
                            <a:latin typeface="Cambria Math" panose="02040503050406030204" pitchFamily="18" charset="0"/>
                            <a:ea typeface="Cambria Math" panose="02040503050406030204" pitchFamily="18" charset="0"/>
                          </a:rPr>
                        </m:ctrlPr>
                      </m:sSubPr>
                      <m:e>
                        <m:r>
                          <a:rPr lang="es-MX" b="0" i="1" smtClean="0">
                            <a:latin typeface="Cambria Math" panose="02040503050406030204" pitchFamily="18" charset="0"/>
                            <a:ea typeface="Cambria Math" panose="02040503050406030204" pitchFamily="18" charset="0"/>
                          </a:rPr>
                          <m:t>𝑣</m:t>
                        </m:r>
                      </m:e>
                      <m:sub>
                        <m:r>
                          <a:rPr lang="es-MX" b="0" i="1" smtClean="0">
                            <a:latin typeface="Cambria Math" panose="02040503050406030204" pitchFamily="18" charset="0"/>
                            <a:ea typeface="Cambria Math" panose="02040503050406030204" pitchFamily="18" charset="0"/>
                          </a:rPr>
                          <m:t>1</m:t>
                        </m:r>
                      </m:sub>
                    </m:sSub>
                    <m:r>
                      <a:rPr lang="es-MX" b="0" i="1" smtClean="0">
                        <a:latin typeface="Cambria Math" panose="02040503050406030204" pitchFamily="18" charset="0"/>
                        <a:ea typeface="Cambria Math" panose="02040503050406030204" pitchFamily="18" charset="0"/>
                      </a:rPr>
                      <m:t>×…×</m:t>
                    </m:r>
                    <m:sSub>
                      <m:sSubPr>
                        <m:ctrlPr>
                          <a:rPr lang="es-MX" b="0" i="1" smtClean="0">
                            <a:latin typeface="Cambria Math" panose="02040503050406030204" pitchFamily="18" charset="0"/>
                            <a:ea typeface="Cambria Math" panose="02040503050406030204" pitchFamily="18" charset="0"/>
                          </a:rPr>
                        </m:ctrlPr>
                      </m:sSubPr>
                      <m:e>
                        <m:r>
                          <a:rPr lang="es-MX" b="0" i="1" smtClean="0">
                            <a:latin typeface="Cambria Math" panose="02040503050406030204" pitchFamily="18" charset="0"/>
                            <a:ea typeface="Cambria Math" panose="02040503050406030204" pitchFamily="18" charset="0"/>
                          </a:rPr>
                          <m:t>𝑣</m:t>
                        </m:r>
                      </m:e>
                      <m:sub>
                        <m:r>
                          <a:rPr lang="es-MX" b="0" i="1" smtClean="0">
                            <a:latin typeface="Cambria Math" panose="02040503050406030204" pitchFamily="18" charset="0"/>
                            <a:ea typeface="Cambria Math" panose="02040503050406030204" pitchFamily="18" charset="0"/>
                          </a:rPr>
                          <m:t>𝑛</m:t>
                        </m:r>
                        <m:r>
                          <a:rPr lang="es-MX" b="0" i="1" smtClean="0">
                            <a:latin typeface="Cambria Math" panose="02040503050406030204" pitchFamily="18" charset="0"/>
                            <a:ea typeface="Cambria Math" panose="02040503050406030204" pitchFamily="18" charset="0"/>
                          </a:rPr>
                          <m:t>−1</m:t>
                        </m:r>
                      </m:sub>
                    </m:sSub>
                  </m:oMath>
                </a14:m>
                <a:endParaRPr lang="es-MX" dirty="0"/>
              </a:p>
              <a:p>
                <a:endParaRPr lang="es-MX"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blipFill>
                <a:blip r:embed="rId2"/>
                <a:stretch>
                  <a:fillRect l="-667" t="-1528" r="-1833"/>
                </a:stretch>
              </a:blipFill>
            </p:spPr>
            <p:txBody>
              <a:bodyPr/>
              <a:lstStyle/>
              <a:p>
                <a:r>
                  <a:rPr lang="es-MX">
                    <a:noFill/>
                  </a:rPr>
                  <a:t> </a:t>
                </a:r>
              </a:p>
            </p:txBody>
          </p:sp>
        </mc:Fallback>
      </mc:AlternateContent>
      <p:sp>
        <p:nvSpPr>
          <p:cNvPr id="4" name="Marcador de pie de página 3"/>
          <p:cNvSpPr>
            <a:spLocks noGrp="1"/>
          </p:cNvSpPr>
          <p:nvPr>
            <p:ph type="ftr" sz="quarter" idx="11"/>
          </p:nvPr>
        </p:nvSpPr>
        <p:spPr/>
        <p:txBody>
          <a:bodyPr/>
          <a:lstStyle/>
          <a:p>
            <a:r>
              <a:rPr lang="es-MX"/>
              <a:t>Universidad de Sonora</a:t>
            </a:r>
          </a:p>
        </p:txBody>
      </p:sp>
      <p:sp>
        <p:nvSpPr>
          <p:cNvPr id="5" name="Marcador de número de diapositiva 4"/>
          <p:cNvSpPr>
            <a:spLocks noGrp="1"/>
          </p:cNvSpPr>
          <p:nvPr>
            <p:ph type="sldNum" sz="quarter" idx="12"/>
          </p:nvPr>
        </p:nvSpPr>
        <p:spPr/>
        <p:txBody>
          <a:bodyPr/>
          <a:lstStyle/>
          <a:p>
            <a:fld id="{047EF63E-E39E-4629-A876-530D649DE2E7}" type="slidenum">
              <a:rPr lang="es-MX" smtClean="0"/>
              <a:t>52</a:t>
            </a:fld>
            <a:endParaRPr lang="es-MX"/>
          </a:p>
        </p:txBody>
      </p:sp>
    </p:spTree>
    <p:extLst>
      <p:ext uri="{BB962C8B-B14F-4D97-AF65-F5344CB8AC3E}">
        <p14:creationId xmlns:p14="http://schemas.microsoft.com/office/powerpoint/2010/main" val="1770094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Versión 1 de </a:t>
            </a:r>
            <a:r>
              <a:rPr lang="es-MX" dirty="0">
                <a:latin typeface="Times New Roman" panose="02020603050405020304" pitchFamily="18" charset="0"/>
                <a:cs typeface="Times New Roman" panose="02020603050405020304" pitchFamily="18" charset="0"/>
              </a:rPr>
              <a:t>combine</a:t>
            </a:r>
            <a:endParaRPr lang="es-MX" dirty="0"/>
          </a:p>
        </p:txBody>
      </p:sp>
      <p:sp>
        <p:nvSpPr>
          <p:cNvPr id="3" name="Marcador de contenido 2"/>
          <p:cNvSpPr>
            <a:spLocks noGrp="1"/>
          </p:cNvSpPr>
          <p:nvPr>
            <p:ph idx="1"/>
          </p:nvPr>
        </p:nvSpPr>
        <p:spPr/>
        <p:txBody>
          <a:bodyPr/>
          <a:lstStyle/>
          <a:p>
            <a:r>
              <a:rPr lang="es-MX" dirty="0"/>
              <a:t>Para la suma:</a:t>
            </a:r>
          </a:p>
          <a:p>
            <a:pPr marL="0" indent="0">
              <a:buNone/>
            </a:pPr>
            <a:r>
              <a:rPr lang="en-US" dirty="0">
                <a:latin typeface="Times New Roman" panose="02020603050405020304" pitchFamily="18" charset="0"/>
                <a:cs typeface="Times New Roman" panose="02020603050405020304" pitchFamily="18" charset="0"/>
              </a:rPr>
              <a:t>    #define IDENT 0</a:t>
            </a:r>
          </a:p>
          <a:p>
            <a:pPr marL="0" indent="0">
              <a:buNone/>
            </a:pPr>
            <a:r>
              <a:rPr lang="en-US" dirty="0">
                <a:latin typeface="Times New Roman" panose="02020603050405020304" pitchFamily="18" charset="0"/>
                <a:cs typeface="Times New Roman" panose="02020603050405020304" pitchFamily="18" charset="0"/>
              </a:rPr>
              <a:t>    #define OP +</a:t>
            </a:r>
          </a:p>
          <a:p>
            <a:r>
              <a:rPr lang="es-MX" dirty="0"/>
              <a:t>Para el producto:</a:t>
            </a:r>
          </a:p>
          <a:p>
            <a:pPr marL="0" indent="0">
              <a:buNone/>
            </a:pPr>
            <a:r>
              <a:rPr lang="en-US" dirty="0">
                <a:latin typeface="Times New Roman" panose="02020603050405020304" pitchFamily="18" charset="0"/>
                <a:cs typeface="Times New Roman" panose="02020603050405020304" pitchFamily="18" charset="0"/>
              </a:rPr>
              <a:t>    #define IDENT 1</a:t>
            </a:r>
          </a:p>
          <a:p>
            <a:pPr marL="0" indent="0">
              <a:buNone/>
            </a:pPr>
            <a:r>
              <a:rPr lang="en-US" dirty="0">
                <a:latin typeface="Times New Roman" panose="02020603050405020304" pitchFamily="18" charset="0"/>
                <a:cs typeface="Times New Roman" panose="02020603050405020304" pitchFamily="18" charset="0"/>
              </a:rPr>
              <a:t>    #define OP *</a:t>
            </a:r>
          </a:p>
          <a:p>
            <a:endParaRPr lang="es-MX" dirty="0"/>
          </a:p>
        </p:txBody>
      </p:sp>
      <p:sp>
        <p:nvSpPr>
          <p:cNvPr id="4" name="Marcador de pie de página 3"/>
          <p:cNvSpPr>
            <a:spLocks noGrp="1"/>
          </p:cNvSpPr>
          <p:nvPr>
            <p:ph type="ftr" sz="quarter" idx="11"/>
          </p:nvPr>
        </p:nvSpPr>
        <p:spPr/>
        <p:txBody>
          <a:bodyPr/>
          <a:lstStyle/>
          <a:p>
            <a:r>
              <a:rPr lang="es-MX"/>
              <a:t>Universidad de Sonora</a:t>
            </a:r>
          </a:p>
        </p:txBody>
      </p:sp>
      <p:sp>
        <p:nvSpPr>
          <p:cNvPr id="5" name="Marcador de número de diapositiva 4"/>
          <p:cNvSpPr>
            <a:spLocks noGrp="1"/>
          </p:cNvSpPr>
          <p:nvPr>
            <p:ph type="sldNum" sz="quarter" idx="12"/>
          </p:nvPr>
        </p:nvSpPr>
        <p:spPr/>
        <p:txBody>
          <a:bodyPr/>
          <a:lstStyle/>
          <a:p>
            <a:fld id="{047EF63E-E39E-4629-A876-530D649DE2E7}" type="slidenum">
              <a:rPr lang="es-MX" smtClean="0"/>
              <a:t>53</a:t>
            </a:fld>
            <a:endParaRPr lang="es-MX"/>
          </a:p>
        </p:txBody>
      </p:sp>
    </p:spTree>
    <p:extLst>
      <p:ext uri="{BB962C8B-B14F-4D97-AF65-F5344CB8AC3E}">
        <p14:creationId xmlns:p14="http://schemas.microsoft.com/office/powerpoint/2010/main" val="361285316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Versión 1 de </a:t>
            </a:r>
            <a:r>
              <a:rPr lang="es-MX" dirty="0">
                <a:latin typeface="Times New Roman" panose="02020603050405020304" pitchFamily="18" charset="0"/>
                <a:cs typeface="Times New Roman" panose="02020603050405020304" pitchFamily="18" charset="0"/>
              </a:rPr>
              <a:t>combine</a:t>
            </a:r>
          </a:p>
        </p:txBody>
      </p:sp>
      <p:sp>
        <p:nvSpPr>
          <p:cNvPr id="3" name="Marcador de contenido 2"/>
          <p:cNvSpPr>
            <a:spLocks noGrp="1"/>
          </p:cNvSpPr>
          <p:nvPr>
            <p:ph idx="1"/>
          </p:nvPr>
        </p:nvSpPr>
        <p:spPr/>
        <p:txBody>
          <a:bodyPr>
            <a:normAutofit fontScale="92500" lnSpcReduction="20000"/>
          </a:bodyPr>
          <a:lstStyle/>
          <a:p>
            <a:pPr marL="0" indent="0">
              <a:buNone/>
            </a:pPr>
            <a:r>
              <a:rPr lang="en-US" b="1" dirty="0">
                <a:solidFill>
                  <a:srgbClr val="00B050"/>
                </a:solidFill>
                <a:latin typeface="Times New Roman" panose="02020603050405020304" pitchFamily="18" charset="0"/>
                <a:cs typeface="Times New Roman" panose="02020603050405020304" pitchFamily="18" charset="0"/>
              </a:rPr>
              <a:t>    /* Implementation with maximum use of data abstraction */</a:t>
            </a:r>
          </a:p>
          <a:p>
            <a:pPr marL="0" indent="0">
              <a:buNone/>
            </a:pPr>
            <a:r>
              <a:rPr lang="fr-FR" dirty="0">
                <a:latin typeface="Times New Roman" panose="02020603050405020304" pitchFamily="18" charset="0"/>
                <a:cs typeface="Times New Roman" panose="02020603050405020304" pitchFamily="18" charset="0"/>
              </a:rPr>
              <a:t>    void combine1(vec_ptr v, data_t *dest)</a:t>
            </a:r>
          </a:p>
          <a:p>
            <a:pPr marL="0" indent="0">
              <a:buNone/>
            </a:pPr>
            <a:r>
              <a:rPr lang="es-MX" dirty="0">
                <a:latin typeface="Times New Roman" panose="02020603050405020304" pitchFamily="18" charset="0"/>
                <a:cs typeface="Times New Roman" panose="02020603050405020304" pitchFamily="18" charset="0"/>
              </a:rPr>
              <a:t>    {</a:t>
            </a:r>
          </a:p>
          <a:p>
            <a:pPr marL="0" indent="0">
              <a:buNone/>
            </a:pPr>
            <a:r>
              <a:rPr lang="es-MX" dirty="0">
                <a:latin typeface="Times New Roman" panose="02020603050405020304" pitchFamily="18" charset="0"/>
                <a:cs typeface="Times New Roman" panose="02020603050405020304" pitchFamily="18" charset="0"/>
              </a:rPr>
              <a:t>        </a:t>
            </a:r>
            <a:r>
              <a:rPr lang="es-MX" dirty="0" err="1">
                <a:latin typeface="Times New Roman" panose="02020603050405020304" pitchFamily="18" charset="0"/>
                <a:cs typeface="Times New Roman" panose="02020603050405020304" pitchFamily="18" charset="0"/>
              </a:rPr>
              <a:t>long</a:t>
            </a:r>
            <a:r>
              <a:rPr lang="es-MX" dirty="0">
                <a:latin typeface="Times New Roman" panose="02020603050405020304" pitchFamily="18" charset="0"/>
                <a:cs typeface="Times New Roman" panose="02020603050405020304" pitchFamily="18" charset="0"/>
              </a:rPr>
              <a:t> i;</a:t>
            </a:r>
          </a:p>
          <a:p>
            <a:pPr marL="0" indent="0">
              <a:buNone/>
            </a:pPr>
            <a:r>
              <a:rPr lang="es-MX" dirty="0">
                <a:latin typeface="Times New Roman" panose="02020603050405020304" pitchFamily="18" charset="0"/>
                <a:cs typeface="Times New Roman" panose="02020603050405020304" pitchFamily="18" charset="0"/>
              </a:rPr>
              <a:t>        *</a:t>
            </a:r>
            <a:r>
              <a:rPr lang="es-MX" dirty="0" err="1">
                <a:latin typeface="Times New Roman" panose="02020603050405020304" pitchFamily="18" charset="0"/>
                <a:cs typeface="Times New Roman" panose="02020603050405020304" pitchFamily="18" charset="0"/>
              </a:rPr>
              <a:t>dest</a:t>
            </a:r>
            <a:r>
              <a:rPr lang="es-MX" dirty="0">
                <a:latin typeface="Times New Roman" panose="02020603050405020304" pitchFamily="18" charset="0"/>
                <a:cs typeface="Times New Roman" panose="02020603050405020304" pitchFamily="18" charset="0"/>
              </a:rPr>
              <a:t> = IDENT;</a:t>
            </a:r>
          </a:p>
          <a:p>
            <a:pPr marL="0" indent="0">
              <a:buNone/>
            </a:pPr>
            <a:r>
              <a:rPr lang="es-MX" dirty="0">
                <a:latin typeface="Times New Roman" panose="02020603050405020304" pitchFamily="18" charset="0"/>
                <a:cs typeface="Times New Roman" panose="02020603050405020304" pitchFamily="18" charset="0"/>
              </a:rPr>
              <a:t>        </a:t>
            </a:r>
            <a:r>
              <a:rPr lang="es-MX" dirty="0" err="1">
                <a:latin typeface="Times New Roman" panose="02020603050405020304" pitchFamily="18" charset="0"/>
                <a:cs typeface="Times New Roman" panose="02020603050405020304" pitchFamily="18" charset="0"/>
              </a:rPr>
              <a:t>for</a:t>
            </a:r>
            <a:r>
              <a:rPr lang="es-MX" dirty="0">
                <a:latin typeface="Times New Roman" panose="02020603050405020304" pitchFamily="18" charset="0"/>
                <a:cs typeface="Times New Roman" panose="02020603050405020304" pitchFamily="18" charset="0"/>
              </a:rPr>
              <a:t> (i = 0; i &lt; </a:t>
            </a:r>
            <a:r>
              <a:rPr lang="es-MX" dirty="0" err="1">
                <a:latin typeface="Times New Roman" panose="02020603050405020304" pitchFamily="18" charset="0"/>
                <a:cs typeface="Times New Roman" panose="02020603050405020304" pitchFamily="18" charset="0"/>
              </a:rPr>
              <a:t>vec_length</a:t>
            </a:r>
            <a:r>
              <a:rPr lang="es-MX" dirty="0">
                <a:latin typeface="Times New Roman" panose="02020603050405020304" pitchFamily="18" charset="0"/>
                <a:cs typeface="Times New Roman" panose="02020603050405020304" pitchFamily="18" charset="0"/>
              </a:rPr>
              <a:t>(v); i++) {</a:t>
            </a:r>
          </a:p>
          <a:p>
            <a:pPr marL="0" indent="0">
              <a:buNone/>
            </a:pPr>
            <a:r>
              <a:rPr lang="es-MX" dirty="0">
                <a:latin typeface="Times New Roman" panose="02020603050405020304" pitchFamily="18" charset="0"/>
                <a:cs typeface="Times New Roman" panose="02020603050405020304" pitchFamily="18" charset="0"/>
              </a:rPr>
              <a:t>            </a:t>
            </a:r>
            <a:r>
              <a:rPr lang="es-MX" dirty="0" err="1">
                <a:latin typeface="Times New Roman" panose="02020603050405020304" pitchFamily="18" charset="0"/>
                <a:cs typeface="Times New Roman" panose="02020603050405020304" pitchFamily="18" charset="0"/>
              </a:rPr>
              <a:t>data_t</a:t>
            </a:r>
            <a:r>
              <a:rPr lang="es-MX" dirty="0">
                <a:latin typeface="Times New Roman" panose="02020603050405020304" pitchFamily="18" charset="0"/>
                <a:cs typeface="Times New Roman" panose="02020603050405020304" pitchFamily="18" charset="0"/>
              </a:rPr>
              <a:t> val;</a:t>
            </a:r>
          </a:p>
          <a:p>
            <a:pPr marL="0" indent="0">
              <a:buNone/>
            </a:pPr>
            <a:r>
              <a:rPr lang="es-MX" dirty="0">
                <a:latin typeface="Times New Roman" panose="02020603050405020304" pitchFamily="18" charset="0"/>
                <a:cs typeface="Times New Roman" panose="02020603050405020304" pitchFamily="18" charset="0"/>
              </a:rPr>
              <a:t>            </a:t>
            </a:r>
            <a:r>
              <a:rPr lang="es-MX" dirty="0" err="1">
                <a:latin typeface="Times New Roman" panose="02020603050405020304" pitchFamily="18" charset="0"/>
                <a:cs typeface="Times New Roman" panose="02020603050405020304" pitchFamily="18" charset="0"/>
              </a:rPr>
              <a:t>get_vec_element</a:t>
            </a:r>
            <a:r>
              <a:rPr lang="es-MX" dirty="0">
                <a:latin typeface="Times New Roman" panose="02020603050405020304" pitchFamily="18" charset="0"/>
                <a:cs typeface="Times New Roman" panose="02020603050405020304" pitchFamily="18" charset="0"/>
              </a:rPr>
              <a:t>(v, i, &amp;val);</a:t>
            </a:r>
          </a:p>
          <a:p>
            <a:pPr marL="0" indent="0">
              <a:buNone/>
            </a:pPr>
            <a:r>
              <a:rPr lang="es-MX" dirty="0">
                <a:latin typeface="Times New Roman" panose="02020603050405020304" pitchFamily="18" charset="0"/>
                <a:cs typeface="Times New Roman" panose="02020603050405020304" pitchFamily="18" charset="0"/>
              </a:rPr>
              <a:t>            *</a:t>
            </a:r>
            <a:r>
              <a:rPr lang="es-MX" dirty="0" err="1">
                <a:latin typeface="Times New Roman" panose="02020603050405020304" pitchFamily="18" charset="0"/>
                <a:cs typeface="Times New Roman" panose="02020603050405020304" pitchFamily="18" charset="0"/>
              </a:rPr>
              <a:t>dest</a:t>
            </a:r>
            <a:r>
              <a:rPr lang="es-MX" dirty="0">
                <a:latin typeface="Times New Roman" panose="02020603050405020304" pitchFamily="18" charset="0"/>
                <a:cs typeface="Times New Roman" panose="02020603050405020304" pitchFamily="18" charset="0"/>
              </a:rPr>
              <a:t> = *</a:t>
            </a:r>
            <a:r>
              <a:rPr lang="es-MX" dirty="0" err="1">
                <a:latin typeface="Times New Roman" panose="02020603050405020304" pitchFamily="18" charset="0"/>
                <a:cs typeface="Times New Roman" panose="02020603050405020304" pitchFamily="18" charset="0"/>
              </a:rPr>
              <a:t>dest</a:t>
            </a:r>
            <a:r>
              <a:rPr lang="es-MX" dirty="0">
                <a:latin typeface="Times New Roman" panose="02020603050405020304" pitchFamily="18" charset="0"/>
                <a:cs typeface="Times New Roman" panose="02020603050405020304" pitchFamily="18" charset="0"/>
              </a:rPr>
              <a:t> OP val;</a:t>
            </a:r>
          </a:p>
          <a:p>
            <a:pPr marL="0" indent="0">
              <a:buNone/>
            </a:pPr>
            <a:r>
              <a:rPr lang="es-MX" dirty="0">
                <a:latin typeface="Times New Roman" panose="02020603050405020304" pitchFamily="18" charset="0"/>
                <a:cs typeface="Times New Roman" panose="02020603050405020304" pitchFamily="18" charset="0"/>
              </a:rPr>
              <a:t>        }</a:t>
            </a:r>
          </a:p>
          <a:p>
            <a:pPr marL="0" indent="0">
              <a:buNone/>
            </a:pPr>
            <a:r>
              <a:rPr lang="es-MX" dirty="0">
                <a:latin typeface="Times New Roman" panose="02020603050405020304" pitchFamily="18" charset="0"/>
                <a:cs typeface="Times New Roman" panose="02020603050405020304" pitchFamily="18" charset="0"/>
              </a:rPr>
              <a:t>    }</a:t>
            </a:r>
          </a:p>
        </p:txBody>
      </p:sp>
      <p:sp>
        <p:nvSpPr>
          <p:cNvPr id="4" name="Marcador de pie de página 3"/>
          <p:cNvSpPr>
            <a:spLocks noGrp="1"/>
          </p:cNvSpPr>
          <p:nvPr>
            <p:ph type="ftr" sz="quarter" idx="11"/>
          </p:nvPr>
        </p:nvSpPr>
        <p:spPr/>
        <p:txBody>
          <a:bodyPr/>
          <a:lstStyle/>
          <a:p>
            <a:r>
              <a:rPr lang="es-MX"/>
              <a:t>Universidad de Sonora</a:t>
            </a:r>
          </a:p>
        </p:txBody>
      </p:sp>
      <p:sp>
        <p:nvSpPr>
          <p:cNvPr id="5" name="Marcador de número de diapositiva 4"/>
          <p:cNvSpPr>
            <a:spLocks noGrp="1"/>
          </p:cNvSpPr>
          <p:nvPr>
            <p:ph type="sldNum" sz="quarter" idx="12"/>
          </p:nvPr>
        </p:nvSpPr>
        <p:spPr/>
        <p:txBody>
          <a:bodyPr/>
          <a:lstStyle/>
          <a:p>
            <a:fld id="{047EF63E-E39E-4629-A876-530D649DE2E7}" type="slidenum">
              <a:rPr lang="es-MX" smtClean="0"/>
              <a:t>54</a:t>
            </a:fld>
            <a:endParaRPr lang="es-MX"/>
          </a:p>
        </p:txBody>
      </p:sp>
    </p:spTree>
    <p:extLst>
      <p:ext uri="{BB962C8B-B14F-4D97-AF65-F5344CB8AC3E}">
        <p14:creationId xmlns:p14="http://schemas.microsoft.com/office/powerpoint/2010/main" val="371578184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Rendimiento de la versión 1</a:t>
            </a:r>
          </a:p>
        </p:txBody>
      </p:sp>
      <p:sp>
        <p:nvSpPr>
          <p:cNvPr id="3" name="Marcador de contenido 2"/>
          <p:cNvSpPr>
            <a:spLocks noGrp="1"/>
          </p:cNvSpPr>
          <p:nvPr>
            <p:ph idx="1"/>
          </p:nvPr>
        </p:nvSpPr>
        <p:spPr/>
        <p:txBody>
          <a:bodyPr/>
          <a:lstStyle/>
          <a:p>
            <a:r>
              <a:rPr lang="es-MX" dirty="0"/>
              <a:t>Rendimiento (CPE) en una computadora con una CPU Intel Core i7 </a:t>
            </a:r>
            <a:r>
              <a:rPr lang="es-MX" dirty="0" err="1"/>
              <a:t>Haswell</a:t>
            </a:r>
            <a:r>
              <a:rPr lang="es-MX" dirty="0"/>
              <a:t>:</a:t>
            </a:r>
          </a:p>
          <a:p>
            <a:endParaRPr lang="es-MX" dirty="0"/>
          </a:p>
        </p:txBody>
      </p:sp>
      <p:sp>
        <p:nvSpPr>
          <p:cNvPr id="4" name="Marcador de pie de página 3"/>
          <p:cNvSpPr>
            <a:spLocks noGrp="1"/>
          </p:cNvSpPr>
          <p:nvPr>
            <p:ph type="ftr" sz="quarter" idx="11"/>
          </p:nvPr>
        </p:nvSpPr>
        <p:spPr/>
        <p:txBody>
          <a:bodyPr/>
          <a:lstStyle/>
          <a:p>
            <a:r>
              <a:rPr lang="es-MX"/>
              <a:t>Universidad de Sonora</a:t>
            </a:r>
          </a:p>
        </p:txBody>
      </p:sp>
      <p:sp>
        <p:nvSpPr>
          <p:cNvPr id="5" name="Marcador de número de diapositiva 4"/>
          <p:cNvSpPr>
            <a:spLocks noGrp="1"/>
          </p:cNvSpPr>
          <p:nvPr>
            <p:ph type="sldNum" sz="quarter" idx="12"/>
          </p:nvPr>
        </p:nvSpPr>
        <p:spPr/>
        <p:txBody>
          <a:bodyPr/>
          <a:lstStyle/>
          <a:p>
            <a:fld id="{047EF63E-E39E-4629-A876-530D649DE2E7}" type="slidenum">
              <a:rPr lang="es-MX" smtClean="0"/>
              <a:t>55</a:t>
            </a:fld>
            <a:endParaRPr lang="es-MX"/>
          </a:p>
        </p:txBody>
      </p: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3025687"/>
            <a:ext cx="10058400" cy="1651962"/>
          </a:xfrm>
          <a:prstGeom prst="rect">
            <a:avLst/>
          </a:prstGeom>
        </p:spPr>
      </p:pic>
    </p:spTree>
    <p:extLst>
      <p:ext uri="{BB962C8B-B14F-4D97-AF65-F5344CB8AC3E}">
        <p14:creationId xmlns:p14="http://schemas.microsoft.com/office/powerpoint/2010/main" val="426159039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Versión 2 de </a:t>
            </a:r>
            <a:r>
              <a:rPr lang="es-MX" dirty="0">
                <a:latin typeface="Times New Roman" panose="02020603050405020304" pitchFamily="18" charset="0"/>
                <a:cs typeface="Times New Roman" panose="02020603050405020304" pitchFamily="18" charset="0"/>
              </a:rPr>
              <a:t>combine</a:t>
            </a:r>
          </a:p>
        </p:txBody>
      </p:sp>
      <p:sp>
        <p:nvSpPr>
          <p:cNvPr id="3" name="Marcador de contenido 2"/>
          <p:cNvSpPr>
            <a:spLocks noGrp="1"/>
          </p:cNvSpPr>
          <p:nvPr>
            <p:ph idx="1"/>
          </p:nvPr>
        </p:nvSpPr>
        <p:spPr/>
        <p:txBody>
          <a:bodyPr/>
          <a:lstStyle/>
          <a:p>
            <a:r>
              <a:rPr lang="es-MX" dirty="0"/>
              <a:t>La versión 1 de </a:t>
            </a:r>
            <a:r>
              <a:rPr lang="es-MX" dirty="0">
                <a:latin typeface="Times New Roman" panose="02020603050405020304" pitchFamily="18" charset="0"/>
                <a:cs typeface="Times New Roman" panose="02020603050405020304" pitchFamily="18" charset="0"/>
              </a:rPr>
              <a:t>combine</a:t>
            </a:r>
            <a:r>
              <a:rPr lang="es-MX" dirty="0"/>
              <a:t> invoca a </a:t>
            </a:r>
            <a:r>
              <a:rPr lang="es-MX" dirty="0" err="1">
                <a:latin typeface="Times New Roman" panose="02020603050405020304" pitchFamily="18" charset="0"/>
                <a:cs typeface="Times New Roman" panose="02020603050405020304" pitchFamily="18" charset="0"/>
              </a:rPr>
              <a:t>vec_length</a:t>
            </a:r>
            <a:r>
              <a:rPr lang="es-MX" dirty="0"/>
              <a:t> en el ciclo </a:t>
            </a:r>
            <a:r>
              <a:rPr lang="es-MX" dirty="0" err="1">
                <a:latin typeface="Times New Roman" panose="02020603050405020304" pitchFamily="18" charset="0"/>
                <a:cs typeface="Times New Roman" panose="02020603050405020304" pitchFamily="18" charset="0"/>
              </a:rPr>
              <a:t>for</a:t>
            </a:r>
            <a:r>
              <a:rPr lang="es-MX" dirty="0"/>
              <a:t>.</a:t>
            </a:r>
          </a:p>
          <a:p>
            <a:pPr marL="0" indent="0">
              <a:buNone/>
            </a:pPr>
            <a:r>
              <a:rPr lang="es-MX" dirty="0">
                <a:latin typeface="Times New Roman" panose="02020603050405020304" pitchFamily="18" charset="0"/>
                <a:cs typeface="Times New Roman" panose="02020603050405020304" pitchFamily="18" charset="0"/>
              </a:rPr>
              <a:t>        </a:t>
            </a:r>
            <a:r>
              <a:rPr lang="es-MX" dirty="0" err="1">
                <a:latin typeface="Times New Roman" panose="02020603050405020304" pitchFamily="18" charset="0"/>
                <a:cs typeface="Times New Roman" panose="02020603050405020304" pitchFamily="18" charset="0"/>
              </a:rPr>
              <a:t>for</a:t>
            </a:r>
            <a:r>
              <a:rPr lang="es-MX" dirty="0">
                <a:latin typeface="Times New Roman" panose="02020603050405020304" pitchFamily="18" charset="0"/>
                <a:cs typeface="Times New Roman" panose="02020603050405020304" pitchFamily="18" charset="0"/>
              </a:rPr>
              <a:t> (i = 0; i &lt; </a:t>
            </a:r>
            <a:r>
              <a:rPr lang="es-MX" dirty="0" err="1">
                <a:latin typeface="Times New Roman" panose="02020603050405020304" pitchFamily="18" charset="0"/>
                <a:cs typeface="Times New Roman" panose="02020603050405020304" pitchFamily="18" charset="0"/>
              </a:rPr>
              <a:t>vec_length</a:t>
            </a:r>
            <a:r>
              <a:rPr lang="es-MX" dirty="0">
                <a:latin typeface="Times New Roman" panose="02020603050405020304" pitchFamily="18" charset="0"/>
                <a:cs typeface="Times New Roman" panose="02020603050405020304" pitchFamily="18" charset="0"/>
              </a:rPr>
              <a:t>(v); i++) {… }</a:t>
            </a:r>
            <a:endParaRPr lang="es-MX" dirty="0"/>
          </a:p>
          <a:p>
            <a:r>
              <a:rPr lang="es-MX" dirty="0"/>
              <a:t>Sin embargo, el tamaño del vector es constante.</a:t>
            </a:r>
          </a:p>
          <a:p>
            <a:r>
              <a:rPr lang="es-MX" dirty="0"/>
              <a:t>La versión 2 de </a:t>
            </a:r>
            <a:r>
              <a:rPr lang="es-MX" dirty="0">
                <a:latin typeface="Times New Roman" panose="02020603050405020304" pitchFamily="18" charset="0"/>
                <a:cs typeface="Times New Roman" panose="02020603050405020304" pitchFamily="18" charset="0"/>
              </a:rPr>
              <a:t>combine</a:t>
            </a:r>
            <a:r>
              <a:rPr lang="es-MX" dirty="0"/>
              <a:t> mueve la llamada a </a:t>
            </a:r>
            <a:r>
              <a:rPr lang="es-MX" dirty="0" err="1">
                <a:latin typeface="Times New Roman" panose="02020603050405020304" pitchFamily="18" charset="0"/>
                <a:cs typeface="Times New Roman" panose="02020603050405020304" pitchFamily="18" charset="0"/>
              </a:rPr>
              <a:t>vec_length</a:t>
            </a:r>
            <a:r>
              <a:rPr lang="es-MX" dirty="0"/>
              <a:t> fuera del ciclo </a:t>
            </a:r>
            <a:r>
              <a:rPr lang="es-MX" dirty="0" err="1">
                <a:latin typeface="Times New Roman" panose="02020603050405020304" pitchFamily="18" charset="0"/>
                <a:cs typeface="Times New Roman" panose="02020603050405020304" pitchFamily="18" charset="0"/>
              </a:rPr>
              <a:t>for</a:t>
            </a:r>
            <a:r>
              <a:rPr lang="es-MX" dirty="0"/>
              <a:t>.</a:t>
            </a:r>
          </a:p>
          <a:p>
            <a:endParaRPr lang="es-MX" dirty="0"/>
          </a:p>
        </p:txBody>
      </p:sp>
      <p:sp>
        <p:nvSpPr>
          <p:cNvPr id="4" name="Marcador de pie de página 3"/>
          <p:cNvSpPr>
            <a:spLocks noGrp="1"/>
          </p:cNvSpPr>
          <p:nvPr>
            <p:ph type="ftr" sz="quarter" idx="11"/>
          </p:nvPr>
        </p:nvSpPr>
        <p:spPr/>
        <p:txBody>
          <a:bodyPr/>
          <a:lstStyle/>
          <a:p>
            <a:r>
              <a:rPr lang="es-MX"/>
              <a:t>Universidad de Sonora</a:t>
            </a:r>
          </a:p>
        </p:txBody>
      </p:sp>
      <p:sp>
        <p:nvSpPr>
          <p:cNvPr id="5" name="Marcador de número de diapositiva 4"/>
          <p:cNvSpPr>
            <a:spLocks noGrp="1"/>
          </p:cNvSpPr>
          <p:nvPr>
            <p:ph type="sldNum" sz="quarter" idx="12"/>
          </p:nvPr>
        </p:nvSpPr>
        <p:spPr/>
        <p:txBody>
          <a:bodyPr/>
          <a:lstStyle/>
          <a:p>
            <a:fld id="{047EF63E-E39E-4629-A876-530D649DE2E7}" type="slidenum">
              <a:rPr lang="es-MX" smtClean="0"/>
              <a:t>56</a:t>
            </a:fld>
            <a:endParaRPr lang="es-MX"/>
          </a:p>
        </p:txBody>
      </p:sp>
    </p:spTree>
    <p:extLst>
      <p:ext uri="{BB962C8B-B14F-4D97-AF65-F5344CB8AC3E}">
        <p14:creationId xmlns:p14="http://schemas.microsoft.com/office/powerpoint/2010/main" val="190485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Versión 2 de </a:t>
            </a:r>
            <a:r>
              <a:rPr lang="es-MX" dirty="0">
                <a:latin typeface="Times New Roman" panose="02020603050405020304" pitchFamily="18" charset="0"/>
                <a:cs typeface="Times New Roman" panose="02020603050405020304" pitchFamily="18" charset="0"/>
              </a:rPr>
              <a:t>combine</a:t>
            </a:r>
            <a:endParaRPr lang="es-MX" dirty="0"/>
          </a:p>
        </p:txBody>
      </p:sp>
      <p:sp>
        <p:nvSpPr>
          <p:cNvPr id="3" name="Marcador de contenido 2"/>
          <p:cNvSpPr>
            <a:spLocks noGrp="1"/>
          </p:cNvSpPr>
          <p:nvPr>
            <p:ph idx="1"/>
          </p:nvPr>
        </p:nvSpPr>
        <p:spPr/>
        <p:txBody>
          <a:bodyPr>
            <a:normAutofit fontScale="85000" lnSpcReduction="20000"/>
          </a:bodyPr>
          <a:lstStyle/>
          <a:p>
            <a:pPr marL="0" indent="0">
              <a:buNone/>
            </a:pPr>
            <a:r>
              <a:rPr lang="es-MX" b="1" dirty="0">
                <a:solidFill>
                  <a:srgbClr val="00B050"/>
                </a:solidFill>
                <a:latin typeface="Times New Roman" panose="02020603050405020304" pitchFamily="18" charset="0"/>
                <a:cs typeface="Times New Roman" panose="02020603050405020304" pitchFamily="18" charset="0"/>
              </a:rPr>
              <a:t>    /* </a:t>
            </a:r>
            <a:r>
              <a:rPr lang="es-MX" b="1" dirty="0" err="1">
                <a:solidFill>
                  <a:srgbClr val="00B050"/>
                </a:solidFill>
                <a:latin typeface="Times New Roman" panose="02020603050405020304" pitchFamily="18" charset="0"/>
                <a:cs typeface="Times New Roman" panose="02020603050405020304" pitchFamily="18" charset="0"/>
              </a:rPr>
              <a:t>Move</a:t>
            </a:r>
            <a:r>
              <a:rPr lang="es-MX" b="1" dirty="0">
                <a:solidFill>
                  <a:srgbClr val="00B050"/>
                </a:solidFill>
                <a:latin typeface="Times New Roman" panose="02020603050405020304" pitchFamily="18" charset="0"/>
                <a:cs typeface="Times New Roman" panose="02020603050405020304" pitchFamily="18" charset="0"/>
              </a:rPr>
              <a:t> </a:t>
            </a:r>
            <a:r>
              <a:rPr lang="es-MX" b="1" dirty="0" err="1">
                <a:solidFill>
                  <a:srgbClr val="00B050"/>
                </a:solidFill>
                <a:latin typeface="Times New Roman" panose="02020603050405020304" pitchFamily="18" charset="0"/>
                <a:cs typeface="Times New Roman" panose="02020603050405020304" pitchFamily="18" charset="0"/>
              </a:rPr>
              <a:t>call</a:t>
            </a:r>
            <a:r>
              <a:rPr lang="es-MX" b="1" dirty="0">
                <a:solidFill>
                  <a:srgbClr val="00B050"/>
                </a:solidFill>
                <a:latin typeface="Times New Roman" panose="02020603050405020304" pitchFamily="18" charset="0"/>
                <a:cs typeface="Times New Roman" panose="02020603050405020304" pitchFamily="18" charset="0"/>
              </a:rPr>
              <a:t> to </a:t>
            </a:r>
            <a:r>
              <a:rPr lang="es-MX" b="1" dirty="0" err="1">
                <a:solidFill>
                  <a:srgbClr val="00B050"/>
                </a:solidFill>
                <a:latin typeface="Times New Roman" panose="02020603050405020304" pitchFamily="18" charset="0"/>
                <a:cs typeface="Times New Roman" panose="02020603050405020304" pitchFamily="18" charset="0"/>
              </a:rPr>
              <a:t>vec_length</a:t>
            </a:r>
            <a:r>
              <a:rPr lang="es-MX" b="1" dirty="0">
                <a:solidFill>
                  <a:srgbClr val="00B050"/>
                </a:solidFill>
                <a:latin typeface="Times New Roman" panose="02020603050405020304" pitchFamily="18" charset="0"/>
                <a:cs typeface="Times New Roman" panose="02020603050405020304" pitchFamily="18" charset="0"/>
              </a:rPr>
              <a:t> </a:t>
            </a:r>
            <a:r>
              <a:rPr lang="es-MX" b="1" dirty="0" err="1">
                <a:solidFill>
                  <a:srgbClr val="00B050"/>
                </a:solidFill>
                <a:latin typeface="Times New Roman" panose="02020603050405020304" pitchFamily="18" charset="0"/>
                <a:cs typeface="Times New Roman" panose="02020603050405020304" pitchFamily="18" charset="0"/>
              </a:rPr>
              <a:t>out</a:t>
            </a:r>
            <a:r>
              <a:rPr lang="es-MX" b="1" dirty="0">
                <a:solidFill>
                  <a:srgbClr val="00B050"/>
                </a:solidFill>
                <a:latin typeface="Times New Roman" panose="02020603050405020304" pitchFamily="18" charset="0"/>
                <a:cs typeface="Times New Roman" panose="02020603050405020304" pitchFamily="18" charset="0"/>
              </a:rPr>
              <a:t> of </a:t>
            </a:r>
            <a:r>
              <a:rPr lang="es-MX" b="1" dirty="0" err="1">
                <a:solidFill>
                  <a:srgbClr val="00B050"/>
                </a:solidFill>
                <a:latin typeface="Times New Roman" panose="02020603050405020304" pitchFamily="18" charset="0"/>
                <a:cs typeface="Times New Roman" panose="02020603050405020304" pitchFamily="18" charset="0"/>
              </a:rPr>
              <a:t>loop</a:t>
            </a:r>
            <a:r>
              <a:rPr lang="es-MX" b="1" dirty="0">
                <a:solidFill>
                  <a:srgbClr val="00B050"/>
                </a:solidFill>
                <a:latin typeface="Times New Roman" panose="02020603050405020304" pitchFamily="18" charset="0"/>
                <a:cs typeface="Times New Roman" panose="02020603050405020304" pitchFamily="18" charset="0"/>
              </a:rPr>
              <a:t> */</a:t>
            </a:r>
          </a:p>
          <a:p>
            <a:pPr marL="0" indent="0">
              <a:buNone/>
            </a:pPr>
            <a:r>
              <a:rPr lang="es-MX" dirty="0">
                <a:latin typeface="Times New Roman" panose="02020603050405020304" pitchFamily="18" charset="0"/>
                <a:cs typeface="Times New Roman" panose="02020603050405020304" pitchFamily="18" charset="0"/>
              </a:rPr>
              <a:t>    </a:t>
            </a:r>
            <a:r>
              <a:rPr lang="es-MX" dirty="0" err="1">
                <a:latin typeface="Times New Roman" panose="02020603050405020304" pitchFamily="18" charset="0"/>
                <a:cs typeface="Times New Roman" panose="02020603050405020304" pitchFamily="18" charset="0"/>
              </a:rPr>
              <a:t>void</a:t>
            </a:r>
            <a:r>
              <a:rPr lang="es-MX" dirty="0">
                <a:latin typeface="Times New Roman" panose="02020603050405020304" pitchFamily="18" charset="0"/>
                <a:cs typeface="Times New Roman" panose="02020603050405020304" pitchFamily="18" charset="0"/>
              </a:rPr>
              <a:t> combine2(</a:t>
            </a:r>
            <a:r>
              <a:rPr lang="es-MX" dirty="0" err="1">
                <a:latin typeface="Times New Roman" panose="02020603050405020304" pitchFamily="18" charset="0"/>
                <a:cs typeface="Times New Roman" panose="02020603050405020304" pitchFamily="18" charset="0"/>
              </a:rPr>
              <a:t>vec_ptr</a:t>
            </a:r>
            <a:r>
              <a:rPr lang="es-MX" dirty="0">
                <a:latin typeface="Times New Roman" panose="02020603050405020304" pitchFamily="18" charset="0"/>
                <a:cs typeface="Times New Roman" panose="02020603050405020304" pitchFamily="18" charset="0"/>
              </a:rPr>
              <a:t> v, </a:t>
            </a:r>
            <a:r>
              <a:rPr lang="es-MX" dirty="0" err="1">
                <a:latin typeface="Times New Roman" panose="02020603050405020304" pitchFamily="18" charset="0"/>
                <a:cs typeface="Times New Roman" panose="02020603050405020304" pitchFamily="18" charset="0"/>
              </a:rPr>
              <a:t>data_t</a:t>
            </a:r>
            <a:r>
              <a:rPr lang="es-MX" dirty="0">
                <a:latin typeface="Times New Roman" panose="02020603050405020304" pitchFamily="18" charset="0"/>
                <a:cs typeface="Times New Roman" panose="02020603050405020304" pitchFamily="18" charset="0"/>
              </a:rPr>
              <a:t> *</a:t>
            </a:r>
            <a:r>
              <a:rPr lang="es-MX" dirty="0" err="1">
                <a:latin typeface="Times New Roman" panose="02020603050405020304" pitchFamily="18" charset="0"/>
                <a:cs typeface="Times New Roman" panose="02020603050405020304" pitchFamily="18" charset="0"/>
              </a:rPr>
              <a:t>dest</a:t>
            </a:r>
            <a:r>
              <a:rPr lang="es-MX" dirty="0">
                <a:latin typeface="Times New Roman" panose="02020603050405020304" pitchFamily="18" charset="0"/>
                <a:cs typeface="Times New Roman" panose="02020603050405020304" pitchFamily="18" charset="0"/>
              </a:rPr>
              <a:t>)</a:t>
            </a:r>
          </a:p>
          <a:p>
            <a:pPr marL="0" indent="0">
              <a:buNone/>
            </a:pPr>
            <a:r>
              <a:rPr lang="es-MX" dirty="0">
                <a:latin typeface="Times New Roman" panose="02020603050405020304" pitchFamily="18" charset="0"/>
                <a:cs typeface="Times New Roman" panose="02020603050405020304" pitchFamily="18" charset="0"/>
              </a:rPr>
              <a:t>    {</a:t>
            </a:r>
          </a:p>
          <a:p>
            <a:pPr marL="0" indent="0">
              <a:buNone/>
            </a:pPr>
            <a:r>
              <a:rPr lang="es-MX" dirty="0">
                <a:latin typeface="Times New Roman" panose="02020603050405020304" pitchFamily="18" charset="0"/>
                <a:cs typeface="Times New Roman" panose="02020603050405020304" pitchFamily="18" charset="0"/>
              </a:rPr>
              <a:t>        </a:t>
            </a:r>
            <a:r>
              <a:rPr lang="es-MX" dirty="0" err="1">
                <a:latin typeface="Times New Roman" panose="02020603050405020304" pitchFamily="18" charset="0"/>
                <a:cs typeface="Times New Roman" panose="02020603050405020304" pitchFamily="18" charset="0"/>
              </a:rPr>
              <a:t>long</a:t>
            </a:r>
            <a:r>
              <a:rPr lang="es-MX" dirty="0">
                <a:latin typeface="Times New Roman" panose="02020603050405020304" pitchFamily="18" charset="0"/>
                <a:cs typeface="Times New Roman" panose="02020603050405020304" pitchFamily="18" charset="0"/>
              </a:rPr>
              <a:t> i;</a:t>
            </a:r>
          </a:p>
          <a:p>
            <a:pPr marL="0" indent="0">
              <a:buNone/>
            </a:pPr>
            <a:r>
              <a:rPr lang="es-MX" dirty="0">
                <a:latin typeface="Times New Roman" panose="02020603050405020304" pitchFamily="18" charset="0"/>
                <a:cs typeface="Times New Roman" panose="02020603050405020304" pitchFamily="18" charset="0"/>
              </a:rPr>
              <a:t>        </a:t>
            </a:r>
            <a:r>
              <a:rPr lang="es-MX" dirty="0" err="1">
                <a:latin typeface="Times New Roman" panose="02020603050405020304" pitchFamily="18" charset="0"/>
                <a:cs typeface="Times New Roman" panose="02020603050405020304" pitchFamily="18" charset="0"/>
              </a:rPr>
              <a:t>long</a:t>
            </a:r>
            <a:r>
              <a:rPr lang="es-MX" dirty="0">
                <a:latin typeface="Times New Roman" panose="02020603050405020304" pitchFamily="18" charset="0"/>
                <a:cs typeface="Times New Roman" panose="02020603050405020304" pitchFamily="18" charset="0"/>
              </a:rPr>
              <a:t> </a:t>
            </a:r>
            <a:r>
              <a:rPr lang="es-MX" dirty="0" err="1">
                <a:latin typeface="Times New Roman" panose="02020603050405020304" pitchFamily="18" charset="0"/>
                <a:cs typeface="Times New Roman" panose="02020603050405020304" pitchFamily="18" charset="0"/>
              </a:rPr>
              <a:t>length</a:t>
            </a:r>
            <a:r>
              <a:rPr lang="es-MX" dirty="0">
                <a:latin typeface="Times New Roman" panose="02020603050405020304" pitchFamily="18" charset="0"/>
                <a:cs typeface="Times New Roman" panose="02020603050405020304" pitchFamily="18" charset="0"/>
              </a:rPr>
              <a:t> = </a:t>
            </a:r>
            <a:r>
              <a:rPr lang="es-MX" dirty="0" err="1">
                <a:latin typeface="Times New Roman" panose="02020603050405020304" pitchFamily="18" charset="0"/>
                <a:cs typeface="Times New Roman" panose="02020603050405020304" pitchFamily="18" charset="0"/>
              </a:rPr>
              <a:t>vec_length</a:t>
            </a:r>
            <a:r>
              <a:rPr lang="es-MX" dirty="0">
                <a:latin typeface="Times New Roman" panose="02020603050405020304" pitchFamily="18" charset="0"/>
                <a:cs typeface="Times New Roman" panose="02020603050405020304" pitchFamily="18" charset="0"/>
              </a:rPr>
              <a:t>(v);</a:t>
            </a:r>
          </a:p>
          <a:p>
            <a:pPr marL="0" indent="0">
              <a:buNone/>
            </a:pPr>
            <a:r>
              <a:rPr lang="es-MX" dirty="0">
                <a:latin typeface="Times New Roman" panose="02020603050405020304" pitchFamily="18" charset="0"/>
                <a:cs typeface="Times New Roman" panose="02020603050405020304" pitchFamily="18" charset="0"/>
              </a:rPr>
              <a:t>        *</a:t>
            </a:r>
            <a:r>
              <a:rPr lang="es-MX" dirty="0" err="1">
                <a:latin typeface="Times New Roman" panose="02020603050405020304" pitchFamily="18" charset="0"/>
                <a:cs typeface="Times New Roman" panose="02020603050405020304" pitchFamily="18" charset="0"/>
              </a:rPr>
              <a:t>dest</a:t>
            </a:r>
            <a:r>
              <a:rPr lang="es-MX" dirty="0">
                <a:latin typeface="Times New Roman" panose="02020603050405020304" pitchFamily="18" charset="0"/>
                <a:cs typeface="Times New Roman" panose="02020603050405020304" pitchFamily="18" charset="0"/>
              </a:rPr>
              <a:t> = IDENT;</a:t>
            </a:r>
          </a:p>
          <a:p>
            <a:pPr marL="0" indent="0">
              <a:buNone/>
            </a:pPr>
            <a:r>
              <a:rPr lang="es-MX" dirty="0">
                <a:latin typeface="Times New Roman" panose="02020603050405020304" pitchFamily="18" charset="0"/>
                <a:cs typeface="Times New Roman" panose="02020603050405020304" pitchFamily="18" charset="0"/>
              </a:rPr>
              <a:t>        </a:t>
            </a:r>
            <a:r>
              <a:rPr lang="es-MX" dirty="0" err="1">
                <a:latin typeface="Times New Roman" panose="02020603050405020304" pitchFamily="18" charset="0"/>
                <a:cs typeface="Times New Roman" panose="02020603050405020304" pitchFamily="18" charset="0"/>
              </a:rPr>
              <a:t>for</a:t>
            </a:r>
            <a:r>
              <a:rPr lang="es-MX" dirty="0">
                <a:latin typeface="Times New Roman" panose="02020603050405020304" pitchFamily="18" charset="0"/>
                <a:cs typeface="Times New Roman" panose="02020603050405020304" pitchFamily="18" charset="0"/>
              </a:rPr>
              <a:t> (i = 0; i &lt; </a:t>
            </a:r>
            <a:r>
              <a:rPr lang="es-MX" dirty="0" err="1">
                <a:latin typeface="Times New Roman" panose="02020603050405020304" pitchFamily="18" charset="0"/>
                <a:cs typeface="Times New Roman" panose="02020603050405020304" pitchFamily="18" charset="0"/>
              </a:rPr>
              <a:t>length</a:t>
            </a:r>
            <a:r>
              <a:rPr lang="es-MX" dirty="0">
                <a:latin typeface="Times New Roman" panose="02020603050405020304" pitchFamily="18" charset="0"/>
                <a:cs typeface="Times New Roman" panose="02020603050405020304" pitchFamily="18" charset="0"/>
              </a:rPr>
              <a:t>; i++) {</a:t>
            </a:r>
          </a:p>
          <a:p>
            <a:pPr marL="0" indent="0">
              <a:buNone/>
            </a:pPr>
            <a:r>
              <a:rPr lang="es-MX" dirty="0">
                <a:latin typeface="Times New Roman" panose="02020603050405020304" pitchFamily="18" charset="0"/>
                <a:cs typeface="Times New Roman" panose="02020603050405020304" pitchFamily="18" charset="0"/>
              </a:rPr>
              <a:t>            </a:t>
            </a:r>
            <a:r>
              <a:rPr lang="es-MX" dirty="0" err="1">
                <a:latin typeface="Times New Roman" panose="02020603050405020304" pitchFamily="18" charset="0"/>
                <a:cs typeface="Times New Roman" panose="02020603050405020304" pitchFamily="18" charset="0"/>
              </a:rPr>
              <a:t>data_t</a:t>
            </a:r>
            <a:r>
              <a:rPr lang="es-MX" dirty="0">
                <a:latin typeface="Times New Roman" panose="02020603050405020304" pitchFamily="18" charset="0"/>
                <a:cs typeface="Times New Roman" panose="02020603050405020304" pitchFamily="18" charset="0"/>
              </a:rPr>
              <a:t> val;</a:t>
            </a:r>
          </a:p>
          <a:p>
            <a:pPr marL="0" indent="0">
              <a:buNone/>
            </a:pPr>
            <a:r>
              <a:rPr lang="es-MX" dirty="0">
                <a:latin typeface="Times New Roman" panose="02020603050405020304" pitchFamily="18" charset="0"/>
                <a:cs typeface="Times New Roman" panose="02020603050405020304" pitchFamily="18" charset="0"/>
              </a:rPr>
              <a:t>            </a:t>
            </a:r>
            <a:r>
              <a:rPr lang="es-MX" dirty="0" err="1">
                <a:latin typeface="Times New Roman" panose="02020603050405020304" pitchFamily="18" charset="0"/>
                <a:cs typeface="Times New Roman" panose="02020603050405020304" pitchFamily="18" charset="0"/>
              </a:rPr>
              <a:t>get_vec_element</a:t>
            </a:r>
            <a:r>
              <a:rPr lang="es-MX" dirty="0">
                <a:latin typeface="Times New Roman" panose="02020603050405020304" pitchFamily="18" charset="0"/>
                <a:cs typeface="Times New Roman" panose="02020603050405020304" pitchFamily="18" charset="0"/>
              </a:rPr>
              <a:t>(v, i, &amp;val);</a:t>
            </a:r>
          </a:p>
          <a:p>
            <a:pPr marL="0" indent="0">
              <a:buNone/>
            </a:pPr>
            <a:r>
              <a:rPr lang="es-MX" dirty="0">
                <a:latin typeface="Times New Roman" panose="02020603050405020304" pitchFamily="18" charset="0"/>
                <a:cs typeface="Times New Roman" panose="02020603050405020304" pitchFamily="18" charset="0"/>
              </a:rPr>
              <a:t>            *</a:t>
            </a:r>
            <a:r>
              <a:rPr lang="es-MX" dirty="0" err="1">
                <a:latin typeface="Times New Roman" panose="02020603050405020304" pitchFamily="18" charset="0"/>
                <a:cs typeface="Times New Roman" panose="02020603050405020304" pitchFamily="18" charset="0"/>
              </a:rPr>
              <a:t>dest</a:t>
            </a:r>
            <a:r>
              <a:rPr lang="es-MX" dirty="0">
                <a:latin typeface="Times New Roman" panose="02020603050405020304" pitchFamily="18" charset="0"/>
                <a:cs typeface="Times New Roman" panose="02020603050405020304" pitchFamily="18" charset="0"/>
              </a:rPr>
              <a:t> = *</a:t>
            </a:r>
            <a:r>
              <a:rPr lang="es-MX" dirty="0" err="1">
                <a:latin typeface="Times New Roman" panose="02020603050405020304" pitchFamily="18" charset="0"/>
                <a:cs typeface="Times New Roman" panose="02020603050405020304" pitchFamily="18" charset="0"/>
              </a:rPr>
              <a:t>dest</a:t>
            </a:r>
            <a:r>
              <a:rPr lang="es-MX" dirty="0">
                <a:latin typeface="Times New Roman" panose="02020603050405020304" pitchFamily="18" charset="0"/>
                <a:cs typeface="Times New Roman" panose="02020603050405020304" pitchFamily="18" charset="0"/>
              </a:rPr>
              <a:t> OP val;</a:t>
            </a:r>
          </a:p>
          <a:p>
            <a:pPr marL="0" indent="0">
              <a:buNone/>
            </a:pPr>
            <a:r>
              <a:rPr lang="es-MX" dirty="0">
                <a:latin typeface="Times New Roman" panose="02020603050405020304" pitchFamily="18" charset="0"/>
                <a:cs typeface="Times New Roman" panose="02020603050405020304" pitchFamily="18" charset="0"/>
              </a:rPr>
              <a:t>        }</a:t>
            </a:r>
          </a:p>
          <a:p>
            <a:pPr marL="0" indent="0">
              <a:buNone/>
            </a:pPr>
            <a:r>
              <a:rPr lang="es-MX" dirty="0">
                <a:latin typeface="Times New Roman" panose="02020603050405020304" pitchFamily="18" charset="0"/>
                <a:cs typeface="Times New Roman" panose="02020603050405020304" pitchFamily="18" charset="0"/>
              </a:rPr>
              <a:t>    }</a:t>
            </a:r>
          </a:p>
        </p:txBody>
      </p:sp>
      <p:sp>
        <p:nvSpPr>
          <p:cNvPr id="4" name="Marcador de pie de página 3"/>
          <p:cNvSpPr>
            <a:spLocks noGrp="1"/>
          </p:cNvSpPr>
          <p:nvPr>
            <p:ph type="ftr" sz="quarter" idx="11"/>
          </p:nvPr>
        </p:nvSpPr>
        <p:spPr/>
        <p:txBody>
          <a:bodyPr/>
          <a:lstStyle/>
          <a:p>
            <a:r>
              <a:rPr lang="es-MX"/>
              <a:t>Universidad de Sonora</a:t>
            </a:r>
          </a:p>
        </p:txBody>
      </p:sp>
      <p:sp>
        <p:nvSpPr>
          <p:cNvPr id="5" name="Marcador de número de diapositiva 4"/>
          <p:cNvSpPr>
            <a:spLocks noGrp="1"/>
          </p:cNvSpPr>
          <p:nvPr>
            <p:ph type="sldNum" sz="quarter" idx="12"/>
          </p:nvPr>
        </p:nvSpPr>
        <p:spPr/>
        <p:txBody>
          <a:bodyPr/>
          <a:lstStyle/>
          <a:p>
            <a:fld id="{047EF63E-E39E-4629-A876-530D649DE2E7}" type="slidenum">
              <a:rPr lang="es-MX" smtClean="0"/>
              <a:t>57</a:t>
            </a:fld>
            <a:endParaRPr lang="es-MX"/>
          </a:p>
        </p:txBody>
      </p:sp>
    </p:spTree>
    <p:extLst>
      <p:ext uri="{BB962C8B-B14F-4D97-AF65-F5344CB8AC3E}">
        <p14:creationId xmlns:p14="http://schemas.microsoft.com/office/powerpoint/2010/main" val="71307147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Rendimiento de la versión 2</a:t>
            </a:r>
          </a:p>
        </p:txBody>
      </p:sp>
      <p:sp>
        <p:nvSpPr>
          <p:cNvPr id="3" name="Marcador de contenido 2"/>
          <p:cNvSpPr>
            <a:spLocks noGrp="1"/>
          </p:cNvSpPr>
          <p:nvPr>
            <p:ph idx="1"/>
          </p:nvPr>
        </p:nvSpPr>
        <p:spPr/>
        <p:txBody>
          <a:bodyPr/>
          <a:lstStyle/>
          <a:p>
            <a:r>
              <a:rPr lang="es-MX" dirty="0"/>
              <a:t>CPE:</a:t>
            </a:r>
          </a:p>
          <a:p>
            <a:endParaRPr lang="es-MX" dirty="0"/>
          </a:p>
        </p:txBody>
      </p:sp>
      <p:sp>
        <p:nvSpPr>
          <p:cNvPr id="4" name="Marcador de pie de página 3"/>
          <p:cNvSpPr>
            <a:spLocks noGrp="1"/>
          </p:cNvSpPr>
          <p:nvPr>
            <p:ph type="ftr" sz="quarter" idx="11"/>
          </p:nvPr>
        </p:nvSpPr>
        <p:spPr/>
        <p:txBody>
          <a:bodyPr/>
          <a:lstStyle/>
          <a:p>
            <a:r>
              <a:rPr lang="es-MX"/>
              <a:t>Universidad de Sonora</a:t>
            </a:r>
          </a:p>
        </p:txBody>
      </p:sp>
      <p:sp>
        <p:nvSpPr>
          <p:cNvPr id="5" name="Marcador de número de diapositiva 4"/>
          <p:cNvSpPr>
            <a:spLocks noGrp="1"/>
          </p:cNvSpPr>
          <p:nvPr>
            <p:ph type="sldNum" sz="quarter" idx="12"/>
          </p:nvPr>
        </p:nvSpPr>
        <p:spPr/>
        <p:txBody>
          <a:bodyPr/>
          <a:lstStyle/>
          <a:p>
            <a:fld id="{047EF63E-E39E-4629-A876-530D649DE2E7}" type="slidenum">
              <a:rPr lang="es-MX" smtClean="0"/>
              <a:t>58</a:t>
            </a:fld>
            <a:endParaRPr lang="es-MX"/>
          </a:p>
        </p:txBody>
      </p: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2726749"/>
            <a:ext cx="10058400" cy="1651962"/>
          </a:xfrm>
          <a:prstGeom prst="rect">
            <a:avLst/>
          </a:prstGeom>
        </p:spPr>
      </p:pic>
    </p:spTree>
    <p:extLst>
      <p:ext uri="{BB962C8B-B14F-4D97-AF65-F5344CB8AC3E}">
        <p14:creationId xmlns:p14="http://schemas.microsoft.com/office/powerpoint/2010/main" val="225577161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Versión 3 de </a:t>
            </a:r>
            <a:r>
              <a:rPr lang="es-MX" dirty="0">
                <a:latin typeface="Times New Roman" panose="02020603050405020304" pitchFamily="18" charset="0"/>
                <a:cs typeface="Times New Roman" panose="02020603050405020304" pitchFamily="18" charset="0"/>
              </a:rPr>
              <a:t>combine</a:t>
            </a:r>
          </a:p>
        </p:txBody>
      </p:sp>
      <p:sp>
        <p:nvSpPr>
          <p:cNvPr id="3" name="Marcador de contenido 2"/>
          <p:cNvSpPr>
            <a:spLocks noGrp="1"/>
          </p:cNvSpPr>
          <p:nvPr>
            <p:ph idx="1"/>
          </p:nvPr>
        </p:nvSpPr>
        <p:spPr/>
        <p:txBody>
          <a:bodyPr/>
          <a:lstStyle/>
          <a:p>
            <a:r>
              <a:rPr lang="es-MX" dirty="0"/>
              <a:t>La versión 2 invoca a </a:t>
            </a:r>
            <a:r>
              <a:rPr lang="es-MX" dirty="0" err="1">
                <a:latin typeface="Times New Roman" panose="02020603050405020304" pitchFamily="18" charset="0"/>
                <a:cs typeface="Times New Roman" panose="02020603050405020304" pitchFamily="18" charset="0"/>
              </a:rPr>
              <a:t>get_vec_element</a:t>
            </a:r>
            <a:r>
              <a:rPr lang="es-MX" dirty="0"/>
              <a:t> dentro del ciclo </a:t>
            </a:r>
            <a:r>
              <a:rPr lang="es-MX" dirty="0" err="1">
                <a:latin typeface="Times New Roman" panose="02020603050405020304" pitchFamily="18" charset="0"/>
                <a:cs typeface="Times New Roman" panose="02020603050405020304" pitchFamily="18" charset="0"/>
              </a:rPr>
              <a:t>for</a:t>
            </a:r>
            <a:r>
              <a:rPr lang="es-MX" dirty="0"/>
              <a:t>:</a:t>
            </a:r>
          </a:p>
          <a:p>
            <a:pPr marL="0" indent="0">
              <a:buNone/>
            </a:pPr>
            <a:r>
              <a:rPr lang="es-MX" dirty="0">
                <a:latin typeface="Times New Roman" panose="02020603050405020304" pitchFamily="18" charset="0"/>
                <a:cs typeface="Times New Roman" panose="02020603050405020304" pitchFamily="18" charset="0"/>
              </a:rPr>
              <a:t>        </a:t>
            </a:r>
            <a:r>
              <a:rPr lang="es-MX" dirty="0" err="1">
                <a:latin typeface="Times New Roman" panose="02020603050405020304" pitchFamily="18" charset="0"/>
                <a:cs typeface="Times New Roman" panose="02020603050405020304" pitchFamily="18" charset="0"/>
              </a:rPr>
              <a:t>for</a:t>
            </a:r>
            <a:r>
              <a:rPr lang="es-MX" dirty="0">
                <a:latin typeface="Times New Roman" panose="02020603050405020304" pitchFamily="18" charset="0"/>
                <a:cs typeface="Times New Roman" panose="02020603050405020304" pitchFamily="18" charset="0"/>
              </a:rPr>
              <a:t> (i = 0; i &lt; </a:t>
            </a:r>
            <a:r>
              <a:rPr lang="es-MX" dirty="0" err="1">
                <a:latin typeface="Times New Roman" panose="02020603050405020304" pitchFamily="18" charset="0"/>
                <a:cs typeface="Times New Roman" panose="02020603050405020304" pitchFamily="18" charset="0"/>
              </a:rPr>
              <a:t>length</a:t>
            </a:r>
            <a:r>
              <a:rPr lang="es-MX" dirty="0">
                <a:latin typeface="Times New Roman" panose="02020603050405020304" pitchFamily="18" charset="0"/>
                <a:cs typeface="Times New Roman" panose="02020603050405020304" pitchFamily="18" charset="0"/>
              </a:rPr>
              <a:t>; i++) {</a:t>
            </a:r>
          </a:p>
          <a:p>
            <a:pPr marL="0" indent="0">
              <a:buNone/>
            </a:pPr>
            <a:r>
              <a:rPr lang="es-MX" dirty="0">
                <a:latin typeface="Times New Roman" panose="02020603050405020304" pitchFamily="18" charset="0"/>
                <a:cs typeface="Times New Roman" panose="02020603050405020304" pitchFamily="18" charset="0"/>
              </a:rPr>
              <a:t>            …</a:t>
            </a:r>
          </a:p>
          <a:p>
            <a:pPr marL="0" indent="0">
              <a:buNone/>
            </a:pPr>
            <a:r>
              <a:rPr lang="es-MX" dirty="0">
                <a:latin typeface="Times New Roman" panose="02020603050405020304" pitchFamily="18" charset="0"/>
                <a:cs typeface="Times New Roman" panose="02020603050405020304" pitchFamily="18" charset="0"/>
              </a:rPr>
              <a:t>            </a:t>
            </a:r>
            <a:r>
              <a:rPr lang="es-MX" dirty="0" err="1">
                <a:latin typeface="Times New Roman" panose="02020603050405020304" pitchFamily="18" charset="0"/>
                <a:cs typeface="Times New Roman" panose="02020603050405020304" pitchFamily="18" charset="0"/>
              </a:rPr>
              <a:t>get_vec_element</a:t>
            </a:r>
            <a:r>
              <a:rPr lang="es-MX" dirty="0">
                <a:latin typeface="Times New Roman" panose="02020603050405020304" pitchFamily="18" charset="0"/>
                <a:cs typeface="Times New Roman" panose="02020603050405020304" pitchFamily="18" charset="0"/>
              </a:rPr>
              <a:t>(v, i, &amp;val);</a:t>
            </a:r>
          </a:p>
          <a:p>
            <a:pPr marL="0" indent="0">
              <a:buNone/>
            </a:pPr>
            <a:r>
              <a:rPr lang="es-MX" dirty="0">
                <a:latin typeface="Times New Roman" panose="02020603050405020304" pitchFamily="18" charset="0"/>
                <a:cs typeface="Times New Roman" panose="02020603050405020304" pitchFamily="18" charset="0"/>
              </a:rPr>
              <a:t>            …</a:t>
            </a:r>
          </a:p>
          <a:p>
            <a:pPr marL="0" indent="0">
              <a:buNone/>
            </a:pPr>
            <a:r>
              <a:rPr lang="es-MX" dirty="0">
                <a:latin typeface="Times New Roman" panose="02020603050405020304" pitchFamily="18" charset="0"/>
                <a:cs typeface="Times New Roman" panose="02020603050405020304" pitchFamily="18" charset="0"/>
              </a:rPr>
              <a:t>        }</a:t>
            </a:r>
            <a:endParaRPr lang="es-MX" dirty="0"/>
          </a:p>
          <a:p>
            <a:r>
              <a:rPr lang="es-MX" dirty="0"/>
              <a:t>La versión 3 obtiene un apuntador al arreglo de datos y obtiene el elemento a partir de ese arreglo.</a:t>
            </a:r>
          </a:p>
          <a:p>
            <a:endParaRPr lang="es-MX" dirty="0"/>
          </a:p>
        </p:txBody>
      </p:sp>
      <p:sp>
        <p:nvSpPr>
          <p:cNvPr id="4" name="Marcador de pie de página 3"/>
          <p:cNvSpPr>
            <a:spLocks noGrp="1"/>
          </p:cNvSpPr>
          <p:nvPr>
            <p:ph type="ftr" sz="quarter" idx="11"/>
          </p:nvPr>
        </p:nvSpPr>
        <p:spPr/>
        <p:txBody>
          <a:bodyPr/>
          <a:lstStyle/>
          <a:p>
            <a:r>
              <a:rPr lang="es-MX"/>
              <a:t>Universidad de Sonora</a:t>
            </a:r>
          </a:p>
        </p:txBody>
      </p:sp>
      <p:sp>
        <p:nvSpPr>
          <p:cNvPr id="5" name="Marcador de número de diapositiva 4"/>
          <p:cNvSpPr>
            <a:spLocks noGrp="1"/>
          </p:cNvSpPr>
          <p:nvPr>
            <p:ph type="sldNum" sz="quarter" idx="12"/>
          </p:nvPr>
        </p:nvSpPr>
        <p:spPr/>
        <p:txBody>
          <a:bodyPr/>
          <a:lstStyle/>
          <a:p>
            <a:fld id="{047EF63E-E39E-4629-A876-530D649DE2E7}" type="slidenum">
              <a:rPr lang="es-MX" smtClean="0"/>
              <a:t>59</a:t>
            </a:fld>
            <a:endParaRPr lang="es-MX"/>
          </a:p>
        </p:txBody>
      </p:sp>
    </p:spTree>
    <p:extLst>
      <p:ext uri="{BB962C8B-B14F-4D97-AF65-F5344CB8AC3E}">
        <p14:creationId xmlns:p14="http://schemas.microsoft.com/office/powerpoint/2010/main" val="428309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¿Qué es optimización prematura?</a:t>
            </a:r>
          </a:p>
        </p:txBody>
      </p:sp>
      <p:sp>
        <p:nvSpPr>
          <p:cNvPr id="3" name="Marcador de contenido 2"/>
          <p:cNvSpPr>
            <a:spLocks noGrp="1"/>
          </p:cNvSpPr>
          <p:nvPr>
            <p:ph idx="1"/>
          </p:nvPr>
        </p:nvSpPr>
        <p:spPr/>
        <p:txBody>
          <a:bodyPr/>
          <a:lstStyle/>
          <a:p>
            <a:r>
              <a:rPr lang="es-MX" dirty="0"/>
              <a:t>La optimización prematura intenta optimizar el rendimiento:</a:t>
            </a:r>
          </a:p>
          <a:p>
            <a:pPr marL="514350" indent="-514350">
              <a:buFont typeface="+mj-lt"/>
              <a:buAutoNum type="arabicPeriod"/>
            </a:pPr>
            <a:r>
              <a:rPr lang="es-MX" dirty="0"/>
              <a:t>Al codificar por primera vez un algoritmo.</a:t>
            </a:r>
          </a:p>
          <a:p>
            <a:pPr marL="514350" indent="-514350">
              <a:buFont typeface="+mj-lt"/>
              <a:buAutoNum type="arabicPeriod"/>
            </a:pPr>
            <a:r>
              <a:rPr lang="es-MX" dirty="0"/>
              <a:t>Antes de que los benchmarks confirmen la necesitad de hacerlo.</a:t>
            </a:r>
          </a:p>
          <a:p>
            <a:pPr marL="514350" indent="-514350">
              <a:buFont typeface="+mj-lt"/>
              <a:buAutoNum type="arabicPeriod"/>
            </a:pPr>
            <a:r>
              <a:rPr lang="es-MX" dirty="0"/>
              <a:t>Antes de que el </a:t>
            </a:r>
            <a:r>
              <a:rPr lang="es-MX" dirty="0" err="1"/>
              <a:t>profiler</a:t>
            </a:r>
            <a:r>
              <a:rPr lang="es-MX" dirty="0"/>
              <a:t> señale en dónde tiene sentido optimizar.</a:t>
            </a:r>
          </a:p>
          <a:p>
            <a:r>
              <a:rPr lang="es-MX" dirty="0">
                <a:hlinkClick r:id="rId2"/>
              </a:rPr>
              <a:t>https://www.toptal.com/freelance/curse-premature-optimization</a:t>
            </a:r>
            <a:endParaRPr lang="es-MX" dirty="0"/>
          </a:p>
          <a:p>
            <a:endParaRPr lang="es-MX" dirty="0"/>
          </a:p>
        </p:txBody>
      </p:sp>
      <p:sp>
        <p:nvSpPr>
          <p:cNvPr id="4" name="Marcador de pie de página 3"/>
          <p:cNvSpPr>
            <a:spLocks noGrp="1"/>
          </p:cNvSpPr>
          <p:nvPr>
            <p:ph type="ftr" sz="quarter" idx="11"/>
          </p:nvPr>
        </p:nvSpPr>
        <p:spPr/>
        <p:txBody>
          <a:bodyPr/>
          <a:lstStyle/>
          <a:p>
            <a:r>
              <a:rPr lang="es-MX"/>
              <a:t>Universidad de Sonora</a:t>
            </a:r>
          </a:p>
        </p:txBody>
      </p:sp>
      <p:sp>
        <p:nvSpPr>
          <p:cNvPr id="5" name="Marcador de número de diapositiva 4"/>
          <p:cNvSpPr>
            <a:spLocks noGrp="1"/>
          </p:cNvSpPr>
          <p:nvPr>
            <p:ph type="sldNum" sz="quarter" idx="12"/>
          </p:nvPr>
        </p:nvSpPr>
        <p:spPr/>
        <p:txBody>
          <a:bodyPr/>
          <a:lstStyle/>
          <a:p>
            <a:fld id="{047EF63E-E39E-4629-A876-530D649DE2E7}" type="slidenum">
              <a:rPr lang="es-MX" smtClean="0"/>
              <a:t>6</a:t>
            </a:fld>
            <a:endParaRPr lang="es-MX"/>
          </a:p>
        </p:txBody>
      </p:sp>
    </p:spTree>
    <p:extLst>
      <p:ext uri="{BB962C8B-B14F-4D97-AF65-F5344CB8AC3E}">
        <p14:creationId xmlns:p14="http://schemas.microsoft.com/office/powerpoint/2010/main" val="152871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Apuntador del arreglo</a:t>
            </a:r>
          </a:p>
        </p:txBody>
      </p:sp>
      <p:sp>
        <p:nvSpPr>
          <p:cNvPr id="3" name="Marcador de contenido 2"/>
          <p:cNvSpPr>
            <a:spLocks noGrp="1"/>
          </p:cNvSpPr>
          <p:nvPr>
            <p:ph idx="1"/>
          </p:nvPr>
        </p:nvSpPr>
        <p:spPr/>
        <p:txBody>
          <a:bodyPr/>
          <a:lstStyle/>
          <a:p>
            <a:r>
              <a:rPr lang="es-MX" dirty="0"/>
              <a:t>A la implementación del TDA </a:t>
            </a:r>
            <a:r>
              <a:rPr lang="es-MX" dirty="0" smtClean="0"/>
              <a:t>Vector </a:t>
            </a:r>
            <a:r>
              <a:rPr lang="es-MX" dirty="0"/>
              <a:t>se le agrega la siguiente función:</a:t>
            </a:r>
          </a:p>
          <a:p>
            <a:pPr marL="0" indent="0">
              <a:buNone/>
            </a:pPr>
            <a:r>
              <a:rPr lang="es-MX" dirty="0">
                <a:latin typeface="Times New Roman" panose="02020603050405020304" pitchFamily="18" charset="0"/>
                <a:cs typeface="Times New Roman" panose="02020603050405020304" pitchFamily="18" charset="0"/>
              </a:rPr>
              <a:t>    </a:t>
            </a:r>
            <a:r>
              <a:rPr lang="es-MX" dirty="0" err="1">
                <a:latin typeface="Times New Roman" panose="02020603050405020304" pitchFamily="18" charset="0"/>
                <a:cs typeface="Times New Roman" panose="02020603050405020304" pitchFamily="18" charset="0"/>
              </a:rPr>
              <a:t>data_t</a:t>
            </a:r>
            <a:r>
              <a:rPr lang="es-MX" dirty="0">
                <a:latin typeface="Times New Roman" panose="02020603050405020304" pitchFamily="18" charset="0"/>
                <a:cs typeface="Times New Roman" panose="02020603050405020304" pitchFamily="18" charset="0"/>
              </a:rPr>
              <a:t> *</a:t>
            </a:r>
            <a:r>
              <a:rPr lang="es-MX" dirty="0" err="1">
                <a:latin typeface="Times New Roman" panose="02020603050405020304" pitchFamily="18" charset="0"/>
                <a:cs typeface="Times New Roman" panose="02020603050405020304" pitchFamily="18" charset="0"/>
              </a:rPr>
              <a:t>get_vec_start</a:t>
            </a:r>
            <a:r>
              <a:rPr lang="es-MX" dirty="0">
                <a:latin typeface="Times New Roman" panose="02020603050405020304" pitchFamily="18" charset="0"/>
                <a:cs typeface="Times New Roman" panose="02020603050405020304" pitchFamily="18" charset="0"/>
              </a:rPr>
              <a:t>(</a:t>
            </a:r>
            <a:r>
              <a:rPr lang="es-MX" dirty="0" err="1">
                <a:latin typeface="Times New Roman" panose="02020603050405020304" pitchFamily="18" charset="0"/>
                <a:cs typeface="Times New Roman" panose="02020603050405020304" pitchFamily="18" charset="0"/>
              </a:rPr>
              <a:t>vec_ptr</a:t>
            </a:r>
            <a:r>
              <a:rPr lang="es-MX" dirty="0">
                <a:latin typeface="Times New Roman" panose="02020603050405020304" pitchFamily="18" charset="0"/>
                <a:cs typeface="Times New Roman" panose="02020603050405020304" pitchFamily="18" charset="0"/>
              </a:rPr>
              <a:t> v)</a:t>
            </a:r>
          </a:p>
          <a:p>
            <a:pPr marL="0" indent="0">
              <a:buNone/>
            </a:pPr>
            <a:r>
              <a:rPr lang="es-MX" dirty="0">
                <a:latin typeface="Times New Roman" panose="02020603050405020304" pitchFamily="18" charset="0"/>
                <a:cs typeface="Times New Roman" panose="02020603050405020304" pitchFamily="18" charset="0"/>
              </a:rPr>
              <a:t>    {</a:t>
            </a:r>
          </a:p>
          <a:p>
            <a:pPr marL="0" indent="0">
              <a:buNone/>
            </a:pPr>
            <a:r>
              <a:rPr lang="es-MX" dirty="0">
                <a:latin typeface="Times New Roman" panose="02020603050405020304" pitchFamily="18" charset="0"/>
                <a:cs typeface="Times New Roman" panose="02020603050405020304" pitchFamily="18" charset="0"/>
              </a:rPr>
              <a:t>        </a:t>
            </a:r>
            <a:r>
              <a:rPr lang="es-MX" dirty="0" err="1">
                <a:latin typeface="Times New Roman" panose="02020603050405020304" pitchFamily="18" charset="0"/>
                <a:cs typeface="Times New Roman" panose="02020603050405020304" pitchFamily="18" charset="0"/>
              </a:rPr>
              <a:t>return</a:t>
            </a:r>
            <a:r>
              <a:rPr lang="es-MX" dirty="0">
                <a:latin typeface="Times New Roman" panose="02020603050405020304" pitchFamily="18" charset="0"/>
                <a:cs typeface="Times New Roman" panose="02020603050405020304" pitchFamily="18" charset="0"/>
              </a:rPr>
              <a:t> v-&gt;data;</a:t>
            </a:r>
          </a:p>
          <a:p>
            <a:pPr marL="0" indent="0">
              <a:buNone/>
            </a:pPr>
            <a:r>
              <a:rPr lang="es-MX" dirty="0">
                <a:latin typeface="Times New Roman" panose="02020603050405020304" pitchFamily="18" charset="0"/>
                <a:cs typeface="Times New Roman" panose="02020603050405020304" pitchFamily="18" charset="0"/>
              </a:rPr>
              <a:t>    }</a:t>
            </a:r>
          </a:p>
          <a:p>
            <a:endParaRPr lang="es-MX" dirty="0"/>
          </a:p>
        </p:txBody>
      </p:sp>
      <p:sp>
        <p:nvSpPr>
          <p:cNvPr id="4" name="Marcador de pie de página 3"/>
          <p:cNvSpPr>
            <a:spLocks noGrp="1"/>
          </p:cNvSpPr>
          <p:nvPr>
            <p:ph type="ftr" sz="quarter" idx="11"/>
          </p:nvPr>
        </p:nvSpPr>
        <p:spPr/>
        <p:txBody>
          <a:bodyPr/>
          <a:lstStyle/>
          <a:p>
            <a:r>
              <a:rPr lang="es-MX"/>
              <a:t>Universidad de Sonora</a:t>
            </a:r>
          </a:p>
        </p:txBody>
      </p:sp>
      <p:sp>
        <p:nvSpPr>
          <p:cNvPr id="5" name="Marcador de número de diapositiva 4"/>
          <p:cNvSpPr>
            <a:spLocks noGrp="1"/>
          </p:cNvSpPr>
          <p:nvPr>
            <p:ph type="sldNum" sz="quarter" idx="12"/>
          </p:nvPr>
        </p:nvSpPr>
        <p:spPr/>
        <p:txBody>
          <a:bodyPr/>
          <a:lstStyle/>
          <a:p>
            <a:fld id="{047EF63E-E39E-4629-A876-530D649DE2E7}" type="slidenum">
              <a:rPr lang="es-MX" smtClean="0"/>
              <a:t>60</a:t>
            </a:fld>
            <a:endParaRPr lang="es-MX"/>
          </a:p>
        </p:txBody>
      </p:sp>
    </p:spTree>
    <p:extLst>
      <p:ext uri="{BB962C8B-B14F-4D97-AF65-F5344CB8AC3E}">
        <p14:creationId xmlns:p14="http://schemas.microsoft.com/office/powerpoint/2010/main" val="154264694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Versión 3 de </a:t>
            </a:r>
            <a:r>
              <a:rPr lang="es-MX" dirty="0">
                <a:latin typeface="Times New Roman" panose="02020603050405020304" pitchFamily="18" charset="0"/>
                <a:cs typeface="Times New Roman" panose="02020603050405020304" pitchFamily="18" charset="0"/>
              </a:rPr>
              <a:t>combine</a:t>
            </a:r>
            <a:endParaRPr lang="es-MX" dirty="0"/>
          </a:p>
        </p:txBody>
      </p:sp>
      <p:sp>
        <p:nvSpPr>
          <p:cNvPr id="3" name="Marcador de contenido 2"/>
          <p:cNvSpPr>
            <a:spLocks noGrp="1"/>
          </p:cNvSpPr>
          <p:nvPr>
            <p:ph idx="1"/>
          </p:nvPr>
        </p:nvSpPr>
        <p:spPr/>
        <p:txBody>
          <a:bodyPr>
            <a:normAutofit fontScale="92500" lnSpcReduction="20000"/>
          </a:bodyPr>
          <a:lstStyle/>
          <a:p>
            <a:pPr marL="0" indent="0">
              <a:buNone/>
            </a:pPr>
            <a:r>
              <a:rPr lang="es-MX" b="1" dirty="0">
                <a:solidFill>
                  <a:srgbClr val="00B050"/>
                </a:solidFill>
                <a:latin typeface="Times New Roman" panose="02020603050405020304" pitchFamily="18" charset="0"/>
                <a:cs typeface="Times New Roman" panose="02020603050405020304" pitchFamily="18" charset="0"/>
              </a:rPr>
              <a:t>    /* </a:t>
            </a:r>
            <a:r>
              <a:rPr lang="es-MX" b="1" dirty="0" err="1">
                <a:solidFill>
                  <a:srgbClr val="00B050"/>
                </a:solidFill>
                <a:latin typeface="Times New Roman" panose="02020603050405020304" pitchFamily="18" charset="0"/>
                <a:cs typeface="Times New Roman" panose="02020603050405020304" pitchFamily="18" charset="0"/>
              </a:rPr>
              <a:t>Direct</a:t>
            </a:r>
            <a:r>
              <a:rPr lang="es-MX" b="1" dirty="0">
                <a:solidFill>
                  <a:srgbClr val="00B050"/>
                </a:solidFill>
                <a:latin typeface="Times New Roman" panose="02020603050405020304" pitchFamily="18" charset="0"/>
                <a:cs typeface="Times New Roman" panose="02020603050405020304" pitchFamily="18" charset="0"/>
              </a:rPr>
              <a:t> </a:t>
            </a:r>
            <a:r>
              <a:rPr lang="es-MX" b="1" dirty="0" err="1">
                <a:solidFill>
                  <a:srgbClr val="00B050"/>
                </a:solidFill>
                <a:latin typeface="Times New Roman" panose="02020603050405020304" pitchFamily="18" charset="0"/>
                <a:cs typeface="Times New Roman" panose="02020603050405020304" pitchFamily="18" charset="0"/>
              </a:rPr>
              <a:t>access</a:t>
            </a:r>
            <a:r>
              <a:rPr lang="es-MX" b="1" dirty="0">
                <a:solidFill>
                  <a:srgbClr val="00B050"/>
                </a:solidFill>
                <a:latin typeface="Times New Roman" panose="02020603050405020304" pitchFamily="18" charset="0"/>
                <a:cs typeface="Times New Roman" panose="02020603050405020304" pitchFamily="18" charset="0"/>
              </a:rPr>
              <a:t> to vector data */</a:t>
            </a:r>
          </a:p>
          <a:p>
            <a:pPr marL="0" indent="0">
              <a:buNone/>
            </a:pPr>
            <a:r>
              <a:rPr lang="es-MX" dirty="0">
                <a:latin typeface="Times New Roman" panose="02020603050405020304" pitchFamily="18" charset="0"/>
                <a:cs typeface="Times New Roman" panose="02020603050405020304" pitchFamily="18" charset="0"/>
              </a:rPr>
              <a:t>    </a:t>
            </a:r>
            <a:r>
              <a:rPr lang="es-MX" dirty="0" err="1">
                <a:latin typeface="Times New Roman" panose="02020603050405020304" pitchFamily="18" charset="0"/>
                <a:cs typeface="Times New Roman" panose="02020603050405020304" pitchFamily="18" charset="0"/>
              </a:rPr>
              <a:t>void</a:t>
            </a:r>
            <a:r>
              <a:rPr lang="es-MX" dirty="0">
                <a:latin typeface="Times New Roman" panose="02020603050405020304" pitchFamily="18" charset="0"/>
                <a:cs typeface="Times New Roman" panose="02020603050405020304" pitchFamily="18" charset="0"/>
              </a:rPr>
              <a:t> combine3(</a:t>
            </a:r>
            <a:r>
              <a:rPr lang="es-MX" dirty="0" err="1">
                <a:latin typeface="Times New Roman" panose="02020603050405020304" pitchFamily="18" charset="0"/>
                <a:cs typeface="Times New Roman" panose="02020603050405020304" pitchFamily="18" charset="0"/>
              </a:rPr>
              <a:t>vec_ptr</a:t>
            </a:r>
            <a:r>
              <a:rPr lang="es-MX" dirty="0">
                <a:latin typeface="Times New Roman" panose="02020603050405020304" pitchFamily="18" charset="0"/>
                <a:cs typeface="Times New Roman" panose="02020603050405020304" pitchFamily="18" charset="0"/>
              </a:rPr>
              <a:t> v, </a:t>
            </a:r>
            <a:r>
              <a:rPr lang="es-MX" dirty="0" err="1">
                <a:latin typeface="Times New Roman" panose="02020603050405020304" pitchFamily="18" charset="0"/>
                <a:cs typeface="Times New Roman" panose="02020603050405020304" pitchFamily="18" charset="0"/>
              </a:rPr>
              <a:t>data_t</a:t>
            </a:r>
            <a:r>
              <a:rPr lang="es-MX" dirty="0">
                <a:latin typeface="Times New Roman" panose="02020603050405020304" pitchFamily="18" charset="0"/>
                <a:cs typeface="Times New Roman" panose="02020603050405020304" pitchFamily="18" charset="0"/>
              </a:rPr>
              <a:t> *</a:t>
            </a:r>
            <a:r>
              <a:rPr lang="es-MX" dirty="0" err="1">
                <a:latin typeface="Times New Roman" panose="02020603050405020304" pitchFamily="18" charset="0"/>
                <a:cs typeface="Times New Roman" panose="02020603050405020304" pitchFamily="18" charset="0"/>
              </a:rPr>
              <a:t>dest</a:t>
            </a:r>
            <a:r>
              <a:rPr lang="es-MX" dirty="0">
                <a:latin typeface="Times New Roman" panose="02020603050405020304" pitchFamily="18" charset="0"/>
                <a:cs typeface="Times New Roman" panose="02020603050405020304" pitchFamily="18" charset="0"/>
              </a:rPr>
              <a:t>)</a:t>
            </a:r>
          </a:p>
          <a:p>
            <a:pPr marL="0" indent="0">
              <a:buNone/>
            </a:pPr>
            <a:r>
              <a:rPr lang="es-MX" dirty="0">
                <a:latin typeface="Times New Roman" panose="02020603050405020304" pitchFamily="18" charset="0"/>
                <a:cs typeface="Times New Roman" panose="02020603050405020304" pitchFamily="18" charset="0"/>
              </a:rPr>
              <a:t>    {</a:t>
            </a:r>
          </a:p>
          <a:p>
            <a:pPr marL="0" indent="0">
              <a:buNone/>
            </a:pPr>
            <a:r>
              <a:rPr lang="es-MX" dirty="0">
                <a:latin typeface="Times New Roman" panose="02020603050405020304" pitchFamily="18" charset="0"/>
                <a:cs typeface="Times New Roman" panose="02020603050405020304" pitchFamily="18" charset="0"/>
              </a:rPr>
              <a:t>        </a:t>
            </a:r>
            <a:r>
              <a:rPr lang="es-MX" dirty="0" err="1">
                <a:latin typeface="Times New Roman" panose="02020603050405020304" pitchFamily="18" charset="0"/>
                <a:cs typeface="Times New Roman" panose="02020603050405020304" pitchFamily="18" charset="0"/>
              </a:rPr>
              <a:t>long</a:t>
            </a:r>
            <a:r>
              <a:rPr lang="es-MX" dirty="0">
                <a:latin typeface="Times New Roman" panose="02020603050405020304" pitchFamily="18" charset="0"/>
                <a:cs typeface="Times New Roman" panose="02020603050405020304" pitchFamily="18" charset="0"/>
              </a:rPr>
              <a:t> i;</a:t>
            </a:r>
          </a:p>
          <a:p>
            <a:pPr marL="0" indent="0">
              <a:buNone/>
            </a:pPr>
            <a:r>
              <a:rPr lang="es-MX" dirty="0">
                <a:latin typeface="Times New Roman" panose="02020603050405020304" pitchFamily="18" charset="0"/>
                <a:cs typeface="Times New Roman" panose="02020603050405020304" pitchFamily="18" charset="0"/>
              </a:rPr>
              <a:t>        </a:t>
            </a:r>
            <a:r>
              <a:rPr lang="es-MX" dirty="0" err="1">
                <a:latin typeface="Times New Roman" panose="02020603050405020304" pitchFamily="18" charset="0"/>
                <a:cs typeface="Times New Roman" panose="02020603050405020304" pitchFamily="18" charset="0"/>
              </a:rPr>
              <a:t>long</a:t>
            </a:r>
            <a:r>
              <a:rPr lang="es-MX" dirty="0">
                <a:latin typeface="Times New Roman" panose="02020603050405020304" pitchFamily="18" charset="0"/>
                <a:cs typeface="Times New Roman" panose="02020603050405020304" pitchFamily="18" charset="0"/>
              </a:rPr>
              <a:t> </a:t>
            </a:r>
            <a:r>
              <a:rPr lang="es-MX" dirty="0" err="1">
                <a:latin typeface="Times New Roman" panose="02020603050405020304" pitchFamily="18" charset="0"/>
                <a:cs typeface="Times New Roman" panose="02020603050405020304" pitchFamily="18" charset="0"/>
              </a:rPr>
              <a:t>length</a:t>
            </a:r>
            <a:r>
              <a:rPr lang="es-MX" dirty="0">
                <a:latin typeface="Times New Roman" panose="02020603050405020304" pitchFamily="18" charset="0"/>
                <a:cs typeface="Times New Roman" panose="02020603050405020304" pitchFamily="18" charset="0"/>
              </a:rPr>
              <a:t> = </a:t>
            </a:r>
            <a:r>
              <a:rPr lang="es-MX" dirty="0" err="1">
                <a:latin typeface="Times New Roman" panose="02020603050405020304" pitchFamily="18" charset="0"/>
                <a:cs typeface="Times New Roman" panose="02020603050405020304" pitchFamily="18" charset="0"/>
              </a:rPr>
              <a:t>vec_length</a:t>
            </a:r>
            <a:r>
              <a:rPr lang="es-MX" dirty="0">
                <a:latin typeface="Times New Roman" panose="02020603050405020304" pitchFamily="18" charset="0"/>
                <a:cs typeface="Times New Roman" panose="02020603050405020304" pitchFamily="18" charset="0"/>
              </a:rPr>
              <a:t>(v);</a:t>
            </a:r>
          </a:p>
          <a:p>
            <a:pPr marL="0" indent="0">
              <a:buNone/>
            </a:pPr>
            <a:r>
              <a:rPr lang="es-MX" dirty="0">
                <a:latin typeface="Times New Roman" panose="02020603050405020304" pitchFamily="18" charset="0"/>
                <a:cs typeface="Times New Roman" panose="02020603050405020304" pitchFamily="18" charset="0"/>
              </a:rPr>
              <a:t>        </a:t>
            </a:r>
            <a:r>
              <a:rPr lang="es-MX" dirty="0" err="1">
                <a:latin typeface="Times New Roman" panose="02020603050405020304" pitchFamily="18" charset="0"/>
                <a:cs typeface="Times New Roman" panose="02020603050405020304" pitchFamily="18" charset="0"/>
              </a:rPr>
              <a:t>data_t</a:t>
            </a:r>
            <a:r>
              <a:rPr lang="es-MX" dirty="0">
                <a:latin typeface="Times New Roman" panose="02020603050405020304" pitchFamily="18" charset="0"/>
                <a:cs typeface="Times New Roman" panose="02020603050405020304" pitchFamily="18" charset="0"/>
              </a:rPr>
              <a:t> *data = </a:t>
            </a:r>
            <a:r>
              <a:rPr lang="es-MX" dirty="0" err="1">
                <a:latin typeface="Times New Roman" panose="02020603050405020304" pitchFamily="18" charset="0"/>
                <a:cs typeface="Times New Roman" panose="02020603050405020304" pitchFamily="18" charset="0"/>
              </a:rPr>
              <a:t>get_vec_start</a:t>
            </a:r>
            <a:r>
              <a:rPr lang="es-MX" dirty="0">
                <a:latin typeface="Times New Roman" panose="02020603050405020304" pitchFamily="18" charset="0"/>
                <a:cs typeface="Times New Roman" panose="02020603050405020304" pitchFamily="18" charset="0"/>
              </a:rPr>
              <a:t>(v);</a:t>
            </a:r>
          </a:p>
          <a:p>
            <a:pPr marL="0" indent="0">
              <a:buNone/>
            </a:pPr>
            <a:r>
              <a:rPr lang="es-MX" dirty="0">
                <a:latin typeface="Times New Roman" panose="02020603050405020304" pitchFamily="18" charset="0"/>
                <a:cs typeface="Times New Roman" panose="02020603050405020304" pitchFamily="18" charset="0"/>
              </a:rPr>
              <a:t>        *</a:t>
            </a:r>
            <a:r>
              <a:rPr lang="es-MX" dirty="0" err="1">
                <a:latin typeface="Times New Roman" panose="02020603050405020304" pitchFamily="18" charset="0"/>
                <a:cs typeface="Times New Roman" panose="02020603050405020304" pitchFamily="18" charset="0"/>
              </a:rPr>
              <a:t>dest</a:t>
            </a:r>
            <a:r>
              <a:rPr lang="es-MX" dirty="0">
                <a:latin typeface="Times New Roman" panose="02020603050405020304" pitchFamily="18" charset="0"/>
                <a:cs typeface="Times New Roman" panose="02020603050405020304" pitchFamily="18" charset="0"/>
              </a:rPr>
              <a:t> = IDENT;</a:t>
            </a:r>
          </a:p>
          <a:p>
            <a:pPr marL="0" indent="0">
              <a:buNone/>
            </a:pPr>
            <a:r>
              <a:rPr lang="es-MX" dirty="0">
                <a:latin typeface="Times New Roman" panose="02020603050405020304" pitchFamily="18" charset="0"/>
                <a:cs typeface="Times New Roman" panose="02020603050405020304" pitchFamily="18" charset="0"/>
              </a:rPr>
              <a:t>        </a:t>
            </a:r>
            <a:r>
              <a:rPr lang="es-MX" dirty="0" err="1">
                <a:latin typeface="Times New Roman" panose="02020603050405020304" pitchFamily="18" charset="0"/>
                <a:cs typeface="Times New Roman" panose="02020603050405020304" pitchFamily="18" charset="0"/>
              </a:rPr>
              <a:t>for</a:t>
            </a:r>
            <a:r>
              <a:rPr lang="es-MX" dirty="0">
                <a:latin typeface="Times New Roman" panose="02020603050405020304" pitchFamily="18" charset="0"/>
                <a:cs typeface="Times New Roman" panose="02020603050405020304" pitchFamily="18" charset="0"/>
              </a:rPr>
              <a:t> (i = 0; i &lt; </a:t>
            </a:r>
            <a:r>
              <a:rPr lang="es-MX" dirty="0" err="1">
                <a:latin typeface="Times New Roman" panose="02020603050405020304" pitchFamily="18" charset="0"/>
                <a:cs typeface="Times New Roman" panose="02020603050405020304" pitchFamily="18" charset="0"/>
              </a:rPr>
              <a:t>length</a:t>
            </a:r>
            <a:r>
              <a:rPr lang="es-MX" dirty="0">
                <a:latin typeface="Times New Roman" panose="02020603050405020304" pitchFamily="18" charset="0"/>
                <a:cs typeface="Times New Roman" panose="02020603050405020304" pitchFamily="18" charset="0"/>
              </a:rPr>
              <a:t>; i++) {</a:t>
            </a:r>
          </a:p>
          <a:p>
            <a:pPr marL="0" indent="0">
              <a:buNone/>
            </a:pPr>
            <a:r>
              <a:rPr lang="es-MX" dirty="0">
                <a:latin typeface="Times New Roman" panose="02020603050405020304" pitchFamily="18" charset="0"/>
                <a:cs typeface="Times New Roman" panose="02020603050405020304" pitchFamily="18" charset="0"/>
              </a:rPr>
              <a:t>            *</a:t>
            </a:r>
            <a:r>
              <a:rPr lang="es-MX" dirty="0" err="1">
                <a:latin typeface="Times New Roman" panose="02020603050405020304" pitchFamily="18" charset="0"/>
                <a:cs typeface="Times New Roman" panose="02020603050405020304" pitchFamily="18" charset="0"/>
              </a:rPr>
              <a:t>dest</a:t>
            </a:r>
            <a:r>
              <a:rPr lang="es-MX" dirty="0">
                <a:latin typeface="Times New Roman" panose="02020603050405020304" pitchFamily="18" charset="0"/>
                <a:cs typeface="Times New Roman" panose="02020603050405020304" pitchFamily="18" charset="0"/>
              </a:rPr>
              <a:t> = *</a:t>
            </a:r>
            <a:r>
              <a:rPr lang="es-MX" dirty="0" err="1">
                <a:latin typeface="Times New Roman" panose="02020603050405020304" pitchFamily="18" charset="0"/>
                <a:cs typeface="Times New Roman" panose="02020603050405020304" pitchFamily="18" charset="0"/>
              </a:rPr>
              <a:t>dest</a:t>
            </a:r>
            <a:r>
              <a:rPr lang="es-MX" dirty="0">
                <a:latin typeface="Times New Roman" panose="02020603050405020304" pitchFamily="18" charset="0"/>
                <a:cs typeface="Times New Roman" panose="02020603050405020304" pitchFamily="18" charset="0"/>
              </a:rPr>
              <a:t> OP data[i];</a:t>
            </a:r>
          </a:p>
          <a:p>
            <a:pPr marL="0" indent="0">
              <a:buNone/>
            </a:pPr>
            <a:r>
              <a:rPr lang="es-MX" dirty="0">
                <a:latin typeface="Times New Roman" panose="02020603050405020304" pitchFamily="18" charset="0"/>
                <a:cs typeface="Times New Roman" panose="02020603050405020304" pitchFamily="18" charset="0"/>
              </a:rPr>
              <a:t>        }</a:t>
            </a:r>
          </a:p>
          <a:p>
            <a:pPr marL="0" indent="0">
              <a:buNone/>
            </a:pPr>
            <a:r>
              <a:rPr lang="es-MX" dirty="0">
                <a:latin typeface="Times New Roman" panose="02020603050405020304" pitchFamily="18" charset="0"/>
                <a:cs typeface="Times New Roman" panose="02020603050405020304" pitchFamily="18" charset="0"/>
              </a:rPr>
              <a:t>    }</a:t>
            </a:r>
          </a:p>
        </p:txBody>
      </p:sp>
      <p:sp>
        <p:nvSpPr>
          <p:cNvPr id="4" name="Marcador de pie de página 3"/>
          <p:cNvSpPr>
            <a:spLocks noGrp="1"/>
          </p:cNvSpPr>
          <p:nvPr>
            <p:ph type="ftr" sz="quarter" idx="11"/>
          </p:nvPr>
        </p:nvSpPr>
        <p:spPr/>
        <p:txBody>
          <a:bodyPr/>
          <a:lstStyle/>
          <a:p>
            <a:r>
              <a:rPr lang="es-MX"/>
              <a:t>Universidad de Sonora</a:t>
            </a:r>
          </a:p>
        </p:txBody>
      </p:sp>
      <p:sp>
        <p:nvSpPr>
          <p:cNvPr id="5" name="Marcador de número de diapositiva 4"/>
          <p:cNvSpPr>
            <a:spLocks noGrp="1"/>
          </p:cNvSpPr>
          <p:nvPr>
            <p:ph type="sldNum" sz="quarter" idx="12"/>
          </p:nvPr>
        </p:nvSpPr>
        <p:spPr/>
        <p:txBody>
          <a:bodyPr/>
          <a:lstStyle/>
          <a:p>
            <a:fld id="{047EF63E-E39E-4629-A876-530D649DE2E7}" type="slidenum">
              <a:rPr lang="es-MX" smtClean="0"/>
              <a:t>61</a:t>
            </a:fld>
            <a:endParaRPr lang="es-MX"/>
          </a:p>
        </p:txBody>
      </p:sp>
    </p:spTree>
    <p:extLst>
      <p:ext uri="{BB962C8B-B14F-4D97-AF65-F5344CB8AC3E}">
        <p14:creationId xmlns:p14="http://schemas.microsoft.com/office/powerpoint/2010/main" val="334831329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Rendimiento de la versión 3</a:t>
            </a:r>
          </a:p>
        </p:txBody>
      </p:sp>
      <p:sp>
        <p:nvSpPr>
          <p:cNvPr id="3" name="Marcador de contenido 2"/>
          <p:cNvSpPr>
            <a:spLocks noGrp="1"/>
          </p:cNvSpPr>
          <p:nvPr>
            <p:ph idx="1"/>
          </p:nvPr>
        </p:nvSpPr>
        <p:spPr/>
        <p:txBody>
          <a:bodyPr/>
          <a:lstStyle/>
          <a:p>
            <a:r>
              <a:rPr lang="es-MX" dirty="0"/>
              <a:t>CPE:</a:t>
            </a:r>
          </a:p>
          <a:p>
            <a:endParaRPr lang="es-MX" dirty="0"/>
          </a:p>
        </p:txBody>
      </p:sp>
      <p:sp>
        <p:nvSpPr>
          <p:cNvPr id="4" name="Marcador de pie de página 3"/>
          <p:cNvSpPr>
            <a:spLocks noGrp="1"/>
          </p:cNvSpPr>
          <p:nvPr>
            <p:ph type="ftr" sz="quarter" idx="11"/>
          </p:nvPr>
        </p:nvSpPr>
        <p:spPr/>
        <p:txBody>
          <a:bodyPr/>
          <a:lstStyle/>
          <a:p>
            <a:r>
              <a:rPr lang="es-MX"/>
              <a:t>Universidad de Sonora</a:t>
            </a:r>
          </a:p>
        </p:txBody>
      </p:sp>
      <p:sp>
        <p:nvSpPr>
          <p:cNvPr id="5" name="Marcador de número de diapositiva 4"/>
          <p:cNvSpPr>
            <a:spLocks noGrp="1"/>
          </p:cNvSpPr>
          <p:nvPr>
            <p:ph type="sldNum" sz="quarter" idx="12"/>
          </p:nvPr>
        </p:nvSpPr>
        <p:spPr/>
        <p:txBody>
          <a:bodyPr/>
          <a:lstStyle/>
          <a:p>
            <a:fld id="{047EF63E-E39E-4629-A876-530D649DE2E7}" type="slidenum">
              <a:rPr lang="es-MX" smtClean="0"/>
              <a:t>62</a:t>
            </a:fld>
            <a:endParaRPr lang="es-MX"/>
          </a:p>
        </p:txBody>
      </p: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2602610"/>
            <a:ext cx="10058400" cy="1703276"/>
          </a:xfrm>
          <a:prstGeom prst="rect">
            <a:avLst/>
          </a:prstGeom>
        </p:spPr>
      </p:pic>
    </p:spTree>
    <p:extLst>
      <p:ext uri="{BB962C8B-B14F-4D97-AF65-F5344CB8AC3E}">
        <p14:creationId xmlns:p14="http://schemas.microsoft.com/office/powerpoint/2010/main" val="86635963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Versión 4 de </a:t>
            </a:r>
            <a:r>
              <a:rPr lang="es-MX" dirty="0">
                <a:latin typeface="Times New Roman" panose="02020603050405020304" pitchFamily="18" charset="0"/>
                <a:cs typeface="Times New Roman" panose="02020603050405020304" pitchFamily="18" charset="0"/>
              </a:rPr>
              <a:t>combine</a:t>
            </a:r>
          </a:p>
        </p:txBody>
      </p:sp>
      <p:sp>
        <p:nvSpPr>
          <p:cNvPr id="3" name="Marcador de contenido 2"/>
          <p:cNvSpPr>
            <a:spLocks noGrp="1"/>
          </p:cNvSpPr>
          <p:nvPr>
            <p:ph idx="1"/>
          </p:nvPr>
        </p:nvSpPr>
        <p:spPr/>
        <p:txBody>
          <a:bodyPr/>
          <a:lstStyle/>
          <a:p>
            <a:r>
              <a:rPr lang="es-MX" dirty="0"/>
              <a:t>La versión 3 de </a:t>
            </a:r>
            <a:r>
              <a:rPr lang="es-MX" dirty="0">
                <a:latin typeface="Times New Roman" panose="02020603050405020304" pitchFamily="18" charset="0"/>
                <a:cs typeface="Times New Roman" panose="02020603050405020304" pitchFamily="18" charset="0"/>
              </a:rPr>
              <a:t>combine</a:t>
            </a:r>
            <a:r>
              <a:rPr lang="es-MX" dirty="0"/>
              <a:t> acumula el valor calculado en la localidad apuntada por </a:t>
            </a:r>
            <a:r>
              <a:rPr lang="es-MX" dirty="0" err="1">
                <a:latin typeface="Times New Roman" panose="02020603050405020304" pitchFamily="18" charset="0"/>
                <a:cs typeface="Times New Roman" panose="02020603050405020304" pitchFamily="18" charset="0"/>
              </a:rPr>
              <a:t>dest</a:t>
            </a:r>
            <a:r>
              <a:rPr lang="es-MX" dirty="0"/>
              <a:t>:</a:t>
            </a:r>
          </a:p>
          <a:p>
            <a:pPr marL="0" indent="0">
              <a:buNone/>
            </a:pPr>
            <a:r>
              <a:rPr lang="es-MX" dirty="0"/>
              <a:t>    </a:t>
            </a:r>
            <a:r>
              <a:rPr lang="es-MX" dirty="0" err="1">
                <a:latin typeface="Times New Roman" panose="02020603050405020304" pitchFamily="18" charset="0"/>
                <a:cs typeface="Times New Roman" panose="02020603050405020304" pitchFamily="18" charset="0"/>
              </a:rPr>
              <a:t>void</a:t>
            </a:r>
            <a:r>
              <a:rPr lang="es-MX" dirty="0">
                <a:latin typeface="Times New Roman" panose="02020603050405020304" pitchFamily="18" charset="0"/>
                <a:cs typeface="Times New Roman" panose="02020603050405020304" pitchFamily="18" charset="0"/>
              </a:rPr>
              <a:t> combine3(</a:t>
            </a:r>
            <a:r>
              <a:rPr lang="es-MX" dirty="0" err="1">
                <a:latin typeface="Times New Roman" panose="02020603050405020304" pitchFamily="18" charset="0"/>
                <a:cs typeface="Times New Roman" panose="02020603050405020304" pitchFamily="18" charset="0"/>
              </a:rPr>
              <a:t>vec_ptr</a:t>
            </a:r>
            <a:r>
              <a:rPr lang="es-MX" dirty="0">
                <a:latin typeface="Times New Roman" panose="02020603050405020304" pitchFamily="18" charset="0"/>
                <a:cs typeface="Times New Roman" panose="02020603050405020304" pitchFamily="18" charset="0"/>
              </a:rPr>
              <a:t> v, </a:t>
            </a:r>
            <a:r>
              <a:rPr lang="es-MX" dirty="0" err="1">
                <a:latin typeface="Times New Roman" panose="02020603050405020304" pitchFamily="18" charset="0"/>
                <a:cs typeface="Times New Roman" panose="02020603050405020304" pitchFamily="18" charset="0"/>
              </a:rPr>
              <a:t>data_t</a:t>
            </a:r>
            <a:r>
              <a:rPr lang="es-MX" dirty="0">
                <a:latin typeface="Times New Roman" panose="02020603050405020304" pitchFamily="18" charset="0"/>
                <a:cs typeface="Times New Roman" panose="02020603050405020304" pitchFamily="18" charset="0"/>
              </a:rPr>
              <a:t> *</a:t>
            </a:r>
            <a:r>
              <a:rPr lang="es-MX" dirty="0" err="1">
                <a:latin typeface="Times New Roman" panose="02020603050405020304" pitchFamily="18" charset="0"/>
                <a:cs typeface="Times New Roman" panose="02020603050405020304" pitchFamily="18" charset="0"/>
              </a:rPr>
              <a:t>dest</a:t>
            </a:r>
            <a:r>
              <a:rPr lang="es-MX" dirty="0">
                <a:latin typeface="Times New Roman" panose="02020603050405020304" pitchFamily="18" charset="0"/>
                <a:cs typeface="Times New Roman" panose="02020603050405020304" pitchFamily="18" charset="0"/>
              </a:rPr>
              <a:t>)</a:t>
            </a:r>
          </a:p>
          <a:p>
            <a:pPr marL="0" indent="0">
              <a:buNone/>
            </a:pPr>
            <a:r>
              <a:rPr lang="es-MX" dirty="0"/>
              <a:t>        …</a:t>
            </a:r>
          </a:p>
          <a:p>
            <a:pPr marL="0" indent="0">
              <a:buNone/>
            </a:pPr>
            <a:r>
              <a:rPr lang="es-MX" dirty="0"/>
              <a:t>        </a:t>
            </a:r>
            <a:r>
              <a:rPr lang="es-MX" dirty="0">
                <a:latin typeface="Times New Roman" panose="02020603050405020304" pitchFamily="18" charset="0"/>
                <a:cs typeface="Times New Roman" panose="02020603050405020304" pitchFamily="18" charset="0"/>
              </a:rPr>
              <a:t> </a:t>
            </a:r>
            <a:r>
              <a:rPr lang="es-MX" dirty="0" err="1">
                <a:latin typeface="Times New Roman" panose="02020603050405020304" pitchFamily="18" charset="0"/>
                <a:cs typeface="Times New Roman" panose="02020603050405020304" pitchFamily="18" charset="0"/>
              </a:rPr>
              <a:t>for</a:t>
            </a:r>
            <a:r>
              <a:rPr lang="es-MX" dirty="0">
                <a:latin typeface="Times New Roman" panose="02020603050405020304" pitchFamily="18" charset="0"/>
                <a:cs typeface="Times New Roman" panose="02020603050405020304" pitchFamily="18" charset="0"/>
              </a:rPr>
              <a:t> (i = 0; i &lt; </a:t>
            </a:r>
            <a:r>
              <a:rPr lang="es-MX" dirty="0" err="1">
                <a:latin typeface="Times New Roman" panose="02020603050405020304" pitchFamily="18" charset="0"/>
                <a:cs typeface="Times New Roman" panose="02020603050405020304" pitchFamily="18" charset="0"/>
              </a:rPr>
              <a:t>length</a:t>
            </a:r>
            <a:r>
              <a:rPr lang="es-MX" dirty="0">
                <a:latin typeface="Times New Roman" panose="02020603050405020304" pitchFamily="18" charset="0"/>
                <a:cs typeface="Times New Roman" panose="02020603050405020304" pitchFamily="18" charset="0"/>
              </a:rPr>
              <a:t>; i++) {</a:t>
            </a:r>
          </a:p>
          <a:p>
            <a:pPr marL="0" indent="0">
              <a:buNone/>
            </a:pPr>
            <a:r>
              <a:rPr lang="es-MX" dirty="0">
                <a:latin typeface="Times New Roman" panose="02020603050405020304" pitchFamily="18" charset="0"/>
                <a:cs typeface="Times New Roman" panose="02020603050405020304" pitchFamily="18" charset="0"/>
              </a:rPr>
              <a:t>            </a:t>
            </a:r>
            <a:r>
              <a:rPr lang="es-MX" dirty="0" smtClean="0">
                <a:latin typeface="Times New Roman" panose="02020603050405020304" pitchFamily="18" charset="0"/>
                <a:cs typeface="Times New Roman" panose="02020603050405020304" pitchFamily="18" charset="0"/>
              </a:rPr>
              <a:t>  *</a:t>
            </a:r>
            <a:r>
              <a:rPr lang="es-MX" dirty="0" err="1">
                <a:latin typeface="Times New Roman" panose="02020603050405020304" pitchFamily="18" charset="0"/>
                <a:cs typeface="Times New Roman" panose="02020603050405020304" pitchFamily="18" charset="0"/>
              </a:rPr>
              <a:t>dest</a:t>
            </a:r>
            <a:r>
              <a:rPr lang="es-MX" dirty="0">
                <a:latin typeface="Times New Roman" panose="02020603050405020304" pitchFamily="18" charset="0"/>
                <a:cs typeface="Times New Roman" panose="02020603050405020304" pitchFamily="18" charset="0"/>
              </a:rPr>
              <a:t> = *</a:t>
            </a:r>
            <a:r>
              <a:rPr lang="es-MX" dirty="0" err="1">
                <a:latin typeface="Times New Roman" panose="02020603050405020304" pitchFamily="18" charset="0"/>
                <a:cs typeface="Times New Roman" panose="02020603050405020304" pitchFamily="18" charset="0"/>
              </a:rPr>
              <a:t>dest</a:t>
            </a:r>
            <a:r>
              <a:rPr lang="es-MX" dirty="0">
                <a:latin typeface="Times New Roman" panose="02020603050405020304" pitchFamily="18" charset="0"/>
                <a:cs typeface="Times New Roman" panose="02020603050405020304" pitchFamily="18" charset="0"/>
              </a:rPr>
              <a:t> OP data[i];</a:t>
            </a:r>
          </a:p>
          <a:p>
            <a:pPr marL="0" indent="0">
              <a:buNone/>
            </a:pPr>
            <a:r>
              <a:rPr lang="es-MX" dirty="0">
                <a:latin typeface="Times New Roman" panose="02020603050405020304" pitchFamily="18" charset="0"/>
                <a:cs typeface="Times New Roman" panose="02020603050405020304" pitchFamily="18" charset="0"/>
              </a:rPr>
              <a:t>        </a:t>
            </a:r>
            <a:r>
              <a:rPr lang="es-MX" dirty="0" smtClean="0">
                <a:latin typeface="Times New Roman" panose="02020603050405020304" pitchFamily="18" charset="0"/>
                <a:cs typeface="Times New Roman" panose="02020603050405020304" pitchFamily="18" charset="0"/>
              </a:rPr>
              <a:t>  }</a:t>
            </a:r>
            <a:endParaRPr lang="es-MX" dirty="0"/>
          </a:p>
          <a:p>
            <a:r>
              <a:rPr lang="es-MX" dirty="0"/>
              <a:t>Esto se puede ver examinando el código ensamblador de </a:t>
            </a:r>
            <a:r>
              <a:rPr lang="es-MX" dirty="0">
                <a:latin typeface="Times New Roman" panose="02020603050405020304" pitchFamily="18" charset="0"/>
                <a:cs typeface="Times New Roman" panose="02020603050405020304" pitchFamily="18" charset="0"/>
              </a:rPr>
              <a:t>combine3</a:t>
            </a:r>
            <a:r>
              <a:rPr lang="es-MX" dirty="0"/>
              <a:t>.</a:t>
            </a:r>
          </a:p>
          <a:p>
            <a:endParaRPr lang="es-MX" dirty="0"/>
          </a:p>
        </p:txBody>
      </p:sp>
      <p:sp>
        <p:nvSpPr>
          <p:cNvPr id="4" name="Marcador de pie de página 3"/>
          <p:cNvSpPr>
            <a:spLocks noGrp="1"/>
          </p:cNvSpPr>
          <p:nvPr>
            <p:ph type="ftr" sz="quarter" idx="11"/>
          </p:nvPr>
        </p:nvSpPr>
        <p:spPr/>
        <p:txBody>
          <a:bodyPr/>
          <a:lstStyle/>
          <a:p>
            <a:r>
              <a:rPr lang="es-MX"/>
              <a:t>Universidad de Sonora</a:t>
            </a:r>
          </a:p>
        </p:txBody>
      </p:sp>
      <p:sp>
        <p:nvSpPr>
          <p:cNvPr id="5" name="Marcador de número de diapositiva 4"/>
          <p:cNvSpPr>
            <a:spLocks noGrp="1"/>
          </p:cNvSpPr>
          <p:nvPr>
            <p:ph type="sldNum" sz="quarter" idx="12"/>
          </p:nvPr>
        </p:nvSpPr>
        <p:spPr/>
        <p:txBody>
          <a:bodyPr/>
          <a:lstStyle/>
          <a:p>
            <a:fld id="{047EF63E-E39E-4629-A876-530D649DE2E7}" type="slidenum">
              <a:rPr lang="es-MX" smtClean="0"/>
              <a:t>63</a:t>
            </a:fld>
            <a:endParaRPr lang="es-MX"/>
          </a:p>
        </p:txBody>
      </p:sp>
    </p:spTree>
    <p:extLst>
      <p:ext uri="{BB962C8B-B14F-4D97-AF65-F5344CB8AC3E}">
        <p14:creationId xmlns:p14="http://schemas.microsoft.com/office/powerpoint/2010/main" val="106943800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Código ensamblador de </a:t>
            </a:r>
            <a:r>
              <a:rPr lang="es-MX" dirty="0">
                <a:latin typeface="Times New Roman" panose="02020603050405020304" pitchFamily="18" charset="0"/>
                <a:cs typeface="Times New Roman" panose="02020603050405020304" pitchFamily="18" charset="0"/>
              </a:rPr>
              <a:t>combine3</a:t>
            </a:r>
          </a:p>
        </p:txBody>
      </p:sp>
      <p:sp>
        <p:nvSpPr>
          <p:cNvPr id="3" name="Marcador de contenido 2"/>
          <p:cNvSpPr>
            <a:spLocks noGrp="1"/>
          </p:cNvSpPr>
          <p:nvPr>
            <p:ph idx="1"/>
          </p:nvPr>
        </p:nvSpPr>
        <p:spPr/>
        <p:txBody>
          <a:bodyPr/>
          <a:lstStyle/>
          <a:p>
            <a:pPr marL="0" indent="0">
              <a:buNone/>
            </a:pPr>
            <a:r>
              <a:rPr lang="en-US" b="1" dirty="0" smtClean="0">
                <a:solidFill>
                  <a:srgbClr val="00B050"/>
                </a:solidFill>
                <a:latin typeface="Times New Roman" panose="02020603050405020304" pitchFamily="18" charset="0"/>
                <a:cs typeface="Times New Roman" panose="02020603050405020304" pitchFamily="18" charset="0"/>
              </a:rPr>
              <a:t>; Inner loop of combine3. </a:t>
            </a:r>
            <a:r>
              <a:rPr lang="en-US" b="1" dirty="0" err="1" smtClean="0">
                <a:solidFill>
                  <a:srgbClr val="00B050"/>
                </a:solidFill>
                <a:latin typeface="Times New Roman" panose="02020603050405020304" pitchFamily="18" charset="0"/>
                <a:cs typeface="Times New Roman" panose="02020603050405020304" pitchFamily="18" charset="0"/>
              </a:rPr>
              <a:t>data_t</a:t>
            </a:r>
            <a:r>
              <a:rPr lang="en-US" b="1" dirty="0" smtClean="0">
                <a:solidFill>
                  <a:srgbClr val="00B050"/>
                </a:solidFill>
                <a:latin typeface="Times New Roman" panose="02020603050405020304" pitchFamily="18" charset="0"/>
                <a:cs typeface="Times New Roman" panose="02020603050405020304" pitchFamily="18" charset="0"/>
              </a:rPr>
              <a:t> = double, OP = *</a:t>
            </a:r>
          </a:p>
          <a:p>
            <a:pPr marL="0" indent="0">
              <a:buNone/>
            </a:pPr>
            <a:r>
              <a:rPr lang="en-US" b="1" dirty="0" smtClean="0">
                <a:solidFill>
                  <a:srgbClr val="00B050"/>
                </a:solidFill>
                <a:latin typeface="Times New Roman" panose="02020603050405020304" pitchFamily="18" charset="0"/>
                <a:cs typeface="Times New Roman" panose="02020603050405020304" pitchFamily="18" charset="0"/>
              </a:rPr>
              <a:t>; </a:t>
            </a:r>
            <a:r>
              <a:rPr lang="en-US" b="1" dirty="0" err="1" smtClean="0">
                <a:solidFill>
                  <a:srgbClr val="00B050"/>
                </a:solidFill>
                <a:latin typeface="Times New Roman" panose="02020603050405020304" pitchFamily="18" charset="0"/>
                <a:cs typeface="Times New Roman" panose="02020603050405020304" pitchFamily="18" charset="0"/>
              </a:rPr>
              <a:t>dest</a:t>
            </a:r>
            <a:r>
              <a:rPr lang="en-US" b="1" dirty="0" smtClean="0">
                <a:solidFill>
                  <a:srgbClr val="00B050"/>
                </a:solidFill>
                <a:latin typeface="Times New Roman" panose="02020603050405020304" pitchFamily="18" charset="0"/>
                <a:cs typeface="Times New Roman" panose="02020603050405020304" pitchFamily="18" charset="0"/>
              </a:rPr>
              <a:t> in %</a:t>
            </a:r>
            <a:r>
              <a:rPr lang="en-US" b="1" dirty="0" err="1" smtClean="0">
                <a:solidFill>
                  <a:srgbClr val="00B050"/>
                </a:solidFill>
                <a:latin typeface="Times New Roman" panose="02020603050405020304" pitchFamily="18" charset="0"/>
                <a:cs typeface="Times New Roman" panose="02020603050405020304" pitchFamily="18" charset="0"/>
              </a:rPr>
              <a:t>rbx</a:t>
            </a:r>
            <a:r>
              <a:rPr lang="en-US" b="1" dirty="0" smtClean="0">
                <a:solidFill>
                  <a:srgbClr val="00B050"/>
                </a:solidFill>
                <a:latin typeface="Times New Roman" panose="02020603050405020304" pitchFamily="18" charset="0"/>
                <a:cs typeface="Times New Roman" panose="02020603050405020304" pitchFamily="18" charset="0"/>
              </a:rPr>
              <a:t>, </a:t>
            </a:r>
            <a:r>
              <a:rPr lang="en-US" b="1" dirty="0" err="1" smtClean="0">
                <a:solidFill>
                  <a:srgbClr val="00B050"/>
                </a:solidFill>
                <a:latin typeface="Times New Roman" panose="02020603050405020304" pitchFamily="18" charset="0"/>
                <a:cs typeface="Times New Roman" panose="02020603050405020304" pitchFamily="18" charset="0"/>
              </a:rPr>
              <a:t>data+i</a:t>
            </a:r>
            <a:r>
              <a:rPr lang="en-US" b="1" dirty="0" smtClean="0">
                <a:solidFill>
                  <a:srgbClr val="00B050"/>
                </a:solidFill>
                <a:latin typeface="Times New Roman" panose="02020603050405020304" pitchFamily="18" charset="0"/>
                <a:cs typeface="Times New Roman" panose="02020603050405020304" pitchFamily="18" charset="0"/>
              </a:rPr>
              <a:t> in %</a:t>
            </a:r>
            <a:r>
              <a:rPr lang="en-US" b="1" dirty="0" err="1" smtClean="0">
                <a:solidFill>
                  <a:srgbClr val="00B050"/>
                </a:solidFill>
                <a:latin typeface="Times New Roman" panose="02020603050405020304" pitchFamily="18" charset="0"/>
                <a:cs typeface="Times New Roman" panose="02020603050405020304" pitchFamily="18" charset="0"/>
              </a:rPr>
              <a:t>rdx</a:t>
            </a:r>
            <a:r>
              <a:rPr lang="en-US" b="1" dirty="0" smtClean="0">
                <a:solidFill>
                  <a:srgbClr val="00B050"/>
                </a:solidFill>
                <a:latin typeface="Times New Roman" panose="02020603050405020304" pitchFamily="18" charset="0"/>
                <a:cs typeface="Times New Roman" panose="02020603050405020304" pitchFamily="18" charset="0"/>
              </a:rPr>
              <a:t>, </a:t>
            </a:r>
            <a:r>
              <a:rPr lang="en-US" b="1" dirty="0" err="1" smtClean="0">
                <a:solidFill>
                  <a:srgbClr val="00B050"/>
                </a:solidFill>
                <a:latin typeface="Times New Roman" panose="02020603050405020304" pitchFamily="18" charset="0"/>
                <a:cs typeface="Times New Roman" panose="02020603050405020304" pitchFamily="18" charset="0"/>
              </a:rPr>
              <a:t>data+length</a:t>
            </a:r>
            <a:r>
              <a:rPr lang="en-US" b="1" dirty="0" smtClean="0">
                <a:solidFill>
                  <a:srgbClr val="00B050"/>
                </a:solidFill>
                <a:latin typeface="Times New Roman" panose="02020603050405020304" pitchFamily="18" charset="0"/>
                <a:cs typeface="Times New Roman" panose="02020603050405020304" pitchFamily="18" charset="0"/>
              </a:rPr>
              <a:t> in %</a:t>
            </a:r>
            <a:r>
              <a:rPr lang="en-US" b="1" dirty="0" err="1" smtClean="0">
                <a:solidFill>
                  <a:srgbClr val="00B050"/>
                </a:solidFill>
                <a:latin typeface="Times New Roman" panose="02020603050405020304" pitchFamily="18" charset="0"/>
                <a:cs typeface="Times New Roman" panose="02020603050405020304" pitchFamily="18" charset="0"/>
              </a:rPr>
              <a:t>rax</a:t>
            </a:r>
            <a:endParaRPr lang="en-US" b="1" dirty="0" smtClean="0">
              <a:solidFill>
                <a:srgbClr val="00B050"/>
              </a:solidFill>
              <a:latin typeface="Times New Roman" panose="02020603050405020304" pitchFamily="18" charset="0"/>
              <a:cs typeface="Times New Roman" panose="02020603050405020304" pitchFamily="18" charset="0"/>
            </a:endParaRPr>
          </a:p>
          <a:p>
            <a:pPr marL="0" indent="0">
              <a:buNone/>
            </a:pPr>
            <a:r>
              <a:rPr lang="en-US" dirty="0" smtClean="0">
                <a:latin typeface="Times New Roman" panose="02020603050405020304" pitchFamily="18" charset="0"/>
                <a:cs typeface="Times New Roman" panose="02020603050405020304" pitchFamily="18" charset="0"/>
              </a:rPr>
              <a:t>.L17:</a:t>
            </a:r>
          </a:p>
          <a:p>
            <a:pPr marL="0" indent="0">
              <a:buNone/>
            </a:pP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vmovsd</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rbx</a:t>
            </a:r>
            <a:r>
              <a:rPr lang="en-US" dirty="0" smtClean="0">
                <a:latin typeface="Times New Roman" panose="02020603050405020304" pitchFamily="18" charset="0"/>
                <a:cs typeface="Times New Roman" panose="02020603050405020304" pitchFamily="18" charset="0"/>
              </a:rPr>
              <a:t>), %xmm0                    </a:t>
            </a:r>
            <a:r>
              <a:rPr lang="en-US" b="1" dirty="0" smtClean="0">
                <a:solidFill>
                  <a:srgbClr val="00B050"/>
                </a:solidFill>
                <a:latin typeface="Times New Roman" panose="02020603050405020304" pitchFamily="18" charset="0"/>
                <a:cs typeface="Times New Roman" panose="02020603050405020304" pitchFamily="18" charset="0"/>
              </a:rPr>
              <a:t>; read product from </a:t>
            </a:r>
            <a:r>
              <a:rPr lang="en-US" b="1" dirty="0" err="1" smtClean="0">
                <a:solidFill>
                  <a:srgbClr val="00B050"/>
                </a:solidFill>
                <a:latin typeface="Times New Roman" panose="02020603050405020304" pitchFamily="18" charset="0"/>
                <a:cs typeface="Times New Roman" panose="02020603050405020304" pitchFamily="18" charset="0"/>
              </a:rPr>
              <a:t>dest</a:t>
            </a:r>
            <a:endParaRPr lang="en-US" b="1" dirty="0" smtClean="0">
              <a:solidFill>
                <a:srgbClr val="00B050"/>
              </a:solidFill>
              <a:latin typeface="Times New Roman" panose="02020603050405020304" pitchFamily="18" charset="0"/>
              <a:cs typeface="Times New Roman" panose="02020603050405020304" pitchFamily="18" charset="0"/>
            </a:endParaRPr>
          </a:p>
          <a:p>
            <a:pPr marL="0" indent="0">
              <a:buNone/>
            </a:pP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vmulsd</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rdx</a:t>
            </a:r>
            <a:r>
              <a:rPr lang="en-US" dirty="0" smtClean="0">
                <a:latin typeface="Times New Roman" panose="02020603050405020304" pitchFamily="18" charset="0"/>
                <a:cs typeface="Times New Roman" panose="02020603050405020304" pitchFamily="18" charset="0"/>
              </a:rPr>
              <a:t>), %xmm0, %xmm0     </a:t>
            </a:r>
            <a:r>
              <a:rPr lang="en-US" b="1" dirty="0" smtClean="0">
                <a:solidFill>
                  <a:srgbClr val="00B050"/>
                </a:solidFill>
                <a:latin typeface="Times New Roman" panose="02020603050405020304" pitchFamily="18" charset="0"/>
                <a:cs typeface="Times New Roman" panose="02020603050405020304" pitchFamily="18" charset="0"/>
              </a:rPr>
              <a:t>; multiply product by data[</a:t>
            </a:r>
            <a:r>
              <a:rPr lang="en-US" b="1" dirty="0" err="1" smtClean="0">
                <a:solidFill>
                  <a:srgbClr val="00B050"/>
                </a:solidFill>
                <a:latin typeface="Times New Roman" panose="02020603050405020304" pitchFamily="18" charset="0"/>
                <a:cs typeface="Times New Roman" panose="02020603050405020304" pitchFamily="18" charset="0"/>
              </a:rPr>
              <a:t>i</a:t>
            </a:r>
            <a:r>
              <a:rPr lang="en-US" b="1" dirty="0" smtClean="0">
                <a:solidFill>
                  <a:srgbClr val="00B050"/>
                </a:solidFill>
                <a:latin typeface="Times New Roman" panose="02020603050405020304" pitchFamily="18" charset="0"/>
                <a:cs typeface="Times New Roman" panose="02020603050405020304" pitchFamily="18" charset="0"/>
              </a:rPr>
              <a:t>]</a:t>
            </a:r>
          </a:p>
          <a:p>
            <a:pPr marL="0" indent="0">
              <a:buNone/>
            </a:pP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vmovsd</a:t>
            </a:r>
            <a:r>
              <a:rPr lang="en-US" dirty="0" smtClean="0">
                <a:latin typeface="Times New Roman" panose="02020603050405020304" pitchFamily="18" charset="0"/>
                <a:cs typeface="Times New Roman" panose="02020603050405020304" pitchFamily="18" charset="0"/>
              </a:rPr>
              <a:t> %xmm0, (%</a:t>
            </a:r>
            <a:r>
              <a:rPr lang="en-US" dirty="0" err="1" smtClean="0">
                <a:latin typeface="Times New Roman" panose="02020603050405020304" pitchFamily="18" charset="0"/>
                <a:cs typeface="Times New Roman" panose="02020603050405020304" pitchFamily="18" charset="0"/>
              </a:rPr>
              <a:t>rbx</a:t>
            </a:r>
            <a:r>
              <a:rPr lang="en-US" dirty="0" smtClean="0">
                <a:latin typeface="Times New Roman" panose="02020603050405020304" pitchFamily="18" charset="0"/>
                <a:cs typeface="Times New Roman" panose="02020603050405020304" pitchFamily="18" charset="0"/>
              </a:rPr>
              <a:t>)                    </a:t>
            </a:r>
            <a:r>
              <a:rPr lang="en-US" b="1" dirty="0" smtClean="0">
                <a:solidFill>
                  <a:srgbClr val="00B050"/>
                </a:solidFill>
                <a:latin typeface="Times New Roman" panose="02020603050405020304" pitchFamily="18" charset="0"/>
                <a:cs typeface="Times New Roman" panose="02020603050405020304" pitchFamily="18" charset="0"/>
              </a:rPr>
              <a:t>; store product at </a:t>
            </a:r>
            <a:r>
              <a:rPr lang="en-US" b="1" dirty="0" err="1" smtClean="0">
                <a:solidFill>
                  <a:srgbClr val="00B050"/>
                </a:solidFill>
                <a:latin typeface="Times New Roman" panose="02020603050405020304" pitchFamily="18" charset="0"/>
                <a:cs typeface="Times New Roman" panose="02020603050405020304" pitchFamily="18" charset="0"/>
              </a:rPr>
              <a:t>dest</a:t>
            </a:r>
            <a:endParaRPr lang="en-US" b="1" dirty="0" smtClean="0">
              <a:solidFill>
                <a:srgbClr val="00B050"/>
              </a:solidFill>
              <a:latin typeface="Times New Roman" panose="02020603050405020304" pitchFamily="18" charset="0"/>
              <a:cs typeface="Times New Roman" panose="02020603050405020304" pitchFamily="18" charset="0"/>
            </a:endParaRPr>
          </a:p>
          <a:p>
            <a:pPr marL="0" indent="0">
              <a:buNone/>
            </a:pP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addq</a:t>
            </a:r>
            <a:r>
              <a:rPr lang="en-US" dirty="0" smtClean="0">
                <a:latin typeface="Times New Roman" panose="02020603050405020304" pitchFamily="18" charset="0"/>
                <a:cs typeface="Times New Roman" panose="02020603050405020304" pitchFamily="18" charset="0"/>
              </a:rPr>
              <a:t> $8, %</a:t>
            </a:r>
            <a:r>
              <a:rPr lang="en-US" dirty="0" err="1" smtClean="0">
                <a:latin typeface="Times New Roman" panose="02020603050405020304" pitchFamily="18" charset="0"/>
                <a:cs typeface="Times New Roman" panose="02020603050405020304" pitchFamily="18" charset="0"/>
              </a:rPr>
              <a:t>rdx</a:t>
            </a:r>
            <a:r>
              <a:rPr lang="en-US" dirty="0" smtClean="0">
                <a:latin typeface="Times New Roman" panose="02020603050405020304" pitchFamily="18" charset="0"/>
                <a:cs typeface="Times New Roman" panose="02020603050405020304" pitchFamily="18" charset="0"/>
              </a:rPr>
              <a:t>                                     </a:t>
            </a:r>
            <a:r>
              <a:rPr lang="en-US" b="1" dirty="0" smtClean="0">
                <a:solidFill>
                  <a:srgbClr val="00B050"/>
                </a:solidFill>
                <a:latin typeface="Times New Roman" panose="02020603050405020304" pitchFamily="18" charset="0"/>
                <a:cs typeface="Times New Roman" panose="02020603050405020304" pitchFamily="18" charset="0"/>
              </a:rPr>
              <a:t>; increment data + </a:t>
            </a:r>
            <a:r>
              <a:rPr lang="en-US" b="1" dirty="0" err="1" smtClean="0">
                <a:solidFill>
                  <a:srgbClr val="00B050"/>
                </a:solidFill>
                <a:latin typeface="Times New Roman" panose="02020603050405020304" pitchFamily="18" charset="0"/>
                <a:cs typeface="Times New Roman" panose="02020603050405020304" pitchFamily="18" charset="0"/>
              </a:rPr>
              <a:t>i</a:t>
            </a:r>
            <a:endParaRPr lang="en-US" b="1" dirty="0" smtClean="0">
              <a:solidFill>
                <a:srgbClr val="00B050"/>
              </a:solidFill>
              <a:latin typeface="Times New Roman" panose="02020603050405020304" pitchFamily="18" charset="0"/>
              <a:cs typeface="Times New Roman" panose="02020603050405020304" pitchFamily="18" charset="0"/>
            </a:endParaRPr>
          </a:p>
          <a:p>
            <a:pPr marL="0" indent="0">
              <a:buNone/>
            </a:pP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cmpq</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rax</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rdx</a:t>
            </a:r>
            <a:r>
              <a:rPr lang="en-US" dirty="0" smtClean="0">
                <a:latin typeface="Times New Roman" panose="02020603050405020304" pitchFamily="18" charset="0"/>
                <a:cs typeface="Times New Roman" panose="02020603050405020304" pitchFamily="18" charset="0"/>
              </a:rPr>
              <a:t>                               </a:t>
            </a:r>
            <a:r>
              <a:rPr lang="en-US" b="1" dirty="0" smtClean="0">
                <a:solidFill>
                  <a:srgbClr val="00B050"/>
                </a:solidFill>
                <a:latin typeface="Times New Roman" panose="02020603050405020304" pitchFamily="18" charset="0"/>
                <a:cs typeface="Times New Roman" panose="02020603050405020304" pitchFamily="18" charset="0"/>
              </a:rPr>
              <a:t>; compare to data + length</a:t>
            </a:r>
          </a:p>
          <a:p>
            <a:pPr marL="0" indent="0">
              <a:buNone/>
            </a:pP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jne</a:t>
            </a:r>
            <a:r>
              <a:rPr lang="en-US" dirty="0" smtClean="0">
                <a:latin typeface="Times New Roman" panose="02020603050405020304" pitchFamily="18" charset="0"/>
                <a:cs typeface="Times New Roman" panose="02020603050405020304" pitchFamily="18" charset="0"/>
              </a:rPr>
              <a:t> .L17                                               </a:t>
            </a:r>
            <a:r>
              <a:rPr lang="en-US" b="1" dirty="0" smtClean="0">
                <a:solidFill>
                  <a:srgbClr val="00B050"/>
                </a:solidFill>
                <a:latin typeface="Times New Roman" panose="02020603050405020304" pitchFamily="18" charset="0"/>
                <a:cs typeface="Times New Roman" panose="02020603050405020304" pitchFamily="18" charset="0"/>
              </a:rPr>
              <a:t>; if != </a:t>
            </a:r>
            <a:r>
              <a:rPr lang="en-US" b="1" dirty="0" err="1" smtClean="0">
                <a:solidFill>
                  <a:srgbClr val="00B050"/>
                </a:solidFill>
                <a:latin typeface="Times New Roman" panose="02020603050405020304" pitchFamily="18" charset="0"/>
                <a:cs typeface="Times New Roman" panose="02020603050405020304" pitchFamily="18" charset="0"/>
              </a:rPr>
              <a:t>goto</a:t>
            </a:r>
            <a:r>
              <a:rPr lang="en-US" b="1" dirty="0" smtClean="0">
                <a:solidFill>
                  <a:srgbClr val="00B050"/>
                </a:solidFill>
                <a:latin typeface="Times New Roman" panose="02020603050405020304" pitchFamily="18" charset="0"/>
                <a:cs typeface="Times New Roman" panose="02020603050405020304" pitchFamily="18" charset="0"/>
              </a:rPr>
              <a:t> loop</a:t>
            </a:r>
            <a:endParaRPr lang="en-US" b="1" dirty="0">
              <a:solidFill>
                <a:srgbClr val="00B050"/>
              </a:solidFill>
              <a:latin typeface="Times New Roman" panose="02020603050405020304" pitchFamily="18" charset="0"/>
              <a:cs typeface="Times New Roman" panose="02020603050405020304" pitchFamily="18" charset="0"/>
            </a:endParaRPr>
          </a:p>
        </p:txBody>
      </p:sp>
      <p:sp>
        <p:nvSpPr>
          <p:cNvPr id="4" name="Marcador de pie de página 3"/>
          <p:cNvSpPr>
            <a:spLocks noGrp="1"/>
          </p:cNvSpPr>
          <p:nvPr>
            <p:ph type="ftr" sz="quarter" idx="11"/>
          </p:nvPr>
        </p:nvSpPr>
        <p:spPr/>
        <p:txBody>
          <a:bodyPr/>
          <a:lstStyle/>
          <a:p>
            <a:r>
              <a:rPr lang="es-MX"/>
              <a:t>Universidad de Sonora</a:t>
            </a:r>
          </a:p>
        </p:txBody>
      </p:sp>
      <p:sp>
        <p:nvSpPr>
          <p:cNvPr id="5" name="Marcador de número de diapositiva 4"/>
          <p:cNvSpPr>
            <a:spLocks noGrp="1"/>
          </p:cNvSpPr>
          <p:nvPr>
            <p:ph type="sldNum" sz="quarter" idx="12"/>
          </p:nvPr>
        </p:nvSpPr>
        <p:spPr/>
        <p:txBody>
          <a:bodyPr/>
          <a:lstStyle/>
          <a:p>
            <a:fld id="{047EF63E-E39E-4629-A876-530D649DE2E7}" type="slidenum">
              <a:rPr lang="es-MX" smtClean="0"/>
              <a:t>64</a:t>
            </a:fld>
            <a:endParaRPr lang="es-MX"/>
          </a:p>
        </p:txBody>
      </p:sp>
    </p:spTree>
    <p:extLst>
      <p:ext uri="{BB962C8B-B14F-4D97-AF65-F5344CB8AC3E}">
        <p14:creationId xmlns:p14="http://schemas.microsoft.com/office/powerpoint/2010/main" val="340593383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Explicación</a:t>
            </a:r>
            <a:endParaRPr lang="es-MX" dirty="0"/>
          </a:p>
        </p:txBody>
      </p:sp>
      <p:sp>
        <p:nvSpPr>
          <p:cNvPr id="3" name="Marcador de contenido 2"/>
          <p:cNvSpPr>
            <a:spLocks noGrp="1"/>
          </p:cNvSpPr>
          <p:nvPr>
            <p:ph idx="1"/>
          </p:nvPr>
        </p:nvSpPr>
        <p:spPr/>
        <p:txBody>
          <a:bodyPr/>
          <a:lstStyle/>
          <a:p>
            <a:r>
              <a:rPr lang="es-MX" dirty="0"/>
              <a:t>El valor acumulado se lee y se escribe en la memoria en cada iteración.</a:t>
            </a:r>
          </a:p>
          <a:p>
            <a:r>
              <a:rPr lang="es-MX" dirty="0"/>
              <a:t>Esta lectura y escritura es un desperdicio, ya que el valor leído de </a:t>
            </a:r>
            <a:r>
              <a:rPr lang="es-MX" dirty="0" err="1">
                <a:latin typeface="Times New Roman" panose="02020603050405020304" pitchFamily="18" charset="0"/>
                <a:cs typeface="Times New Roman" panose="02020603050405020304" pitchFamily="18" charset="0"/>
              </a:rPr>
              <a:t>dest</a:t>
            </a:r>
            <a:r>
              <a:rPr lang="es-MX" dirty="0"/>
              <a:t> al comienzo de cada iteración es el valor escrito al final de la iteración anterior.</a:t>
            </a:r>
          </a:p>
          <a:p>
            <a:r>
              <a:rPr lang="es-MX" dirty="0"/>
              <a:t>La versión 4 utiliza una variable local en lugar del apuntador.</a:t>
            </a:r>
          </a:p>
          <a:p>
            <a:endParaRPr lang="es-MX" dirty="0"/>
          </a:p>
        </p:txBody>
      </p:sp>
      <p:sp>
        <p:nvSpPr>
          <p:cNvPr id="4" name="Marcador de pie de página 3"/>
          <p:cNvSpPr>
            <a:spLocks noGrp="1"/>
          </p:cNvSpPr>
          <p:nvPr>
            <p:ph type="ftr" sz="quarter" idx="11"/>
          </p:nvPr>
        </p:nvSpPr>
        <p:spPr/>
        <p:txBody>
          <a:bodyPr/>
          <a:lstStyle/>
          <a:p>
            <a:r>
              <a:rPr lang="es-MX"/>
              <a:t>Universidad de Sonora</a:t>
            </a:r>
          </a:p>
        </p:txBody>
      </p:sp>
      <p:sp>
        <p:nvSpPr>
          <p:cNvPr id="5" name="Marcador de número de diapositiva 4"/>
          <p:cNvSpPr>
            <a:spLocks noGrp="1"/>
          </p:cNvSpPr>
          <p:nvPr>
            <p:ph type="sldNum" sz="quarter" idx="12"/>
          </p:nvPr>
        </p:nvSpPr>
        <p:spPr/>
        <p:txBody>
          <a:bodyPr/>
          <a:lstStyle/>
          <a:p>
            <a:fld id="{047EF63E-E39E-4629-A876-530D649DE2E7}" type="slidenum">
              <a:rPr lang="es-MX" smtClean="0"/>
              <a:t>65</a:t>
            </a:fld>
            <a:endParaRPr lang="es-MX"/>
          </a:p>
        </p:txBody>
      </p:sp>
    </p:spTree>
    <p:extLst>
      <p:ext uri="{BB962C8B-B14F-4D97-AF65-F5344CB8AC3E}">
        <p14:creationId xmlns:p14="http://schemas.microsoft.com/office/powerpoint/2010/main" val="316564113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Versión 4 de </a:t>
            </a:r>
            <a:r>
              <a:rPr lang="es-MX" dirty="0">
                <a:latin typeface="Times New Roman" panose="02020603050405020304" pitchFamily="18" charset="0"/>
                <a:cs typeface="Times New Roman" panose="02020603050405020304" pitchFamily="18" charset="0"/>
              </a:rPr>
              <a:t>combine</a:t>
            </a:r>
          </a:p>
        </p:txBody>
      </p:sp>
      <p:sp>
        <p:nvSpPr>
          <p:cNvPr id="3" name="Marcador de contenido 2"/>
          <p:cNvSpPr>
            <a:spLocks noGrp="1"/>
          </p:cNvSpPr>
          <p:nvPr>
            <p:ph idx="1"/>
          </p:nvPr>
        </p:nvSpPr>
        <p:spPr/>
        <p:txBody>
          <a:bodyPr>
            <a:normAutofit fontScale="85000" lnSpcReduction="20000"/>
          </a:bodyPr>
          <a:lstStyle/>
          <a:p>
            <a:pPr marL="0" indent="0">
              <a:buNone/>
            </a:pPr>
            <a:r>
              <a:rPr lang="es-MX" b="1" dirty="0">
                <a:solidFill>
                  <a:srgbClr val="00B050"/>
                </a:solidFill>
                <a:latin typeface="Times New Roman" panose="02020603050405020304" pitchFamily="18" charset="0"/>
                <a:cs typeface="Times New Roman" panose="02020603050405020304" pitchFamily="18" charset="0"/>
              </a:rPr>
              <a:t>    /* </a:t>
            </a:r>
            <a:r>
              <a:rPr lang="es-MX" b="1" dirty="0" err="1">
                <a:solidFill>
                  <a:srgbClr val="00B050"/>
                </a:solidFill>
                <a:latin typeface="Times New Roman" panose="02020603050405020304" pitchFamily="18" charset="0"/>
                <a:cs typeface="Times New Roman" panose="02020603050405020304" pitchFamily="18" charset="0"/>
              </a:rPr>
              <a:t>Accumulate</a:t>
            </a:r>
            <a:r>
              <a:rPr lang="es-MX" b="1" dirty="0">
                <a:solidFill>
                  <a:srgbClr val="00B050"/>
                </a:solidFill>
                <a:latin typeface="Times New Roman" panose="02020603050405020304" pitchFamily="18" charset="0"/>
                <a:cs typeface="Times New Roman" panose="02020603050405020304" pitchFamily="18" charset="0"/>
              </a:rPr>
              <a:t> </a:t>
            </a:r>
            <a:r>
              <a:rPr lang="es-MX" b="1" dirty="0" err="1">
                <a:solidFill>
                  <a:srgbClr val="00B050"/>
                </a:solidFill>
                <a:latin typeface="Times New Roman" panose="02020603050405020304" pitchFamily="18" charset="0"/>
                <a:cs typeface="Times New Roman" panose="02020603050405020304" pitchFamily="18" charset="0"/>
              </a:rPr>
              <a:t>result</a:t>
            </a:r>
            <a:r>
              <a:rPr lang="es-MX" b="1" dirty="0">
                <a:solidFill>
                  <a:srgbClr val="00B050"/>
                </a:solidFill>
                <a:latin typeface="Times New Roman" panose="02020603050405020304" pitchFamily="18" charset="0"/>
                <a:cs typeface="Times New Roman" panose="02020603050405020304" pitchFamily="18" charset="0"/>
              </a:rPr>
              <a:t> in local variable */</a:t>
            </a:r>
          </a:p>
          <a:p>
            <a:pPr marL="0" indent="0">
              <a:buNone/>
            </a:pPr>
            <a:r>
              <a:rPr lang="es-MX" dirty="0">
                <a:latin typeface="Times New Roman" panose="02020603050405020304" pitchFamily="18" charset="0"/>
                <a:cs typeface="Times New Roman" panose="02020603050405020304" pitchFamily="18" charset="0"/>
              </a:rPr>
              <a:t>    </a:t>
            </a:r>
            <a:r>
              <a:rPr lang="es-MX" dirty="0" err="1">
                <a:latin typeface="Times New Roman" panose="02020603050405020304" pitchFamily="18" charset="0"/>
                <a:cs typeface="Times New Roman" panose="02020603050405020304" pitchFamily="18" charset="0"/>
              </a:rPr>
              <a:t>void</a:t>
            </a:r>
            <a:r>
              <a:rPr lang="es-MX" dirty="0">
                <a:latin typeface="Times New Roman" panose="02020603050405020304" pitchFamily="18" charset="0"/>
                <a:cs typeface="Times New Roman" panose="02020603050405020304" pitchFamily="18" charset="0"/>
              </a:rPr>
              <a:t> combine4(</a:t>
            </a:r>
            <a:r>
              <a:rPr lang="es-MX" dirty="0" err="1">
                <a:latin typeface="Times New Roman" panose="02020603050405020304" pitchFamily="18" charset="0"/>
                <a:cs typeface="Times New Roman" panose="02020603050405020304" pitchFamily="18" charset="0"/>
              </a:rPr>
              <a:t>vec_ptr</a:t>
            </a:r>
            <a:r>
              <a:rPr lang="es-MX" dirty="0">
                <a:latin typeface="Times New Roman" panose="02020603050405020304" pitchFamily="18" charset="0"/>
                <a:cs typeface="Times New Roman" panose="02020603050405020304" pitchFamily="18" charset="0"/>
              </a:rPr>
              <a:t> v, </a:t>
            </a:r>
            <a:r>
              <a:rPr lang="es-MX" dirty="0" err="1">
                <a:latin typeface="Times New Roman" panose="02020603050405020304" pitchFamily="18" charset="0"/>
                <a:cs typeface="Times New Roman" panose="02020603050405020304" pitchFamily="18" charset="0"/>
              </a:rPr>
              <a:t>data_t</a:t>
            </a:r>
            <a:r>
              <a:rPr lang="es-MX" dirty="0">
                <a:latin typeface="Times New Roman" panose="02020603050405020304" pitchFamily="18" charset="0"/>
                <a:cs typeface="Times New Roman" panose="02020603050405020304" pitchFamily="18" charset="0"/>
              </a:rPr>
              <a:t> *</a:t>
            </a:r>
            <a:r>
              <a:rPr lang="es-MX" dirty="0" err="1">
                <a:latin typeface="Times New Roman" panose="02020603050405020304" pitchFamily="18" charset="0"/>
                <a:cs typeface="Times New Roman" panose="02020603050405020304" pitchFamily="18" charset="0"/>
              </a:rPr>
              <a:t>dest</a:t>
            </a:r>
            <a:r>
              <a:rPr lang="es-MX" dirty="0">
                <a:latin typeface="Times New Roman" panose="02020603050405020304" pitchFamily="18" charset="0"/>
                <a:cs typeface="Times New Roman" panose="02020603050405020304" pitchFamily="18" charset="0"/>
              </a:rPr>
              <a:t>)</a:t>
            </a:r>
          </a:p>
          <a:p>
            <a:pPr marL="0" indent="0">
              <a:buNone/>
            </a:pPr>
            <a:r>
              <a:rPr lang="es-MX" dirty="0">
                <a:latin typeface="Times New Roman" panose="02020603050405020304" pitchFamily="18" charset="0"/>
                <a:cs typeface="Times New Roman" panose="02020603050405020304" pitchFamily="18" charset="0"/>
              </a:rPr>
              <a:t>    {</a:t>
            </a:r>
          </a:p>
          <a:p>
            <a:pPr marL="0" indent="0">
              <a:buNone/>
            </a:pPr>
            <a:r>
              <a:rPr lang="es-MX" dirty="0">
                <a:latin typeface="Times New Roman" panose="02020603050405020304" pitchFamily="18" charset="0"/>
                <a:cs typeface="Times New Roman" panose="02020603050405020304" pitchFamily="18" charset="0"/>
              </a:rPr>
              <a:t>        </a:t>
            </a:r>
            <a:r>
              <a:rPr lang="es-MX" dirty="0" err="1">
                <a:latin typeface="Times New Roman" panose="02020603050405020304" pitchFamily="18" charset="0"/>
                <a:cs typeface="Times New Roman" panose="02020603050405020304" pitchFamily="18" charset="0"/>
              </a:rPr>
              <a:t>long</a:t>
            </a:r>
            <a:r>
              <a:rPr lang="es-MX" dirty="0">
                <a:latin typeface="Times New Roman" panose="02020603050405020304" pitchFamily="18" charset="0"/>
                <a:cs typeface="Times New Roman" panose="02020603050405020304" pitchFamily="18" charset="0"/>
              </a:rPr>
              <a:t> i;</a:t>
            </a:r>
          </a:p>
          <a:p>
            <a:pPr marL="0" indent="0">
              <a:buNone/>
            </a:pPr>
            <a:r>
              <a:rPr lang="es-MX" dirty="0">
                <a:latin typeface="Times New Roman" panose="02020603050405020304" pitchFamily="18" charset="0"/>
                <a:cs typeface="Times New Roman" panose="02020603050405020304" pitchFamily="18" charset="0"/>
              </a:rPr>
              <a:t>        </a:t>
            </a:r>
            <a:r>
              <a:rPr lang="es-MX" dirty="0" err="1">
                <a:latin typeface="Times New Roman" panose="02020603050405020304" pitchFamily="18" charset="0"/>
                <a:cs typeface="Times New Roman" panose="02020603050405020304" pitchFamily="18" charset="0"/>
              </a:rPr>
              <a:t>long</a:t>
            </a:r>
            <a:r>
              <a:rPr lang="es-MX" dirty="0">
                <a:latin typeface="Times New Roman" panose="02020603050405020304" pitchFamily="18" charset="0"/>
                <a:cs typeface="Times New Roman" panose="02020603050405020304" pitchFamily="18" charset="0"/>
              </a:rPr>
              <a:t> </a:t>
            </a:r>
            <a:r>
              <a:rPr lang="es-MX" dirty="0" err="1">
                <a:latin typeface="Times New Roman" panose="02020603050405020304" pitchFamily="18" charset="0"/>
                <a:cs typeface="Times New Roman" panose="02020603050405020304" pitchFamily="18" charset="0"/>
              </a:rPr>
              <a:t>length</a:t>
            </a:r>
            <a:r>
              <a:rPr lang="es-MX" dirty="0">
                <a:latin typeface="Times New Roman" panose="02020603050405020304" pitchFamily="18" charset="0"/>
                <a:cs typeface="Times New Roman" panose="02020603050405020304" pitchFamily="18" charset="0"/>
              </a:rPr>
              <a:t> = </a:t>
            </a:r>
            <a:r>
              <a:rPr lang="es-MX" dirty="0" err="1">
                <a:latin typeface="Times New Roman" panose="02020603050405020304" pitchFamily="18" charset="0"/>
                <a:cs typeface="Times New Roman" panose="02020603050405020304" pitchFamily="18" charset="0"/>
              </a:rPr>
              <a:t>vec_length</a:t>
            </a:r>
            <a:r>
              <a:rPr lang="es-MX" dirty="0">
                <a:latin typeface="Times New Roman" panose="02020603050405020304" pitchFamily="18" charset="0"/>
                <a:cs typeface="Times New Roman" panose="02020603050405020304" pitchFamily="18" charset="0"/>
              </a:rPr>
              <a:t>(v);</a:t>
            </a:r>
          </a:p>
          <a:p>
            <a:pPr marL="0" indent="0">
              <a:buNone/>
            </a:pPr>
            <a:r>
              <a:rPr lang="es-MX" dirty="0">
                <a:latin typeface="Times New Roman" panose="02020603050405020304" pitchFamily="18" charset="0"/>
                <a:cs typeface="Times New Roman" panose="02020603050405020304" pitchFamily="18" charset="0"/>
              </a:rPr>
              <a:t>        </a:t>
            </a:r>
            <a:r>
              <a:rPr lang="es-MX" dirty="0" err="1">
                <a:latin typeface="Times New Roman" panose="02020603050405020304" pitchFamily="18" charset="0"/>
                <a:cs typeface="Times New Roman" panose="02020603050405020304" pitchFamily="18" charset="0"/>
              </a:rPr>
              <a:t>data_t</a:t>
            </a:r>
            <a:r>
              <a:rPr lang="es-MX" dirty="0">
                <a:latin typeface="Times New Roman" panose="02020603050405020304" pitchFamily="18" charset="0"/>
                <a:cs typeface="Times New Roman" panose="02020603050405020304" pitchFamily="18" charset="0"/>
              </a:rPr>
              <a:t> *data = </a:t>
            </a:r>
            <a:r>
              <a:rPr lang="es-MX" dirty="0" err="1">
                <a:latin typeface="Times New Roman" panose="02020603050405020304" pitchFamily="18" charset="0"/>
                <a:cs typeface="Times New Roman" panose="02020603050405020304" pitchFamily="18" charset="0"/>
              </a:rPr>
              <a:t>get_vec_start</a:t>
            </a:r>
            <a:r>
              <a:rPr lang="es-MX" dirty="0">
                <a:latin typeface="Times New Roman" panose="02020603050405020304" pitchFamily="18" charset="0"/>
                <a:cs typeface="Times New Roman" panose="02020603050405020304" pitchFamily="18" charset="0"/>
              </a:rPr>
              <a:t>(v);</a:t>
            </a:r>
          </a:p>
          <a:p>
            <a:pPr marL="0" indent="0">
              <a:buNone/>
            </a:pPr>
            <a:r>
              <a:rPr lang="es-MX" dirty="0">
                <a:latin typeface="Times New Roman" panose="02020603050405020304" pitchFamily="18" charset="0"/>
                <a:cs typeface="Times New Roman" panose="02020603050405020304" pitchFamily="18" charset="0"/>
              </a:rPr>
              <a:t>        </a:t>
            </a:r>
            <a:r>
              <a:rPr lang="es-MX" dirty="0" err="1">
                <a:latin typeface="Times New Roman" panose="02020603050405020304" pitchFamily="18" charset="0"/>
                <a:cs typeface="Times New Roman" panose="02020603050405020304" pitchFamily="18" charset="0"/>
              </a:rPr>
              <a:t>data_t</a:t>
            </a:r>
            <a:r>
              <a:rPr lang="es-MX" dirty="0">
                <a:latin typeface="Times New Roman" panose="02020603050405020304" pitchFamily="18" charset="0"/>
                <a:cs typeface="Times New Roman" panose="02020603050405020304" pitchFamily="18" charset="0"/>
              </a:rPr>
              <a:t> </a:t>
            </a:r>
            <a:r>
              <a:rPr lang="es-MX" dirty="0" err="1">
                <a:latin typeface="Times New Roman" panose="02020603050405020304" pitchFamily="18" charset="0"/>
                <a:cs typeface="Times New Roman" panose="02020603050405020304" pitchFamily="18" charset="0"/>
              </a:rPr>
              <a:t>acc</a:t>
            </a:r>
            <a:r>
              <a:rPr lang="es-MX" dirty="0">
                <a:latin typeface="Times New Roman" panose="02020603050405020304" pitchFamily="18" charset="0"/>
                <a:cs typeface="Times New Roman" panose="02020603050405020304" pitchFamily="18" charset="0"/>
              </a:rPr>
              <a:t> = IDENT;</a:t>
            </a:r>
          </a:p>
          <a:p>
            <a:pPr marL="0" indent="0">
              <a:buNone/>
            </a:pPr>
            <a:r>
              <a:rPr lang="es-MX" dirty="0">
                <a:latin typeface="Times New Roman" panose="02020603050405020304" pitchFamily="18" charset="0"/>
                <a:cs typeface="Times New Roman" panose="02020603050405020304" pitchFamily="18" charset="0"/>
              </a:rPr>
              <a:t>        </a:t>
            </a:r>
            <a:r>
              <a:rPr lang="es-MX" dirty="0" err="1">
                <a:latin typeface="Times New Roman" panose="02020603050405020304" pitchFamily="18" charset="0"/>
                <a:cs typeface="Times New Roman" panose="02020603050405020304" pitchFamily="18" charset="0"/>
              </a:rPr>
              <a:t>for</a:t>
            </a:r>
            <a:r>
              <a:rPr lang="es-MX" dirty="0">
                <a:latin typeface="Times New Roman" panose="02020603050405020304" pitchFamily="18" charset="0"/>
                <a:cs typeface="Times New Roman" panose="02020603050405020304" pitchFamily="18" charset="0"/>
              </a:rPr>
              <a:t> (i = 0; i &lt; </a:t>
            </a:r>
            <a:r>
              <a:rPr lang="es-MX" dirty="0" err="1">
                <a:latin typeface="Times New Roman" panose="02020603050405020304" pitchFamily="18" charset="0"/>
                <a:cs typeface="Times New Roman" panose="02020603050405020304" pitchFamily="18" charset="0"/>
              </a:rPr>
              <a:t>length</a:t>
            </a:r>
            <a:r>
              <a:rPr lang="es-MX" dirty="0">
                <a:latin typeface="Times New Roman" panose="02020603050405020304" pitchFamily="18" charset="0"/>
                <a:cs typeface="Times New Roman" panose="02020603050405020304" pitchFamily="18" charset="0"/>
              </a:rPr>
              <a:t>; i++) {</a:t>
            </a:r>
          </a:p>
          <a:p>
            <a:pPr marL="0" indent="0">
              <a:buNone/>
            </a:pPr>
            <a:r>
              <a:rPr lang="es-MX" dirty="0">
                <a:latin typeface="Times New Roman" panose="02020603050405020304" pitchFamily="18" charset="0"/>
                <a:cs typeface="Times New Roman" panose="02020603050405020304" pitchFamily="18" charset="0"/>
              </a:rPr>
              <a:t>           </a:t>
            </a:r>
            <a:r>
              <a:rPr lang="es-MX" dirty="0" err="1">
                <a:latin typeface="Times New Roman" panose="02020603050405020304" pitchFamily="18" charset="0"/>
                <a:cs typeface="Times New Roman" panose="02020603050405020304" pitchFamily="18" charset="0"/>
              </a:rPr>
              <a:t>acc</a:t>
            </a:r>
            <a:r>
              <a:rPr lang="es-MX" dirty="0">
                <a:latin typeface="Times New Roman" panose="02020603050405020304" pitchFamily="18" charset="0"/>
                <a:cs typeface="Times New Roman" panose="02020603050405020304" pitchFamily="18" charset="0"/>
              </a:rPr>
              <a:t> = </a:t>
            </a:r>
            <a:r>
              <a:rPr lang="es-MX" dirty="0" err="1">
                <a:latin typeface="Times New Roman" panose="02020603050405020304" pitchFamily="18" charset="0"/>
                <a:cs typeface="Times New Roman" panose="02020603050405020304" pitchFamily="18" charset="0"/>
              </a:rPr>
              <a:t>acc</a:t>
            </a:r>
            <a:r>
              <a:rPr lang="es-MX" dirty="0">
                <a:latin typeface="Times New Roman" panose="02020603050405020304" pitchFamily="18" charset="0"/>
                <a:cs typeface="Times New Roman" panose="02020603050405020304" pitchFamily="18" charset="0"/>
              </a:rPr>
              <a:t> OP data[i];</a:t>
            </a:r>
          </a:p>
          <a:p>
            <a:pPr marL="0" indent="0">
              <a:buNone/>
            </a:pPr>
            <a:r>
              <a:rPr lang="es-MX" dirty="0">
                <a:latin typeface="Times New Roman" panose="02020603050405020304" pitchFamily="18" charset="0"/>
                <a:cs typeface="Times New Roman" panose="02020603050405020304" pitchFamily="18" charset="0"/>
              </a:rPr>
              <a:t>        }</a:t>
            </a:r>
          </a:p>
          <a:p>
            <a:pPr marL="0" indent="0">
              <a:buNone/>
            </a:pPr>
            <a:r>
              <a:rPr lang="es-MX" dirty="0">
                <a:latin typeface="Times New Roman" panose="02020603050405020304" pitchFamily="18" charset="0"/>
                <a:cs typeface="Times New Roman" panose="02020603050405020304" pitchFamily="18" charset="0"/>
              </a:rPr>
              <a:t>        *</a:t>
            </a:r>
            <a:r>
              <a:rPr lang="es-MX" dirty="0" err="1">
                <a:latin typeface="Times New Roman" panose="02020603050405020304" pitchFamily="18" charset="0"/>
                <a:cs typeface="Times New Roman" panose="02020603050405020304" pitchFamily="18" charset="0"/>
              </a:rPr>
              <a:t>dest</a:t>
            </a:r>
            <a:r>
              <a:rPr lang="es-MX" dirty="0">
                <a:latin typeface="Times New Roman" panose="02020603050405020304" pitchFamily="18" charset="0"/>
                <a:cs typeface="Times New Roman" panose="02020603050405020304" pitchFamily="18" charset="0"/>
              </a:rPr>
              <a:t> = </a:t>
            </a:r>
            <a:r>
              <a:rPr lang="es-MX" dirty="0" err="1">
                <a:latin typeface="Times New Roman" panose="02020603050405020304" pitchFamily="18" charset="0"/>
                <a:cs typeface="Times New Roman" panose="02020603050405020304" pitchFamily="18" charset="0"/>
              </a:rPr>
              <a:t>acc</a:t>
            </a:r>
            <a:r>
              <a:rPr lang="es-MX" dirty="0">
                <a:latin typeface="Times New Roman" panose="02020603050405020304" pitchFamily="18" charset="0"/>
                <a:cs typeface="Times New Roman" panose="02020603050405020304" pitchFamily="18" charset="0"/>
              </a:rPr>
              <a:t>;</a:t>
            </a:r>
          </a:p>
          <a:p>
            <a:pPr marL="0" indent="0">
              <a:buNone/>
            </a:pPr>
            <a:r>
              <a:rPr lang="es-MX" dirty="0">
                <a:latin typeface="Times New Roman" panose="02020603050405020304" pitchFamily="18" charset="0"/>
                <a:cs typeface="Times New Roman" panose="02020603050405020304" pitchFamily="18" charset="0"/>
              </a:rPr>
              <a:t>    }</a:t>
            </a:r>
          </a:p>
        </p:txBody>
      </p:sp>
      <p:sp>
        <p:nvSpPr>
          <p:cNvPr id="4" name="Marcador de pie de página 3"/>
          <p:cNvSpPr>
            <a:spLocks noGrp="1"/>
          </p:cNvSpPr>
          <p:nvPr>
            <p:ph type="ftr" sz="quarter" idx="11"/>
          </p:nvPr>
        </p:nvSpPr>
        <p:spPr/>
        <p:txBody>
          <a:bodyPr/>
          <a:lstStyle/>
          <a:p>
            <a:r>
              <a:rPr lang="es-MX"/>
              <a:t>Universidad de Sonora</a:t>
            </a:r>
          </a:p>
        </p:txBody>
      </p:sp>
      <p:sp>
        <p:nvSpPr>
          <p:cNvPr id="5" name="Marcador de número de diapositiva 4"/>
          <p:cNvSpPr>
            <a:spLocks noGrp="1"/>
          </p:cNvSpPr>
          <p:nvPr>
            <p:ph type="sldNum" sz="quarter" idx="12"/>
          </p:nvPr>
        </p:nvSpPr>
        <p:spPr/>
        <p:txBody>
          <a:bodyPr/>
          <a:lstStyle/>
          <a:p>
            <a:fld id="{047EF63E-E39E-4629-A876-530D649DE2E7}" type="slidenum">
              <a:rPr lang="es-MX" smtClean="0"/>
              <a:t>66</a:t>
            </a:fld>
            <a:endParaRPr lang="es-MX"/>
          </a:p>
        </p:txBody>
      </p:sp>
    </p:spTree>
    <p:extLst>
      <p:ext uri="{BB962C8B-B14F-4D97-AF65-F5344CB8AC3E}">
        <p14:creationId xmlns:p14="http://schemas.microsoft.com/office/powerpoint/2010/main" val="43768789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Código ensamblador de </a:t>
            </a:r>
            <a:r>
              <a:rPr lang="es-MX" dirty="0">
                <a:latin typeface="Times New Roman" panose="02020603050405020304" pitchFamily="18" charset="0"/>
                <a:cs typeface="Times New Roman" panose="02020603050405020304" pitchFamily="18" charset="0"/>
              </a:rPr>
              <a:t>combine4</a:t>
            </a:r>
          </a:p>
        </p:txBody>
      </p:sp>
      <p:sp>
        <p:nvSpPr>
          <p:cNvPr id="3" name="Marcador de contenido 2"/>
          <p:cNvSpPr>
            <a:spLocks noGrp="1"/>
          </p:cNvSpPr>
          <p:nvPr>
            <p:ph idx="1"/>
          </p:nvPr>
        </p:nvSpPr>
        <p:spPr/>
        <p:txBody>
          <a:bodyPr>
            <a:normAutofit/>
          </a:bodyPr>
          <a:lstStyle/>
          <a:p>
            <a:pPr marL="0" indent="0">
              <a:buNone/>
            </a:pPr>
            <a:r>
              <a:rPr lang="en-US" b="1" dirty="0" smtClean="0">
                <a:solidFill>
                  <a:srgbClr val="00B050"/>
                </a:solidFill>
                <a:latin typeface="Times New Roman" panose="02020603050405020304" pitchFamily="18" charset="0"/>
                <a:cs typeface="Times New Roman" panose="02020603050405020304" pitchFamily="18" charset="0"/>
              </a:rPr>
              <a:t>; Inner loop of combine4.  </a:t>
            </a:r>
            <a:r>
              <a:rPr lang="en-US" b="1" dirty="0" err="1" smtClean="0">
                <a:solidFill>
                  <a:srgbClr val="00B050"/>
                </a:solidFill>
                <a:latin typeface="Times New Roman" panose="02020603050405020304" pitchFamily="18" charset="0"/>
                <a:cs typeface="Times New Roman" panose="02020603050405020304" pitchFamily="18" charset="0"/>
              </a:rPr>
              <a:t>data_t</a:t>
            </a:r>
            <a:r>
              <a:rPr lang="en-US" b="1" dirty="0" smtClean="0">
                <a:solidFill>
                  <a:srgbClr val="00B050"/>
                </a:solidFill>
                <a:latin typeface="Times New Roman" panose="02020603050405020304" pitchFamily="18" charset="0"/>
                <a:cs typeface="Times New Roman" panose="02020603050405020304" pitchFamily="18" charset="0"/>
              </a:rPr>
              <a:t> = double, OP = *</a:t>
            </a:r>
          </a:p>
          <a:p>
            <a:pPr marL="0" indent="0">
              <a:buNone/>
            </a:pPr>
            <a:r>
              <a:rPr lang="en-US" b="1" dirty="0" smtClean="0">
                <a:solidFill>
                  <a:srgbClr val="00B050"/>
                </a:solidFill>
                <a:latin typeface="Times New Roman" panose="02020603050405020304" pitchFamily="18" charset="0"/>
                <a:cs typeface="Times New Roman" panose="02020603050405020304" pitchFamily="18" charset="0"/>
              </a:rPr>
              <a:t>; </a:t>
            </a:r>
            <a:r>
              <a:rPr lang="en-US" b="1" dirty="0" err="1" smtClean="0">
                <a:solidFill>
                  <a:srgbClr val="00B050"/>
                </a:solidFill>
                <a:latin typeface="Times New Roman" panose="02020603050405020304" pitchFamily="18" charset="0"/>
                <a:cs typeface="Times New Roman" panose="02020603050405020304" pitchFamily="18" charset="0"/>
              </a:rPr>
              <a:t>acc</a:t>
            </a:r>
            <a:r>
              <a:rPr lang="en-US" b="1" dirty="0" smtClean="0">
                <a:solidFill>
                  <a:srgbClr val="00B050"/>
                </a:solidFill>
                <a:latin typeface="Times New Roman" panose="02020603050405020304" pitchFamily="18" charset="0"/>
                <a:cs typeface="Times New Roman" panose="02020603050405020304" pitchFamily="18" charset="0"/>
              </a:rPr>
              <a:t> in %xmm0, </a:t>
            </a:r>
            <a:r>
              <a:rPr lang="en-US" b="1" dirty="0" err="1" smtClean="0">
                <a:solidFill>
                  <a:srgbClr val="00B050"/>
                </a:solidFill>
                <a:latin typeface="Times New Roman" panose="02020603050405020304" pitchFamily="18" charset="0"/>
                <a:cs typeface="Times New Roman" panose="02020603050405020304" pitchFamily="18" charset="0"/>
              </a:rPr>
              <a:t>data+i</a:t>
            </a:r>
            <a:r>
              <a:rPr lang="en-US" b="1" dirty="0" smtClean="0">
                <a:solidFill>
                  <a:srgbClr val="00B050"/>
                </a:solidFill>
                <a:latin typeface="Times New Roman" panose="02020603050405020304" pitchFamily="18" charset="0"/>
                <a:cs typeface="Times New Roman" panose="02020603050405020304" pitchFamily="18" charset="0"/>
              </a:rPr>
              <a:t> in %</a:t>
            </a:r>
            <a:r>
              <a:rPr lang="en-US" b="1" dirty="0" err="1" smtClean="0">
                <a:solidFill>
                  <a:srgbClr val="00B050"/>
                </a:solidFill>
                <a:latin typeface="Times New Roman" panose="02020603050405020304" pitchFamily="18" charset="0"/>
                <a:cs typeface="Times New Roman" panose="02020603050405020304" pitchFamily="18" charset="0"/>
              </a:rPr>
              <a:t>rdx</a:t>
            </a:r>
            <a:r>
              <a:rPr lang="en-US" b="1" dirty="0" smtClean="0">
                <a:solidFill>
                  <a:srgbClr val="00B050"/>
                </a:solidFill>
                <a:latin typeface="Times New Roman" panose="02020603050405020304" pitchFamily="18" charset="0"/>
                <a:cs typeface="Times New Roman" panose="02020603050405020304" pitchFamily="18" charset="0"/>
              </a:rPr>
              <a:t>, </a:t>
            </a:r>
            <a:r>
              <a:rPr lang="en-US" b="1" dirty="0" err="1" smtClean="0">
                <a:solidFill>
                  <a:srgbClr val="00B050"/>
                </a:solidFill>
                <a:latin typeface="Times New Roman" panose="02020603050405020304" pitchFamily="18" charset="0"/>
                <a:cs typeface="Times New Roman" panose="02020603050405020304" pitchFamily="18" charset="0"/>
              </a:rPr>
              <a:t>data+length</a:t>
            </a:r>
            <a:r>
              <a:rPr lang="en-US" b="1" dirty="0" smtClean="0">
                <a:solidFill>
                  <a:srgbClr val="00B050"/>
                </a:solidFill>
                <a:latin typeface="Times New Roman" panose="02020603050405020304" pitchFamily="18" charset="0"/>
                <a:cs typeface="Times New Roman" panose="02020603050405020304" pitchFamily="18" charset="0"/>
              </a:rPr>
              <a:t> in %</a:t>
            </a:r>
            <a:r>
              <a:rPr lang="en-US" b="1" dirty="0" err="1" smtClean="0">
                <a:solidFill>
                  <a:srgbClr val="00B050"/>
                </a:solidFill>
                <a:latin typeface="Times New Roman" panose="02020603050405020304" pitchFamily="18" charset="0"/>
                <a:cs typeface="Times New Roman" panose="02020603050405020304" pitchFamily="18" charset="0"/>
              </a:rPr>
              <a:t>rax</a:t>
            </a:r>
            <a:endParaRPr lang="en-US" b="1" dirty="0" smtClean="0">
              <a:solidFill>
                <a:srgbClr val="00B050"/>
              </a:solidFill>
              <a:latin typeface="Times New Roman" panose="02020603050405020304" pitchFamily="18" charset="0"/>
              <a:cs typeface="Times New Roman" panose="02020603050405020304" pitchFamily="18" charset="0"/>
            </a:endParaRPr>
          </a:p>
          <a:p>
            <a:pPr marL="0" indent="0">
              <a:buNone/>
            </a:pPr>
            <a:r>
              <a:rPr lang="en-US" dirty="0" smtClean="0">
                <a:latin typeface="Times New Roman" panose="02020603050405020304" pitchFamily="18" charset="0"/>
                <a:cs typeface="Times New Roman" panose="02020603050405020304" pitchFamily="18" charset="0"/>
              </a:rPr>
              <a:t>.L25:</a:t>
            </a:r>
            <a:endParaRPr lang="en-US" b="1" dirty="0" smtClean="0">
              <a:solidFill>
                <a:srgbClr val="00B050"/>
              </a:solidFill>
              <a:latin typeface="Times New Roman" panose="02020603050405020304" pitchFamily="18" charset="0"/>
              <a:cs typeface="Times New Roman" panose="02020603050405020304" pitchFamily="18" charset="0"/>
            </a:endParaRPr>
          </a:p>
          <a:p>
            <a:pPr marL="0" indent="0">
              <a:buNone/>
            </a:pP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vmulsd</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rdx</a:t>
            </a:r>
            <a:r>
              <a:rPr lang="en-US" dirty="0" smtClean="0">
                <a:latin typeface="Times New Roman" panose="02020603050405020304" pitchFamily="18" charset="0"/>
                <a:cs typeface="Times New Roman" panose="02020603050405020304" pitchFamily="18" charset="0"/>
              </a:rPr>
              <a:t>), %xmm0, %xmm0          </a:t>
            </a:r>
            <a:r>
              <a:rPr lang="en-US" b="1" dirty="0" smtClean="0">
                <a:solidFill>
                  <a:srgbClr val="00B050"/>
                </a:solidFill>
                <a:latin typeface="Times New Roman" panose="02020603050405020304" pitchFamily="18" charset="0"/>
                <a:cs typeface="Times New Roman" panose="02020603050405020304" pitchFamily="18" charset="0"/>
              </a:rPr>
              <a:t>; multiply </a:t>
            </a:r>
            <a:r>
              <a:rPr lang="en-US" b="1" dirty="0" err="1" smtClean="0">
                <a:solidFill>
                  <a:srgbClr val="00B050"/>
                </a:solidFill>
                <a:latin typeface="Times New Roman" panose="02020603050405020304" pitchFamily="18" charset="0"/>
                <a:cs typeface="Times New Roman" panose="02020603050405020304" pitchFamily="18" charset="0"/>
              </a:rPr>
              <a:t>acc</a:t>
            </a:r>
            <a:r>
              <a:rPr lang="en-US" b="1" dirty="0" smtClean="0">
                <a:solidFill>
                  <a:srgbClr val="00B050"/>
                </a:solidFill>
                <a:latin typeface="Times New Roman" panose="02020603050405020304" pitchFamily="18" charset="0"/>
                <a:cs typeface="Times New Roman" panose="02020603050405020304" pitchFamily="18" charset="0"/>
              </a:rPr>
              <a:t> by data[</a:t>
            </a:r>
            <a:r>
              <a:rPr lang="en-US" b="1" dirty="0" err="1" smtClean="0">
                <a:solidFill>
                  <a:srgbClr val="00B050"/>
                </a:solidFill>
                <a:latin typeface="Times New Roman" panose="02020603050405020304" pitchFamily="18" charset="0"/>
                <a:cs typeface="Times New Roman" panose="02020603050405020304" pitchFamily="18" charset="0"/>
              </a:rPr>
              <a:t>i</a:t>
            </a:r>
            <a:r>
              <a:rPr lang="en-US" b="1" dirty="0" smtClean="0">
                <a:solidFill>
                  <a:srgbClr val="00B050"/>
                </a:solidFill>
                <a:latin typeface="Times New Roman" panose="02020603050405020304" pitchFamily="18" charset="0"/>
                <a:cs typeface="Times New Roman" panose="02020603050405020304" pitchFamily="18" charset="0"/>
              </a:rPr>
              <a:t>]</a:t>
            </a:r>
          </a:p>
          <a:p>
            <a:pPr marL="0" indent="0">
              <a:buNone/>
            </a:pP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addq</a:t>
            </a:r>
            <a:r>
              <a:rPr lang="en-US" dirty="0" smtClean="0">
                <a:latin typeface="Times New Roman" panose="02020603050405020304" pitchFamily="18" charset="0"/>
                <a:cs typeface="Times New Roman" panose="02020603050405020304" pitchFamily="18" charset="0"/>
              </a:rPr>
              <a:t> $8, %</a:t>
            </a:r>
            <a:r>
              <a:rPr lang="en-US" dirty="0" err="1" smtClean="0">
                <a:latin typeface="Times New Roman" panose="02020603050405020304" pitchFamily="18" charset="0"/>
                <a:cs typeface="Times New Roman" panose="02020603050405020304" pitchFamily="18" charset="0"/>
              </a:rPr>
              <a:t>rdx</a:t>
            </a:r>
            <a:r>
              <a:rPr lang="en-US" dirty="0" smtClean="0">
                <a:latin typeface="Times New Roman" panose="02020603050405020304" pitchFamily="18" charset="0"/>
                <a:cs typeface="Times New Roman" panose="02020603050405020304" pitchFamily="18" charset="0"/>
              </a:rPr>
              <a:t>.                                         </a:t>
            </a:r>
            <a:r>
              <a:rPr lang="en-US" b="1" dirty="0" smtClean="0">
                <a:solidFill>
                  <a:srgbClr val="00B050"/>
                </a:solidFill>
                <a:latin typeface="Times New Roman" panose="02020603050405020304" pitchFamily="18" charset="0"/>
                <a:cs typeface="Times New Roman" panose="02020603050405020304" pitchFamily="18" charset="0"/>
              </a:rPr>
              <a:t>; increment data + </a:t>
            </a:r>
            <a:r>
              <a:rPr lang="en-US" b="1" dirty="0" err="1" smtClean="0">
                <a:solidFill>
                  <a:srgbClr val="00B050"/>
                </a:solidFill>
                <a:latin typeface="Times New Roman" panose="02020603050405020304" pitchFamily="18" charset="0"/>
                <a:cs typeface="Times New Roman" panose="02020603050405020304" pitchFamily="18" charset="0"/>
              </a:rPr>
              <a:t>i</a:t>
            </a:r>
            <a:endParaRPr lang="en-US" b="1" dirty="0" smtClean="0">
              <a:solidFill>
                <a:srgbClr val="00B050"/>
              </a:solidFill>
              <a:latin typeface="Times New Roman" panose="02020603050405020304" pitchFamily="18" charset="0"/>
              <a:cs typeface="Times New Roman" panose="02020603050405020304" pitchFamily="18" charset="0"/>
            </a:endParaRPr>
          </a:p>
          <a:p>
            <a:pPr marL="0" indent="0">
              <a:buNone/>
            </a:pP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cmpq</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rax</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rdx</a:t>
            </a:r>
            <a:r>
              <a:rPr lang="en-US" dirty="0" smtClean="0">
                <a:latin typeface="Times New Roman" panose="02020603050405020304" pitchFamily="18" charset="0"/>
                <a:cs typeface="Times New Roman" panose="02020603050405020304" pitchFamily="18" charset="0"/>
              </a:rPr>
              <a:t>                                    </a:t>
            </a:r>
            <a:r>
              <a:rPr lang="en-US" b="1" dirty="0" smtClean="0">
                <a:solidFill>
                  <a:srgbClr val="00B050"/>
                </a:solidFill>
                <a:latin typeface="Times New Roman" panose="02020603050405020304" pitchFamily="18" charset="0"/>
                <a:cs typeface="Times New Roman" panose="02020603050405020304" pitchFamily="18" charset="0"/>
              </a:rPr>
              <a:t>; compare to data + length</a:t>
            </a:r>
          </a:p>
          <a:p>
            <a:pPr marL="0" indent="0">
              <a:buNone/>
            </a:pP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jne</a:t>
            </a:r>
            <a:r>
              <a:rPr lang="en-US" dirty="0" smtClean="0">
                <a:latin typeface="Times New Roman" panose="02020603050405020304" pitchFamily="18" charset="0"/>
                <a:cs typeface="Times New Roman" panose="02020603050405020304" pitchFamily="18" charset="0"/>
              </a:rPr>
              <a:t>                                                            </a:t>
            </a:r>
            <a:r>
              <a:rPr lang="en-US" b="1" dirty="0" smtClean="0">
                <a:solidFill>
                  <a:srgbClr val="00B050"/>
                </a:solidFill>
                <a:latin typeface="Times New Roman" panose="02020603050405020304" pitchFamily="18" charset="0"/>
                <a:cs typeface="Times New Roman" panose="02020603050405020304" pitchFamily="18" charset="0"/>
              </a:rPr>
              <a:t>; if != </a:t>
            </a:r>
            <a:r>
              <a:rPr lang="en-US" b="1" dirty="0" err="1" smtClean="0">
                <a:solidFill>
                  <a:srgbClr val="00B050"/>
                </a:solidFill>
                <a:latin typeface="Times New Roman" panose="02020603050405020304" pitchFamily="18" charset="0"/>
                <a:cs typeface="Times New Roman" panose="02020603050405020304" pitchFamily="18" charset="0"/>
              </a:rPr>
              <a:t>goto</a:t>
            </a:r>
            <a:r>
              <a:rPr lang="en-US" b="1" dirty="0" smtClean="0">
                <a:solidFill>
                  <a:srgbClr val="00B050"/>
                </a:solidFill>
                <a:latin typeface="Times New Roman" panose="02020603050405020304" pitchFamily="18" charset="0"/>
                <a:cs typeface="Times New Roman" panose="02020603050405020304" pitchFamily="18" charset="0"/>
              </a:rPr>
              <a:t> loop</a:t>
            </a:r>
          </a:p>
          <a:p>
            <a:endParaRPr lang="es-MX" dirty="0"/>
          </a:p>
        </p:txBody>
      </p:sp>
      <p:sp>
        <p:nvSpPr>
          <p:cNvPr id="4" name="Marcador de pie de página 3"/>
          <p:cNvSpPr>
            <a:spLocks noGrp="1"/>
          </p:cNvSpPr>
          <p:nvPr>
            <p:ph type="ftr" sz="quarter" idx="11"/>
          </p:nvPr>
        </p:nvSpPr>
        <p:spPr/>
        <p:txBody>
          <a:bodyPr/>
          <a:lstStyle/>
          <a:p>
            <a:r>
              <a:rPr lang="es-MX"/>
              <a:t>Universidad de Sonora</a:t>
            </a:r>
          </a:p>
        </p:txBody>
      </p:sp>
      <p:sp>
        <p:nvSpPr>
          <p:cNvPr id="5" name="Marcador de número de diapositiva 4"/>
          <p:cNvSpPr>
            <a:spLocks noGrp="1"/>
          </p:cNvSpPr>
          <p:nvPr>
            <p:ph type="sldNum" sz="quarter" idx="12"/>
          </p:nvPr>
        </p:nvSpPr>
        <p:spPr/>
        <p:txBody>
          <a:bodyPr/>
          <a:lstStyle/>
          <a:p>
            <a:fld id="{047EF63E-E39E-4629-A876-530D649DE2E7}" type="slidenum">
              <a:rPr lang="es-MX" smtClean="0"/>
              <a:t>67</a:t>
            </a:fld>
            <a:endParaRPr lang="es-MX"/>
          </a:p>
        </p:txBody>
      </p:sp>
    </p:spTree>
    <p:extLst>
      <p:ext uri="{BB962C8B-B14F-4D97-AF65-F5344CB8AC3E}">
        <p14:creationId xmlns:p14="http://schemas.microsoft.com/office/powerpoint/2010/main" val="284815303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Rendimiento de </a:t>
            </a:r>
            <a:r>
              <a:rPr lang="es-MX" dirty="0">
                <a:latin typeface="Times New Roman" panose="02020603050405020304" pitchFamily="18" charset="0"/>
                <a:cs typeface="Times New Roman" panose="02020603050405020304" pitchFamily="18" charset="0"/>
              </a:rPr>
              <a:t>combine4</a:t>
            </a:r>
          </a:p>
        </p:txBody>
      </p:sp>
      <p:sp>
        <p:nvSpPr>
          <p:cNvPr id="3" name="Marcador de contenido 2"/>
          <p:cNvSpPr>
            <a:spLocks noGrp="1"/>
          </p:cNvSpPr>
          <p:nvPr>
            <p:ph idx="1"/>
          </p:nvPr>
        </p:nvSpPr>
        <p:spPr/>
        <p:txBody>
          <a:bodyPr/>
          <a:lstStyle/>
          <a:p>
            <a:r>
              <a:rPr lang="es-MX" dirty="0"/>
              <a:t>CPE:</a:t>
            </a:r>
          </a:p>
          <a:p>
            <a:endParaRPr lang="es-MX" dirty="0"/>
          </a:p>
        </p:txBody>
      </p:sp>
      <p:sp>
        <p:nvSpPr>
          <p:cNvPr id="4" name="Marcador de pie de página 3"/>
          <p:cNvSpPr>
            <a:spLocks noGrp="1"/>
          </p:cNvSpPr>
          <p:nvPr>
            <p:ph type="ftr" sz="quarter" idx="11"/>
          </p:nvPr>
        </p:nvSpPr>
        <p:spPr/>
        <p:txBody>
          <a:bodyPr/>
          <a:lstStyle/>
          <a:p>
            <a:r>
              <a:rPr lang="es-MX"/>
              <a:t>Universidad de Sonora</a:t>
            </a:r>
          </a:p>
        </p:txBody>
      </p:sp>
      <p:sp>
        <p:nvSpPr>
          <p:cNvPr id="5" name="Marcador de número de diapositiva 4"/>
          <p:cNvSpPr>
            <a:spLocks noGrp="1"/>
          </p:cNvSpPr>
          <p:nvPr>
            <p:ph type="sldNum" sz="quarter" idx="12"/>
          </p:nvPr>
        </p:nvSpPr>
        <p:spPr/>
        <p:txBody>
          <a:bodyPr/>
          <a:lstStyle/>
          <a:p>
            <a:fld id="{047EF63E-E39E-4629-A876-530D649DE2E7}" type="slidenum">
              <a:rPr lang="es-MX" smtClean="0"/>
              <a:t>68</a:t>
            </a:fld>
            <a:endParaRPr lang="es-MX"/>
          </a:p>
        </p:txBody>
      </p:sp>
      <p:pic>
        <p:nvPicPr>
          <p:cNvPr id="7" name="Picture 6">
            <a:extLst>
              <a:ext uri="{FF2B5EF4-FFF2-40B4-BE49-F238E27FC236}">
                <a16:creationId xmlns:a16="http://schemas.microsoft.com/office/drawing/2014/main" id="{AA5119AC-E4A6-8D4D-A0BC-A010F1406A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2800" y="2593770"/>
            <a:ext cx="10566400" cy="1670460"/>
          </a:xfrm>
          <a:prstGeom prst="rect">
            <a:avLst/>
          </a:prstGeom>
        </p:spPr>
      </p:pic>
    </p:spTree>
    <p:extLst>
      <p:ext uri="{BB962C8B-B14F-4D97-AF65-F5344CB8AC3E}">
        <p14:creationId xmlns:p14="http://schemas.microsoft.com/office/powerpoint/2010/main" val="382821089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36A60-DACF-7A43-8BD8-AC558E7350B8}"/>
              </a:ext>
            </a:extLst>
          </p:cNvPr>
          <p:cNvSpPr>
            <a:spLocks noGrp="1"/>
          </p:cNvSpPr>
          <p:nvPr>
            <p:ph type="title"/>
          </p:nvPr>
        </p:nvSpPr>
        <p:spPr/>
        <p:txBody>
          <a:bodyPr/>
          <a:lstStyle/>
          <a:p>
            <a:r>
              <a:rPr lang="es-ES_tradnl" dirty="0"/>
              <a:t>Conclusión</a:t>
            </a:r>
          </a:p>
        </p:txBody>
      </p:sp>
      <p:sp>
        <p:nvSpPr>
          <p:cNvPr id="3" name="Content Placeholder 2">
            <a:extLst>
              <a:ext uri="{FF2B5EF4-FFF2-40B4-BE49-F238E27FC236}">
                <a16:creationId xmlns:a16="http://schemas.microsoft.com/office/drawing/2014/main" id="{3DC7258D-4C59-CF4D-98C1-3EA5ED711858}"/>
              </a:ext>
            </a:extLst>
          </p:cNvPr>
          <p:cNvSpPr>
            <a:spLocks noGrp="1"/>
          </p:cNvSpPr>
          <p:nvPr>
            <p:ph idx="1"/>
          </p:nvPr>
        </p:nvSpPr>
        <p:spPr/>
        <p:txBody>
          <a:bodyPr/>
          <a:lstStyle/>
          <a:p>
            <a:r>
              <a:rPr lang="es-ES_tradnl" dirty="0"/>
              <a:t>Algunas recomendaciones para mejorar el rendimiento de un programa:</a:t>
            </a:r>
          </a:p>
          <a:p>
            <a:pPr marL="514350" indent="-514350">
              <a:buFont typeface="+mj-lt"/>
              <a:buAutoNum type="arabicPeriod"/>
            </a:pPr>
            <a:r>
              <a:rPr lang="es-ES_tradnl" dirty="0"/>
              <a:t>Eliminar ineficiencias en </a:t>
            </a:r>
            <a:r>
              <a:rPr lang="es-ES_tradnl" dirty="0" smtClean="0"/>
              <a:t>las condiciones de los ciclos</a:t>
            </a:r>
            <a:r>
              <a:rPr lang="es-ES_tradnl" dirty="0"/>
              <a:t>.</a:t>
            </a:r>
          </a:p>
          <a:p>
            <a:pPr marL="514350" indent="-514350">
              <a:buFont typeface="+mj-lt"/>
              <a:buAutoNum type="arabicPeriod"/>
            </a:pPr>
            <a:r>
              <a:rPr lang="es-ES_tradnl" dirty="0"/>
              <a:t>Reducir las llamadas a </a:t>
            </a:r>
            <a:r>
              <a:rPr lang="es-ES_tradnl" dirty="0" smtClean="0"/>
              <a:t>funciones dentro de los ciclos.</a:t>
            </a:r>
            <a:endParaRPr lang="es-ES_tradnl" dirty="0"/>
          </a:p>
          <a:p>
            <a:pPr marL="514350" indent="-514350">
              <a:buFont typeface="+mj-lt"/>
              <a:buAutoNum type="arabicPeriod"/>
            </a:pPr>
            <a:r>
              <a:rPr lang="es-ES_tradnl" dirty="0"/>
              <a:t>Eliminar referencias innecesarias a la memoria.</a:t>
            </a:r>
          </a:p>
          <a:p>
            <a:r>
              <a:rPr lang="es-ES_tradnl" dirty="0"/>
              <a:t>Estas optimizaciones son independientes </a:t>
            </a:r>
            <a:r>
              <a:rPr lang="es-ES_tradnl" dirty="0" smtClean="0"/>
              <a:t>de </a:t>
            </a:r>
            <a:r>
              <a:rPr lang="es-ES_tradnl" dirty="0"/>
              <a:t>la CPU.</a:t>
            </a:r>
          </a:p>
          <a:p>
            <a:r>
              <a:rPr lang="es-ES_tradnl" dirty="0"/>
              <a:t>Para mejorar el rendimiento hay que considerar optimizaciones que tomen ventaja de la </a:t>
            </a:r>
            <a:r>
              <a:rPr lang="es-ES_tradnl" dirty="0" smtClean="0"/>
              <a:t>arquitectura </a:t>
            </a:r>
            <a:r>
              <a:rPr lang="es-ES_tradnl" dirty="0"/>
              <a:t>de la CPU.</a:t>
            </a:r>
          </a:p>
          <a:p>
            <a:endParaRPr lang="es-ES_tradnl" dirty="0"/>
          </a:p>
        </p:txBody>
      </p:sp>
      <p:sp>
        <p:nvSpPr>
          <p:cNvPr id="4" name="Footer Placeholder 3">
            <a:extLst>
              <a:ext uri="{FF2B5EF4-FFF2-40B4-BE49-F238E27FC236}">
                <a16:creationId xmlns:a16="http://schemas.microsoft.com/office/drawing/2014/main" id="{67CC2B82-596D-D84F-99A8-4F16515637B4}"/>
              </a:ext>
            </a:extLst>
          </p:cNvPr>
          <p:cNvSpPr>
            <a:spLocks noGrp="1"/>
          </p:cNvSpPr>
          <p:nvPr>
            <p:ph type="ftr" sz="quarter" idx="11"/>
          </p:nvPr>
        </p:nvSpPr>
        <p:spPr/>
        <p:txBody>
          <a:bodyPr/>
          <a:lstStyle/>
          <a:p>
            <a:r>
              <a:rPr lang="es-MX"/>
              <a:t>Universidad de Sonora</a:t>
            </a:r>
          </a:p>
        </p:txBody>
      </p:sp>
      <p:sp>
        <p:nvSpPr>
          <p:cNvPr id="5" name="Slide Number Placeholder 4">
            <a:extLst>
              <a:ext uri="{FF2B5EF4-FFF2-40B4-BE49-F238E27FC236}">
                <a16:creationId xmlns:a16="http://schemas.microsoft.com/office/drawing/2014/main" id="{464BD5DA-982E-124D-9DDC-441FF51E0E21}"/>
              </a:ext>
            </a:extLst>
          </p:cNvPr>
          <p:cNvSpPr>
            <a:spLocks noGrp="1"/>
          </p:cNvSpPr>
          <p:nvPr>
            <p:ph type="sldNum" sz="quarter" idx="12"/>
          </p:nvPr>
        </p:nvSpPr>
        <p:spPr/>
        <p:txBody>
          <a:bodyPr/>
          <a:lstStyle/>
          <a:p>
            <a:fld id="{047EF63E-E39E-4629-A876-530D649DE2E7}" type="slidenum">
              <a:rPr lang="es-MX" smtClean="0"/>
              <a:t>69</a:t>
            </a:fld>
            <a:endParaRPr lang="es-MX"/>
          </a:p>
        </p:txBody>
      </p:sp>
    </p:spTree>
    <p:extLst>
      <p:ext uri="{BB962C8B-B14F-4D97-AF65-F5344CB8AC3E}">
        <p14:creationId xmlns:p14="http://schemas.microsoft.com/office/powerpoint/2010/main" val="3358125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Reglas de </a:t>
            </a:r>
            <a:r>
              <a:rPr lang="es-MX" dirty="0" err="1"/>
              <a:t>Pyke</a:t>
            </a:r>
            <a:endParaRPr lang="es-MX" dirty="0"/>
          </a:p>
        </p:txBody>
      </p:sp>
      <p:sp>
        <p:nvSpPr>
          <p:cNvPr id="3" name="Marcador de contenido 2"/>
          <p:cNvSpPr>
            <a:spLocks noGrp="1"/>
          </p:cNvSpPr>
          <p:nvPr>
            <p:ph idx="1"/>
          </p:nvPr>
        </p:nvSpPr>
        <p:spPr/>
        <p:txBody>
          <a:bodyPr>
            <a:normAutofit/>
          </a:bodyPr>
          <a:lstStyle/>
          <a:p>
            <a:r>
              <a:rPr lang="es-MX" dirty="0">
                <a:hlinkClick r:id="rId2"/>
              </a:rPr>
              <a:t>http://doc.cat-v.org/bell_labs/pikestyle</a:t>
            </a:r>
            <a:endParaRPr lang="es-MX" dirty="0"/>
          </a:p>
          <a:p>
            <a:r>
              <a:rPr lang="es-MX" b="1" dirty="0"/>
              <a:t>Regla 1</a:t>
            </a:r>
            <a:r>
              <a:rPr lang="es-MX" dirty="0"/>
              <a:t>. No se puede saber dónde va a pasar el tiempo un programa. Los cuellos de botella ocurren en lugares sorprendentes, así que no intente adivinar y hacer un truco de velocidad hasta que haya probado que es ahí donde está el cuello de botella.</a:t>
            </a:r>
          </a:p>
          <a:p>
            <a:r>
              <a:rPr lang="es-MX" b="1" dirty="0"/>
              <a:t>Regla 2</a:t>
            </a:r>
            <a:r>
              <a:rPr lang="es-MX" dirty="0"/>
              <a:t>. Mida. No ajuste la velocidad hasta que haya medido, e incluso entonces no lo haga a menos que una parte del código </a:t>
            </a:r>
            <a:r>
              <a:rPr lang="es-MX" i="1" dirty="0"/>
              <a:t>abrume</a:t>
            </a:r>
            <a:r>
              <a:rPr lang="es-MX" dirty="0"/>
              <a:t> al resto.</a:t>
            </a:r>
          </a:p>
          <a:p>
            <a:endParaRPr lang="es-MX" dirty="0"/>
          </a:p>
        </p:txBody>
      </p:sp>
      <p:sp>
        <p:nvSpPr>
          <p:cNvPr id="4" name="Marcador de pie de página 3"/>
          <p:cNvSpPr>
            <a:spLocks noGrp="1"/>
          </p:cNvSpPr>
          <p:nvPr>
            <p:ph type="ftr" sz="quarter" idx="11"/>
          </p:nvPr>
        </p:nvSpPr>
        <p:spPr/>
        <p:txBody>
          <a:bodyPr/>
          <a:lstStyle/>
          <a:p>
            <a:r>
              <a:rPr lang="es-MX"/>
              <a:t>Universidad de Sonora</a:t>
            </a:r>
          </a:p>
        </p:txBody>
      </p:sp>
      <p:sp>
        <p:nvSpPr>
          <p:cNvPr id="5" name="Marcador de número de diapositiva 4"/>
          <p:cNvSpPr>
            <a:spLocks noGrp="1"/>
          </p:cNvSpPr>
          <p:nvPr>
            <p:ph type="sldNum" sz="quarter" idx="12"/>
          </p:nvPr>
        </p:nvSpPr>
        <p:spPr/>
        <p:txBody>
          <a:bodyPr/>
          <a:lstStyle/>
          <a:p>
            <a:fld id="{047EF63E-E39E-4629-A876-530D649DE2E7}" type="slidenum">
              <a:rPr lang="es-MX" smtClean="0"/>
              <a:t>7</a:t>
            </a:fld>
            <a:endParaRPr lang="es-MX"/>
          </a:p>
        </p:txBody>
      </p:sp>
    </p:spTree>
    <p:extLst>
      <p:ext uri="{BB962C8B-B14F-4D97-AF65-F5344CB8AC3E}">
        <p14:creationId xmlns:p14="http://schemas.microsoft.com/office/powerpoint/2010/main" val="2712575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E006C-C456-4245-AC5E-A678669317E0}"/>
              </a:ext>
            </a:extLst>
          </p:cNvPr>
          <p:cNvSpPr>
            <a:spLocks noGrp="1"/>
          </p:cNvSpPr>
          <p:nvPr>
            <p:ph type="title"/>
          </p:nvPr>
        </p:nvSpPr>
        <p:spPr/>
        <p:txBody>
          <a:bodyPr/>
          <a:lstStyle/>
          <a:p>
            <a:r>
              <a:rPr lang="es-ES_tradnl" dirty="0"/>
              <a:t>Intel Core i7 </a:t>
            </a:r>
            <a:r>
              <a:rPr lang="es-ES_tradnl" dirty="0" err="1"/>
              <a:t>Haswell</a:t>
            </a:r>
            <a:endParaRPr lang="es-ES_tradnl" dirty="0"/>
          </a:p>
        </p:txBody>
      </p:sp>
      <p:sp>
        <p:nvSpPr>
          <p:cNvPr id="3" name="Content Placeholder 2">
            <a:extLst>
              <a:ext uri="{FF2B5EF4-FFF2-40B4-BE49-F238E27FC236}">
                <a16:creationId xmlns:a16="http://schemas.microsoft.com/office/drawing/2014/main" id="{3EBE94AE-47DE-5248-A4F9-D37D97118C95}"/>
              </a:ext>
            </a:extLst>
          </p:cNvPr>
          <p:cNvSpPr>
            <a:spLocks noGrp="1"/>
          </p:cNvSpPr>
          <p:nvPr>
            <p:ph idx="1"/>
          </p:nvPr>
        </p:nvSpPr>
        <p:spPr/>
        <p:txBody>
          <a:bodyPr>
            <a:normAutofit/>
          </a:bodyPr>
          <a:lstStyle/>
          <a:p>
            <a:r>
              <a:rPr lang="es-ES_tradnl" dirty="0"/>
              <a:t>Tiene ocho unidades funcionales, numeradas del 0 al 7:</a:t>
            </a:r>
          </a:p>
          <a:p>
            <a:r>
              <a:rPr lang="es-ES_tradnl" dirty="0"/>
              <a:t>0. Aritmética de enteros, multiplicación de punto flotante, división de enteros y de punto flotante, brincos</a:t>
            </a:r>
          </a:p>
          <a:p>
            <a:r>
              <a:rPr lang="es-ES_tradnl" dirty="0"/>
              <a:t>1. Aritmética de enteros, suma de punto flotante, multiplicación de enteros, multiplicación de punto flotante</a:t>
            </a:r>
          </a:p>
          <a:p>
            <a:r>
              <a:rPr lang="es-ES_tradnl" dirty="0"/>
              <a:t>2. Carga, cálculo de direcciones</a:t>
            </a:r>
          </a:p>
          <a:p>
            <a:r>
              <a:rPr lang="es-ES_tradnl" dirty="0"/>
              <a:t>3. Carga, cálculo de direcciones</a:t>
            </a:r>
          </a:p>
          <a:p>
            <a:r>
              <a:rPr lang="es-ES_tradnl" dirty="0"/>
              <a:t>4. Store</a:t>
            </a:r>
          </a:p>
          <a:p>
            <a:r>
              <a:rPr lang="es-ES_tradnl" dirty="0"/>
              <a:t>5. Aritmética entera</a:t>
            </a:r>
          </a:p>
          <a:p>
            <a:endParaRPr lang="es-ES_tradnl" dirty="0"/>
          </a:p>
        </p:txBody>
      </p:sp>
      <p:sp>
        <p:nvSpPr>
          <p:cNvPr id="4" name="Footer Placeholder 3">
            <a:extLst>
              <a:ext uri="{FF2B5EF4-FFF2-40B4-BE49-F238E27FC236}">
                <a16:creationId xmlns:a16="http://schemas.microsoft.com/office/drawing/2014/main" id="{055F2AB5-9F8E-0541-B9C1-454E49C230B4}"/>
              </a:ext>
            </a:extLst>
          </p:cNvPr>
          <p:cNvSpPr>
            <a:spLocks noGrp="1"/>
          </p:cNvSpPr>
          <p:nvPr>
            <p:ph type="ftr" sz="quarter" idx="11"/>
          </p:nvPr>
        </p:nvSpPr>
        <p:spPr/>
        <p:txBody>
          <a:bodyPr/>
          <a:lstStyle/>
          <a:p>
            <a:r>
              <a:rPr lang="es-MX"/>
              <a:t>Universidad de Sonora</a:t>
            </a:r>
          </a:p>
        </p:txBody>
      </p:sp>
      <p:sp>
        <p:nvSpPr>
          <p:cNvPr id="5" name="Slide Number Placeholder 4">
            <a:extLst>
              <a:ext uri="{FF2B5EF4-FFF2-40B4-BE49-F238E27FC236}">
                <a16:creationId xmlns:a16="http://schemas.microsoft.com/office/drawing/2014/main" id="{5573311E-B032-1943-8F13-1FD26B486FA0}"/>
              </a:ext>
            </a:extLst>
          </p:cNvPr>
          <p:cNvSpPr>
            <a:spLocks noGrp="1"/>
          </p:cNvSpPr>
          <p:nvPr>
            <p:ph type="sldNum" sz="quarter" idx="12"/>
          </p:nvPr>
        </p:nvSpPr>
        <p:spPr/>
        <p:txBody>
          <a:bodyPr/>
          <a:lstStyle/>
          <a:p>
            <a:fld id="{047EF63E-E39E-4629-A876-530D649DE2E7}" type="slidenum">
              <a:rPr lang="es-MX" smtClean="0"/>
              <a:t>70</a:t>
            </a:fld>
            <a:endParaRPr lang="es-MX"/>
          </a:p>
        </p:txBody>
      </p:sp>
    </p:spTree>
    <p:extLst>
      <p:ext uri="{BB962C8B-B14F-4D97-AF65-F5344CB8AC3E}">
        <p14:creationId xmlns:p14="http://schemas.microsoft.com/office/powerpoint/2010/main" val="1525283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052B4-0BF4-CE44-A0D0-FAABBCF464E4}"/>
              </a:ext>
            </a:extLst>
          </p:cNvPr>
          <p:cNvSpPr>
            <a:spLocks noGrp="1"/>
          </p:cNvSpPr>
          <p:nvPr>
            <p:ph type="title"/>
          </p:nvPr>
        </p:nvSpPr>
        <p:spPr/>
        <p:txBody>
          <a:bodyPr/>
          <a:lstStyle/>
          <a:p>
            <a:r>
              <a:rPr lang="es-ES_tradnl" dirty="0"/>
              <a:t>Intel Core i7 </a:t>
            </a:r>
            <a:r>
              <a:rPr lang="es-ES_tradnl" dirty="0" err="1"/>
              <a:t>Haswell</a:t>
            </a:r>
            <a:endParaRPr lang="es-ES_tradnl" dirty="0"/>
          </a:p>
        </p:txBody>
      </p:sp>
      <p:sp>
        <p:nvSpPr>
          <p:cNvPr id="3" name="Content Placeholder 2">
            <a:extLst>
              <a:ext uri="{FF2B5EF4-FFF2-40B4-BE49-F238E27FC236}">
                <a16:creationId xmlns:a16="http://schemas.microsoft.com/office/drawing/2014/main" id="{D04621C6-F323-5A4F-8180-23A9976CF5FD}"/>
              </a:ext>
            </a:extLst>
          </p:cNvPr>
          <p:cNvSpPr>
            <a:spLocks noGrp="1"/>
          </p:cNvSpPr>
          <p:nvPr>
            <p:ph idx="1"/>
          </p:nvPr>
        </p:nvSpPr>
        <p:spPr/>
        <p:txBody>
          <a:bodyPr/>
          <a:lstStyle/>
          <a:p>
            <a:r>
              <a:rPr lang="es-ES_tradnl" dirty="0"/>
              <a:t>6. Aritmética entera, brincos</a:t>
            </a:r>
          </a:p>
          <a:p>
            <a:r>
              <a:rPr lang="es-ES_tradnl" dirty="0"/>
              <a:t>7. Cálculo de la dirección de store</a:t>
            </a:r>
          </a:p>
          <a:p>
            <a:endParaRPr lang="es-ES_tradnl" dirty="0"/>
          </a:p>
        </p:txBody>
      </p:sp>
      <p:sp>
        <p:nvSpPr>
          <p:cNvPr id="4" name="Footer Placeholder 3">
            <a:extLst>
              <a:ext uri="{FF2B5EF4-FFF2-40B4-BE49-F238E27FC236}">
                <a16:creationId xmlns:a16="http://schemas.microsoft.com/office/drawing/2014/main" id="{0D563A47-6C3E-6E4D-8180-216D74053070}"/>
              </a:ext>
            </a:extLst>
          </p:cNvPr>
          <p:cNvSpPr>
            <a:spLocks noGrp="1"/>
          </p:cNvSpPr>
          <p:nvPr>
            <p:ph type="ftr" sz="quarter" idx="11"/>
          </p:nvPr>
        </p:nvSpPr>
        <p:spPr/>
        <p:txBody>
          <a:bodyPr/>
          <a:lstStyle/>
          <a:p>
            <a:r>
              <a:rPr lang="es-MX"/>
              <a:t>Universidad de Sonora</a:t>
            </a:r>
          </a:p>
        </p:txBody>
      </p:sp>
      <p:sp>
        <p:nvSpPr>
          <p:cNvPr id="5" name="Slide Number Placeholder 4">
            <a:extLst>
              <a:ext uri="{FF2B5EF4-FFF2-40B4-BE49-F238E27FC236}">
                <a16:creationId xmlns:a16="http://schemas.microsoft.com/office/drawing/2014/main" id="{0731273B-5574-3F46-A83D-18270029CF3E}"/>
              </a:ext>
            </a:extLst>
          </p:cNvPr>
          <p:cNvSpPr>
            <a:spLocks noGrp="1"/>
          </p:cNvSpPr>
          <p:nvPr>
            <p:ph type="sldNum" sz="quarter" idx="12"/>
          </p:nvPr>
        </p:nvSpPr>
        <p:spPr/>
        <p:txBody>
          <a:bodyPr/>
          <a:lstStyle/>
          <a:p>
            <a:fld id="{047EF63E-E39E-4629-A876-530D649DE2E7}" type="slidenum">
              <a:rPr lang="es-MX" smtClean="0"/>
              <a:t>71</a:t>
            </a:fld>
            <a:endParaRPr lang="es-MX"/>
          </a:p>
        </p:txBody>
      </p:sp>
    </p:spTree>
    <p:extLst>
      <p:ext uri="{BB962C8B-B14F-4D97-AF65-F5344CB8AC3E}">
        <p14:creationId xmlns:p14="http://schemas.microsoft.com/office/powerpoint/2010/main" val="3781208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9649-EF50-BC4D-B210-0F6DE92CE21C}"/>
              </a:ext>
            </a:extLst>
          </p:cNvPr>
          <p:cNvSpPr>
            <a:spLocks noGrp="1"/>
          </p:cNvSpPr>
          <p:nvPr>
            <p:ph type="title"/>
          </p:nvPr>
        </p:nvSpPr>
        <p:spPr/>
        <p:txBody>
          <a:bodyPr/>
          <a:lstStyle/>
          <a:p>
            <a:r>
              <a:rPr lang="es-ES_tradnl" dirty="0"/>
              <a:t>Intel Core i7 </a:t>
            </a:r>
            <a:r>
              <a:rPr lang="es-ES_tradnl" dirty="0" err="1"/>
              <a:t>Haswell</a:t>
            </a:r>
            <a:endParaRPr lang="es-ES_tradnl" dirty="0"/>
          </a:p>
        </p:txBody>
      </p:sp>
      <p:pic>
        <p:nvPicPr>
          <p:cNvPr id="7" name="Content Placeholder 6">
            <a:extLst>
              <a:ext uri="{FF2B5EF4-FFF2-40B4-BE49-F238E27FC236}">
                <a16:creationId xmlns:a16="http://schemas.microsoft.com/office/drawing/2014/main" id="{3FB476B5-AEDF-2846-9C3E-3DFF92D48DC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3100" y="2164969"/>
            <a:ext cx="9893300" cy="3873500"/>
          </a:xfrm>
        </p:spPr>
      </p:pic>
      <p:sp>
        <p:nvSpPr>
          <p:cNvPr id="4" name="Footer Placeholder 3">
            <a:extLst>
              <a:ext uri="{FF2B5EF4-FFF2-40B4-BE49-F238E27FC236}">
                <a16:creationId xmlns:a16="http://schemas.microsoft.com/office/drawing/2014/main" id="{C4572ABA-AC9E-CF47-A6C5-8363112F3D50}"/>
              </a:ext>
            </a:extLst>
          </p:cNvPr>
          <p:cNvSpPr>
            <a:spLocks noGrp="1"/>
          </p:cNvSpPr>
          <p:nvPr>
            <p:ph type="ftr" sz="quarter" idx="11"/>
          </p:nvPr>
        </p:nvSpPr>
        <p:spPr/>
        <p:txBody>
          <a:bodyPr/>
          <a:lstStyle/>
          <a:p>
            <a:r>
              <a:rPr lang="es-MX"/>
              <a:t>Universidad de Sonora</a:t>
            </a:r>
          </a:p>
        </p:txBody>
      </p:sp>
      <p:sp>
        <p:nvSpPr>
          <p:cNvPr id="5" name="Slide Number Placeholder 4">
            <a:extLst>
              <a:ext uri="{FF2B5EF4-FFF2-40B4-BE49-F238E27FC236}">
                <a16:creationId xmlns:a16="http://schemas.microsoft.com/office/drawing/2014/main" id="{9058FB4C-EB71-314F-BAB9-030C50D5E183}"/>
              </a:ext>
            </a:extLst>
          </p:cNvPr>
          <p:cNvSpPr>
            <a:spLocks noGrp="1"/>
          </p:cNvSpPr>
          <p:nvPr>
            <p:ph type="sldNum" sz="quarter" idx="12"/>
          </p:nvPr>
        </p:nvSpPr>
        <p:spPr/>
        <p:txBody>
          <a:bodyPr/>
          <a:lstStyle/>
          <a:p>
            <a:fld id="{047EF63E-E39E-4629-A876-530D649DE2E7}" type="slidenum">
              <a:rPr lang="es-MX" smtClean="0"/>
              <a:t>72</a:t>
            </a:fld>
            <a:endParaRPr lang="es-MX"/>
          </a:p>
        </p:txBody>
      </p:sp>
    </p:spTree>
    <p:extLst>
      <p:ext uri="{BB962C8B-B14F-4D97-AF65-F5344CB8AC3E}">
        <p14:creationId xmlns:p14="http://schemas.microsoft.com/office/powerpoint/2010/main" val="330706155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6A182-F6F2-4140-AB23-8C73D68CB77F}"/>
              </a:ext>
            </a:extLst>
          </p:cNvPr>
          <p:cNvSpPr>
            <a:spLocks noGrp="1"/>
          </p:cNvSpPr>
          <p:nvPr>
            <p:ph type="title"/>
          </p:nvPr>
        </p:nvSpPr>
        <p:spPr/>
        <p:txBody>
          <a:bodyPr/>
          <a:lstStyle/>
          <a:p>
            <a:r>
              <a:rPr lang="es-ES_tradnl" dirty="0"/>
              <a:t>L</a:t>
            </a:r>
            <a:r>
              <a:rPr lang="es-ES_tradnl" dirty="0" smtClean="0"/>
              <a:t>atencia </a:t>
            </a:r>
            <a:r>
              <a:rPr lang="es-ES_tradnl" dirty="0"/>
              <a:t>y </a:t>
            </a:r>
            <a:r>
              <a:rPr lang="es-ES_tradnl" dirty="0" smtClean="0"/>
              <a:t>throughput</a:t>
            </a:r>
            <a:endParaRPr lang="es-ES_tradnl" dirty="0"/>
          </a:p>
        </p:txBody>
      </p:sp>
      <p:sp>
        <p:nvSpPr>
          <p:cNvPr id="3" name="Content Placeholder 2">
            <a:extLst>
              <a:ext uri="{FF2B5EF4-FFF2-40B4-BE49-F238E27FC236}">
                <a16:creationId xmlns:a16="http://schemas.microsoft.com/office/drawing/2014/main" id="{538551FB-07B9-0F40-B397-5ECB04C0E43E}"/>
              </a:ext>
            </a:extLst>
          </p:cNvPr>
          <p:cNvSpPr>
            <a:spLocks noGrp="1"/>
          </p:cNvSpPr>
          <p:nvPr>
            <p:ph idx="1"/>
          </p:nvPr>
        </p:nvSpPr>
        <p:spPr/>
        <p:txBody>
          <a:bodyPr/>
          <a:lstStyle/>
          <a:p>
            <a:endParaRPr lang="es-ES_tradnl" dirty="0"/>
          </a:p>
        </p:txBody>
      </p:sp>
      <p:sp>
        <p:nvSpPr>
          <p:cNvPr id="4" name="Footer Placeholder 3">
            <a:extLst>
              <a:ext uri="{FF2B5EF4-FFF2-40B4-BE49-F238E27FC236}">
                <a16:creationId xmlns:a16="http://schemas.microsoft.com/office/drawing/2014/main" id="{A0B92C89-F4E1-6A49-A927-318ADC100594}"/>
              </a:ext>
            </a:extLst>
          </p:cNvPr>
          <p:cNvSpPr>
            <a:spLocks noGrp="1"/>
          </p:cNvSpPr>
          <p:nvPr>
            <p:ph type="ftr" sz="quarter" idx="11"/>
          </p:nvPr>
        </p:nvSpPr>
        <p:spPr/>
        <p:txBody>
          <a:bodyPr/>
          <a:lstStyle/>
          <a:p>
            <a:r>
              <a:rPr lang="es-MX"/>
              <a:t>Universidad de Sonora</a:t>
            </a:r>
          </a:p>
        </p:txBody>
      </p:sp>
      <p:sp>
        <p:nvSpPr>
          <p:cNvPr id="5" name="Slide Number Placeholder 4">
            <a:extLst>
              <a:ext uri="{FF2B5EF4-FFF2-40B4-BE49-F238E27FC236}">
                <a16:creationId xmlns:a16="http://schemas.microsoft.com/office/drawing/2014/main" id="{CD35E0A5-A42A-CA44-A10D-DE9F7BBBA9B4}"/>
              </a:ext>
            </a:extLst>
          </p:cNvPr>
          <p:cNvSpPr>
            <a:spLocks noGrp="1"/>
          </p:cNvSpPr>
          <p:nvPr>
            <p:ph type="sldNum" sz="quarter" idx="12"/>
          </p:nvPr>
        </p:nvSpPr>
        <p:spPr/>
        <p:txBody>
          <a:bodyPr/>
          <a:lstStyle/>
          <a:p>
            <a:fld id="{047EF63E-E39E-4629-A876-530D649DE2E7}" type="slidenum">
              <a:rPr lang="es-MX" smtClean="0"/>
              <a:t>73</a:t>
            </a:fld>
            <a:endParaRPr lang="es-MX"/>
          </a:p>
        </p:txBody>
      </p:sp>
      <p:pic>
        <p:nvPicPr>
          <p:cNvPr id="7" name="Picture 6">
            <a:extLst>
              <a:ext uri="{FF2B5EF4-FFF2-40B4-BE49-F238E27FC236}">
                <a16:creationId xmlns:a16="http://schemas.microsoft.com/office/drawing/2014/main" id="{C6FCA3C3-534D-214C-97B9-8B3A820EDB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9242" y="2620107"/>
            <a:ext cx="8318500" cy="2247900"/>
          </a:xfrm>
          <a:prstGeom prst="rect">
            <a:avLst/>
          </a:prstGeom>
        </p:spPr>
      </p:pic>
    </p:spTree>
    <p:extLst>
      <p:ext uri="{BB962C8B-B14F-4D97-AF65-F5344CB8AC3E}">
        <p14:creationId xmlns:p14="http://schemas.microsoft.com/office/powerpoint/2010/main" val="404859247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6EEBD-D7F3-4540-B1E1-F2FA71C5AE60}"/>
              </a:ext>
            </a:extLst>
          </p:cNvPr>
          <p:cNvSpPr>
            <a:spLocks noGrp="1"/>
          </p:cNvSpPr>
          <p:nvPr>
            <p:ph type="title"/>
          </p:nvPr>
        </p:nvSpPr>
        <p:spPr/>
        <p:txBody>
          <a:bodyPr/>
          <a:lstStyle/>
          <a:p>
            <a:r>
              <a:rPr lang="es-ES_tradnl" dirty="0"/>
              <a:t>Versión 4 de </a:t>
            </a:r>
            <a:r>
              <a:rPr lang="es-ES_tradnl" dirty="0">
                <a:latin typeface="Times New Roman" panose="02020603050405020304" pitchFamily="18" charset="0"/>
                <a:cs typeface="Times New Roman" panose="02020603050405020304" pitchFamily="18" charset="0"/>
              </a:rPr>
              <a:t>combine</a:t>
            </a:r>
          </a:p>
        </p:txBody>
      </p:sp>
      <p:sp>
        <p:nvSpPr>
          <p:cNvPr id="3" name="Content Placeholder 2">
            <a:extLst>
              <a:ext uri="{FF2B5EF4-FFF2-40B4-BE49-F238E27FC236}">
                <a16:creationId xmlns:a16="http://schemas.microsoft.com/office/drawing/2014/main" id="{E95A3941-0915-FC48-8A38-A210058716DB}"/>
              </a:ext>
            </a:extLst>
          </p:cNvPr>
          <p:cNvSpPr>
            <a:spLocks noGrp="1"/>
          </p:cNvSpPr>
          <p:nvPr>
            <p:ph idx="1"/>
          </p:nvPr>
        </p:nvSpPr>
        <p:spPr/>
        <p:txBody>
          <a:bodyPr/>
          <a:lstStyle/>
          <a:p>
            <a:endParaRPr lang="es-ES_tradnl" dirty="0"/>
          </a:p>
          <a:p>
            <a:endParaRPr lang="es-ES_tradnl" dirty="0"/>
          </a:p>
          <a:p>
            <a:endParaRPr lang="es-ES_tradnl" dirty="0"/>
          </a:p>
          <a:p>
            <a:endParaRPr lang="es-ES_tradnl" dirty="0"/>
          </a:p>
          <a:p>
            <a:endParaRPr lang="es-ES_tradnl" dirty="0"/>
          </a:p>
          <a:p>
            <a:endParaRPr lang="es-ES_tradnl" dirty="0"/>
          </a:p>
          <a:p>
            <a:r>
              <a:rPr lang="es-ES_tradnl" dirty="0"/>
              <a:t>Las medidas coinciden con el límite de latencia del procesador, excepto en el caso de la suma de números enteros.</a:t>
            </a:r>
          </a:p>
        </p:txBody>
      </p:sp>
      <p:sp>
        <p:nvSpPr>
          <p:cNvPr id="4" name="Footer Placeholder 3">
            <a:extLst>
              <a:ext uri="{FF2B5EF4-FFF2-40B4-BE49-F238E27FC236}">
                <a16:creationId xmlns:a16="http://schemas.microsoft.com/office/drawing/2014/main" id="{41018049-4277-4546-BC84-BA22D885E769}"/>
              </a:ext>
            </a:extLst>
          </p:cNvPr>
          <p:cNvSpPr>
            <a:spLocks noGrp="1"/>
          </p:cNvSpPr>
          <p:nvPr>
            <p:ph type="ftr" sz="quarter" idx="11"/>
          </p:nvPr>
        </p:nvSpPr>
        <p:spPr/>
        <p:txBody>
          <a:bodyPr/>
          <a:lstStyle/>
          <a:p>
            <a:r>
              <a:rPr lang="es-MX"/>
              <a:t>Universidad de Sonora</a:t>
            </a:r>
          </a:p>
        </p:txBody>
      </p:sp>
      <p:sp>
        <p:nvSpPr>
          <p:cNvPr id="5" name="Slide Number Placeholder 4">
            <a:extLst>
              <a:ext uri="{FF2B5EF4-FFF2-40B4-BE49-F238E27FC236}">
                <a16:creationId xmlns:a16="http://schemas.microsoft.com/office/drawing/2014/main" id="{620A48FD-184F-FE41-BC34-EDD12DAA7EE3}"/>
              </a:ext>
            </a:extLst>
          </p:cNvPr>
          <p:cNvSpPr>
            <a:spLocks noGrp="1"/>
          </p:cNvSpPr>
          <p:nvPr>
            <p:ph type="sldNum" sz="quarter" idx="12"/>
          </p:nvPr>
        </p:nvSpPr>
        <p:spPr/>
        <p:txBody>
          <a:bodyPr/>
          <a:lstStyle/>
          <a:p>
            <a:fld id="{047EF63E-E39E-4629-A876-530D649DE2E7}" type="slidenum">
              <a:rPr lang="es-MX" smtClean="0"/>
              <a:t>74</a:t>
            </a:fld>
            <a:endParaRPr lang="es-MX"/>
          </a:p>
        </p:txBody>
      </p:sp>
      <p:pic>
        <p:nvPicPr>
          <p:cNvPr id="7" name="Picture 6">
            <a:extLst>
              <a:ext uri="{FF2B5EF4-FFF2-40B4-BE49-F238E27FC236}">
                <a16:creationId xmlns:a16="http://schemas.microsoft.com/office/drawing/2014/main" id="{CA3E20D3-4E29-C041-9A9C-662815027E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3827" y="2048859"/>
            <a:ext cx="9996616" cy="2175327"/>
          </a:xfrm>
          <a:prstGeom prst="rect">
            <a:avLst/>
          </a:prstGeom>
        </p:spPr>
      </p:pic>
    </p:spTree>
    <p:extLst>
      <p:ext uri="{BB962C8B-B14F-4D97-AF65-F5344CB8AC3E}">
        <p14:creationId xmlns:p14="http://schemas.microsoft.com/office/powerpoint/2010/main" val="127918881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7564F-3754-864D-B235-841B86657AD5}"/>
              </a:ext>
            </a:extLst>
          </p:cNvPr>
          <p:cNvSpPr>
            <a:spLocks noGrp="1"/>
          </p:cNvSpPr>
          <p:nvPr>
            <p:ph type="title"/>
          </p:nvPr>
        </p:nvSpPr>
        <p:spPr/>
        <p:txBody>
          <a:bodyPr/>
          <a:lstStyle/>
          <a:p>
            <a:r>
              <a:rPr lang="es-ES_tradnl" dirty="0"/>
              <a:t>Desenrollado de ciclos</a:t>
            </a:r>
          </a:p>
        </p:txBody>
      </p:sp>
      <p:sp>
        <p:nvSpPr>
          <p:cNvPr id="3" name="Content Placeholder 2">
            <a:extLst>
              <a:ext uri="{FF2B5EF4-FFF2-40B4-BE49-F238E27FC236}">
                <a16:creationId xmlns:a16="http://schemas.microsoft.com/office/drawing/2014/main" id="{A7688ABB-6B3E-F941-B147-0C124E70309A}"/>
              </a:ext>
            </a:extLst>
          </p:cNvPr>
          <p:cNvSpPr>
            <a:spLocks noGrp="1"/>
          </p:cNvSpPr>
          <p:nvPr>
            <p:ph idx="1"/>
          </p:nvPr>
        </p:nvSpPr>
        <p:spPr/>
        <p:txBody>
          <a:bodyPr/>
          <a:lstStyle/>
          <a:p>
            <a:r>
              <a:rPr lang="es-ES_tradnl" dirty="0" smtClean="0"/>
              <a:t>Objetivo: quitar los ciclos o reducir el número de iteraciones.</a:t>
            </a:r>
          </a:p>
          <a:p>
            <a:r>
              <a:rPr lang="es-ES_tradnl" smtClean="0"/>
              <a:t>Busca </a:t>
            </a:r>
            <a:r>
              <a:rPr lang="es-ES_tradnl" dirty="0"/>
              <a:t>eliminar o reducir los peligros de control.</a:t>
            </a:r>
          </a:p>
          <a:p>
            <a:endParaRPr lang="es-ES_tradnl" dirty="0"/>
          </a:p>
        </p:txBody>
      </p:sp>
      <p:sp>
        <p:nvSpPr>
          <p:cNvPr id="4" name="Footer Placeholder 3">
            <a:extLst>
              <a:ext uri="{FF2B5EF4-FFF2-40B4-BE49-F238E27FC236}">
                <a16:creationId xmlns:a16="http://schemas.microsoft.com/office/drawing/2014/main" id="{4A8B5E5B-1E95-9E47-A028-E4115DEF62D2}"/>
              </a:ext>
            </a:extLst>
          </p:cNvPr>
          <p:cNvSpPr>
            <a:spLocks noGrp="1"/>
          </p:cNvSpPr>
          <p:nvPr>
            <p:ph type="ftr" sz="quarter" idx="11"/>
          </p:nvPr>
        </p:nvSpPr>
        <p:spPr/>
        <p:txBody>
          <a:bodyPr/>
          <a:lstStyle/>
          <a:p>
            <a:r>
              <a:rPr lang="es-MX"/>
              <a:t>Universidad de Sonora</a:t>
            </a:r>
          </a:p>
        </p:txBody>
      </p:sp>
      <p:sp>
        <p:nvSpPr>
          <p:cNvPr id="5" name="Slide Number Placeholder 4">
            <a:extLst>
              <a:ext uri="{FF2B5EF4-FFF2-40B4-BE49-F238E27FC236}">
                <a16:creationId xmlns:a16="http://schemas.microsoft.com/office/drawing/2014/main" id="{2E54C126-AFCD-DE4F-B72F-650D41899A23}"/>
              </a:ext>
            </a:extLst>
          </p:cNvPr>
          <p:cNvSpPr>
            <a:spLocks noGrp="1"/>
          </p:cNvSpPr>
          <p:nvPr>
            <p:ph type="sldNum" sz="quarter" idx="12"/>
          </p:nvPr>
        </p:nvSpPr>
        <p:spPr/>
        <p:txBody>
          <a:bodyPr/>
          <a:lstStyle/>
          <a:p>
            <a:fld id="{047EF63E-E39E-4629-A876-530D649DE2E7}" type="slidenum">
              <a:rPr lang="es-MX" smtClean="0"/>
              <a:t>75</a:t>
            </a:fld>
            <a:endParaRPr lang="es-MX"/>
          </a:p>
        </p:txBody>
      </p:sp>
    </p:spTree>
    <p:extLst>
      <p:ext uri="{BB962C8B-B14F-4D97-AF65-F5344CB8AC3E}">
        <p14:creationId xmlns:p14="http://schemas.microsoft.com/office/powerpoint/2010/main" val="956385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F28A9-4D72-A04C-83B1-FF53B9976C9C}"/>
              </a:ext>
            </a:extLst>
          </p:cNvPr>
          <p:cNvSpPr>
            <a:spLocks noGrp="1"/>
          </p:cNvSpPr>
          <p:nvPr>
            <p:ph type="title"/>
          </p:nvPr>
        </p:nvSpPr>
        <p:spPr/>
        <p:txBody>
          <a:bodyPr/>
          <a:lstStyle/>
          <a:p>
            <a:r>
              <a:rPr lang="es-ES_tradnl" dirty="0"/>
              <a:t>Desenrollado 2 x 1 (versión 5)</a:t>
            </a:r>
          </a:p>
        </p:txBody>
      </p:sp>
      <p:sp>
        <p:nvSpPr>
          <p:cNvPr id="3" name="Content Placeholder 2">
            <a:extLst>
              <a:ext uri="{FF2B5EF4-FFF2-40B4-BE49-F238E27FC236}">
                <a16:creationId xmlns:a16="http://schemas.microsoft.com/office/drawing/2014/main" id="{5DD8116E-0A47-6C4E-BEBA-0EF0F4F4C690}"/>
              </a:ext>
            </a:extLst>
          </p:cNvPr>
          <p:cNvSpPr>
            <a:spLocks noGrp="1"/>
          </p:cNvSpPr>
          <p:nvPr>
            <p:ph idx="1"/>
          </p:nvPr>
        </p:nvSpPr>
        <p:spPr/>
        <p:txBody>
          <a:bodyPr>
            <a:normAutofit/>
          </a:bodyPr>
          <a:lstStyle/>
          <a:p>
            <a:pPr marL="0" indent="0">
              <a:buNone/>
            </a:pPr>
            <a:r>
              <a:rPr lang="en-US" dirty="0" smtClean="0">
                <a:latin typeface="Times New Roman" panose="02020603050405020304" pitchFamily="18" charset="0"/>
                <a:cs typeface="Times New Roman" panose="02020603050405020304" pitchFamily="18" charset="0"/>
              </a:rPr>
              <a:t>    </a:t>
            </a:r>
            <a:r>
              <a:rPr lang="en-US" b="1" dirty="0" smtClean="0">
                <a:solidFill>
                  <a:srgbClr val="00B050"/>
                </a:solidFill>
                <a:latin typeface="Times New Roman" panose="02020603050405020304" pitchFamily="18" charset="0"/>
                <a:cs typeface="Times New Roman" panose="02020603050405020304" pitchFamily="18" charset="0"/>
              </a:rPr>
              <a:t>/* 2 x 1 loop unrolling */</a:t>
            </a:r>
          </a:p>
          <a:p>
            <a:pPr marL="0" indent="0">
              <a:buNone/>
            </a:pPr>
            <a:r>
              <a:rPr lang="en-US" dirty="0" smtClean="0">
                <a:latin typeface="Times New Roman" panose="02020603050405020304" pitchFamily="18" charset="0"/>
                <a:cs typeface="Times New Roman" panose="02020603050405020304" pitchFamily="18" charset="0"/>
              </a:rPr>
              <a:t>    void combine5(</a:t>
            </a:r>
            <a:r>
              <a:rPr lang="en-US" dirty="0" err="1" smtClean="0">
                <a:latin typeface="Times New Roman" panose="02020603050405020304" pitchFamily="18" charset="0"/>
                <a:cs typeface="Times New Roman" panose="02020603050405020304" pitchFamily="18" charset="0"/>
              </a:rPr>
              <a:t>vec_ptr</a:t>
            </a:r>
            <a:r>
              <a:rPr lang="en-US" dirty="0" smtClean="0">
                <a:latin typeface="Times New Roman" panose="02020603050405020304" pitchFamily="18" charset="0"/>
                <a:cs typeface="Times New Roman" panose="02020603050405020304" pitchFamily="18" charset="0"/>
              </a:rPr>
              <a:t> v, </a:t>
            </a:r>
            <a:r>
              <a:rPr lang="en-US" dirty="0" err="1" smtClean="0">
                <a:latin typeface="Times New Roman" panose="02020603050405020304" pitchFamily="18" charset="0"/>
                <a:cs typeface="Times New Roman" panose="02020603050405020304" pitchFamily="18" charset="0"/>
              </a:rPr>
              <a:t>data_t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dest</a:t>
            </a:r>
            <a:r>
              <a:rPr lang="en-US" dirty="0" smtClean="0">
                <a:latin typeface="Times New Roman" panose="02020603050405020304" pitchFamily="18" charset="0"/>
                <a:cs typeface="Times New Roman" panose="02020603050405020304" pitchFamily="18" charset="0"/>
              </a:rPr>
              <a:t>)</a:t>
            </a:r>
          </a:p>
          <a:p>
            <a:pPr marL="0" indent="0">
              <a:buNone/>
            </a:pPr>
            <a:r>
              <a:rPr lang="en-US" dirty="0" smtClean="0">
                <a:latin typeface="Times New Roman" panose="02020603050405020304" pitchFamily="18" charset="0"/>
                <a:cs typeface="Times New Roman" panose="02020603050405020304" pitchFamily="18" charset="0"/>
              </a:rPr>
              <a:t>    {</a:t>
            </a:r>
          </a:p>
          <a:p>
            <a:pPr marL="0" indent="0">
              <a:buNone/>
            </a:pPr>
            <a:r>
              <a:rPr lang="en-US" dirty="0" smtClean="0">
                <a:latin typeface="Times New Roman" panose="02020603050405020304" pitchFamily="18" charset="0"/>
                <a:cs typeface="Times New Roman" panose="02020603050405020304" pitchFamily="18" charset="0"/>
              </a:rPr>
              <a:t>        long </a:t>
            </a:r>
            <a:r>
              <a:rPr lang="en-US" dirty="0" err="1" smtClean="0">
                <a:latin typeface="Times New Roman" panose="02020603050405020304" pitchFamily="18" charset="0"/>
                <a:cs typeface="Times New Roman" panose="02020603050405020304" pitchFamily="18" charset="0"/>
              </a:rPr>
              <a:t>i</a:t>
            </a:r>
            <a:r>
              <a:rPr lang="en-US" dirty="0" smtClean="0">
                <a:latin typeface="Times New Roman" panose="02020603050405020304" pitchFamily="18" charset="0"/>
                <a:cs typeface="Times New Roman" panose="02020603050405020304" pitchFamily="18" charset="0"/>
              </a:rPr>
              <a:t>;</a:t>
            </a:r>
          </a:p>
          <a:p>
            <a:pPr marL="0" indent="0">
              <a:buNone/>
            </a:pPr>
            <a:r>
              <a:rPr lang="en-US" dirty="0" smtClean="0">
                <a:latin typeface="Times New Roman" panose="02020603050405020304" pitchFamily="18" charset="0"/>
                <a:cs typeface="Times New Roman" panose="02020603050405020304" pitchFamily="18" charset="0"/>
              </a:rPr>
              <a:t>        long length = </a:t>
            </a:r>
            <a:r>
              <a:rPr lang="en-US" dirty="0" err="1" smtClean="0">
                <a:latin typeface="Times New Roman" panose="02020603050405020304" pitchFamily="18" charset="0"/>
                <a:cs typeface="Times New Roman" panose="02020603050405020304" pitchFamily="18" charset="0"/>
              </a:rPr>
              <a:t>vec_length</a:t>
            </a:r>
            <a:r>
              <a:rPr lang="en-US" dirty="0" smtClean="0">
                <a:latin typeface="Times New Roman" panose="02020603050405020304" pitchFamily="18" charset="0"/>
                <a:cs typeface="Times New Roman" panose="02020603050405020304" pitchFamily="18" charset="0"/>
              </a:rPr>
              <a:t>(v);</a:t>
            </a:r>
          </a:p>
          <a:p>
            <a:pPr marL="0" indent="0">
              <a:buNone/>
            </a:pPr>
            <a:r>
              <a:rPr lang="en-US" dirty="0" smtClean="0">
                <a:latin typeface="Times New Roman" panose="02020603050405020304" pitchFamily="18" charset="0"/>
                <a:cs typeface="Times New Roman" panose="02020603050405020304" pitchFamily="18" charset="0"/>
              </a:rPr>
              <a:t>        long limit = length – 1;</a:t>
            </a:r>
          </a:p>
          <a:p>
            <a:pPr marL="0" indent="0">
              <a:buNone/>
            </a:pP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data_t</a:t>
            </a:r>
            <a:r>
              <a:rPr lang="en-US" dirty="0" smtClean="0">
                <a:latin typeface="Times New Roman" panose="02020603050405020304" pitchFamily="18" charset="0"/>
                <a:cs typeface="Times New Roman" panose="02020603050405020304" pitchFamily="18" charset="0"/>
              </a:rPr>
              <a:t> *data = </a:t>
            </a:r>
            <a:r>
              <a:rPr lang="en-US" dirty="0" err="1" smtClean="0">
                <a:latin typeface="Times New Roman" panose="02020603050405020304" pitchFamily="18" charset="0"/>
                <a:cs typeface="Times New Roman" panose="02020603050405020304" pitchFamily="18" charset="0"/>
              </a:rPr>
              <a:t>get_vec_start</a:t>
            </a:r>
            <a:r>
              <a:rPr lang="en-US" dirty="0" smtClean="0">
                <a:latin typeface="Times New Roman" panose="02020603050405020304" pitchFamily="18" charset="0"/>
                <a:cs typeface="Times New Roman" panose="02020603050405020304" pitchFamily="18" charset="0"/>
              </a:rPr>
              <a:t>(v);</a:t>
            </a:r>
          </a:p>
          <a:p>
            <a:pPr marL="0" indent="0">
              <a:buNone/>
            </a:pP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data_t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acc</a:t>
            </a:r>
            <a:r>
              <a:rPr lang="en-US" dirty="0" smtClean="0">
                <a:latin typeface="Times New Roman" panose="02020603050405020304" pitchFamily="18" charset="0"/>
                <a:cs typeface="Times New Roman" panose="02020603050405020304" pitchFamily="18" charset="0"/>
              </a:rPr>
              <a:t> = IDENT;</a:t>
            </a:r>
            <a:endParaRPr lang="en-US" dirty="0">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5AA991D0-2A81-EC46-9F5E-925CEFC9818F}"/>
              </a:ext>
            </a:extLst>
          </p:cNvPr>
          <p:cNvSpPr>
            <a:spLocks noGrp="1"/>
          </p:cNvSpPr>
          <p:nvPr>
            <p:ph type="ftr" sz="quarter" idx="11"/>
          </p:nvPr>
        </p:nvSpPr>
        <p:spPr/>
        <p:txBody>
          <a:bodyPr/>
          <a:lstStyle/>
          <a:p>
            <a:r>
              <a:rPr lang="es-MX"/>
              <a:t>Universidad de Sonora</a:t>
            </a:r>
          </a:p>
        </p:txBody>
      </p:sp>
      <p:sp>
        <p:nvSpPr>
          <p:cNvPr id="5" name="Slide Number Placeholder 4">
            <a:extLst>
              <a:ext uri="{FF2B5EF4-FFF2-40B4-BE49-F238E27FC236}">
                <a16:creationId xmlns:a16="http://schemas.microsoft.com/office/drawing/2014/main" id="{9EA7F86B-F825-0640-9CB2-1D8E3A4E8FA6}"/>
              </a:ext>
            </a:extLst>
          </p:cNvPr>
          <p:cNvSpPr>
            <a:spLocks noGrp="1"/>
          </p:cNvSpPr>
          <p:nvPr>
            <p:ph type="sldNum" sz="quarter" idx="12"/>
          </p:nvPr>
        </p:nvSpPr>
        <p:spPr/>
        <p:txBody>
          <a:bodyPr/>
          <a:lstStyle/>
          <a:p>
            <a:fld id="{047EF63E-E39E-4629-A876-530D649DE2E7}" type="slidenum">
              <a:rPr lang="es-MX" smtClean="0"/>
              <a:t>76</a:t>
            </a:fld>
            <a:endParaRPr lang="es-MX"/>
          </a:p>
        </p:txBody>
      </p:sp>
    </p:spTree>
    <p:extLst>
      <p:ext uri="{BB962C8B-B14F-4D97-AF65-F5344CB8AC3E}">
        <p14:creationId xmlns:p14="http://schemas.microsoft.com/office/powerpoint/2010/main" val="221402714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A12D9-9FF7-5D49-A390-DD9F8F9E3CC3}"/>
              </a:ext>
            </a:extLst>
          </p:cNvPr>
          <p:cNvSpPr>
            <a:spLocks noGrp="1"/>
          </p:cNvSpPr>
          <p:nvPr>
            <p:ph type="title"/>
          </p:nvPr>
        </p:nvSpPr>
        <p:spPr/>
        <p:txBody>
          <a:bodyPr/>
          <a:lstStyle/>
          <a:p>
            <a:r>
              <a:rPr lang="es-ES_tradnl" dirty="0"/>
              <a:t>Desenrollado 2 x 1 (versión 5)</a:t>
            </a:r>
          </a:p>
        </p:txBody>
      </p:sp>
      <p:sp>
        <p:nvSpPr>
          <p:cNvPr id="3" name="Content Placeholder 2">
            <a:extLst>
              <a:ext uri="{FF2B5EF4-FFF2-40B4-BE49-F238E27FC236}">
                <a16:creationId xmlns:a16="http://schemas.microsoft.com/office/drawing/2014/main" id="{8821686F-1705-0D4B-97FF-54C5F64658B5}"/>
              </a:ext>
            </a:extLst>
          </p:cNvPr>
          <p:cNvSpPr>
            <a:spLocks noGrp="1"/>
          </p:cNvSpPr>
          <p:nvPr>
            <p:ph idx="1"/>
          </p:nvPr>
        </p:nvSpPr>
        <p:spPr/>
        <p:txBody>
          <a:bodyPr>
            <a:normAutofit lnSpcReduction="10000"/>
          </a:bodyPr>
          <a:lstStyle/>
          <a:p>
            <a:pPr marL="0" indent="0">
              <a:buNone/>
            </a:pPr>
            <a:r>
              <a:rPr lang="en-US" dirty="0" smtClean="0">
                <a:latin typeface="Times New Roman" panose="02020603050405020304" pitchFamily="18" charset="0"/>
                <a:cs typeface="Times New Roman" panose="02020603050405020304" pitchFamily="18" charset="0"/>
              </a:rPr>
              <a:t>        </a:t>
            </a:r>
            <a:r>
              <a:rPr lang="en-US" b="1" dirty="0" smtClean="0">
                <a:solidFill>
                  <a:srgbClr val="00B050"/>
                </a:solidFill>
                <a:latin typeface="Times New Roman" panose="02020603050405020304" pitchFamily="18" charset="0"/>
                <a:cs typeface="Times New Roman" panose="02020603050405020304" pitchFamily="18" charset="0"/>
              </a:rPr>
              <a:t>/* Combine 2 elements at a time */</a:t>
            </a:r>
          </a:p>
          <a:p>
            <a:pPr marL="0" indent="0">
              <a:buNone/>
            </a:pPr>
            <a:r>
              <a:rPr lang="en-US" dirty="0" smtClean="0">
                <a:latin typeface="Times New Roman" panose="02020603050405020304" pitchFamily="18" charset="0"/>
                <a:cs typeface="Times New Roman" panose="02020603050405020304" pitchFamily="18" charset="0"/>
              </a:rPr>
              <a:t>        for(</a:t>
            </a:r>
            <a:r>
              <a:rPr lang="en-US" dirty="0" err="1" smtClean="0">
                <a:latin typeface="Times New Roman" panose="02020603050405020304" pitchFamily="18" charset="0"/>
                <a:cs typeface="Times New Roman" panose="02020603050405020304" pitchFamily="18" charset="0"/>
              </a:rPr>
              <a:t>i</a:t>
            </a:r>
            <a:r>
              <a:rPr lang="en-US" dirty="0" smtClean="0">
                <a:latin typeface="Times New Roman" panose="02020603050405020304" pitchFamily="18" charset="0"/>
                <a:cs typeface="Times New Roman" panose="02020603050405020304" pitchFamily="18" charset="0"/>
              </a:rPr>
              <a:t> = 0; </a:t>
            </a:r>
            <a:r>
              <a:rPr lang="en-US" dirty="0" err="1" smtClean="0">
                <a:latin typeface="Times New Roman" panose="02020603050405020304" pitchFamily="18" charset="0"/>
                <a:cs typeface="Times New Roman" panose="02020603050405020304" pitchFamily="18" charset="0"/>
              </a:rPr>
              <a:t>i</a:t>
            </a:r>
            <a:r>
              <a:rPr lang="en-US" dirty="0" smtClean="0">
                <a:latin typeface="Times New Roman" panose="02020603050405020304" pitchFamily="18" charset="0"/>
                <a:cs typeface="Times New Roman" panose="02020603050405020304" pitchFamily="18" charset="0"/>
              </a:rPr>
              <a:t> &lt; limit; </a:t>
            </a:r>
            <a:r>
              <a:rPr lang="en-US" dirty="0" err="1" smtClean="0">
                <a:latin typeface="Times New Roman" panose="02020603050405020304" pitchFamily="18" charset="0"/>
                <a:cs typeface="Times New Roman" panose="02020603050405020304" pitchFamily="18" charset="0"/>
              </a:rPr>
              <a:t>i</a:t>
            </a:r>
            <a:r>
              <a:rPr lang="en-US" dirty="0" smtClean="0">
                <a:latin typeface="Times New Roman" panose="02020603050405020304" pitchFamily="18" charset="0"/>
                <a:cs typeface="Times New Roman" panose="02020603050405020304" pitchFamily="18" charset="0"/>
              </a:rPr>
              <a:t> += 2) {</a:t>
            </a:r>
          </a:p>
          <a:p>
            <a:pPr marL="0" indent="0">
              <a:buNone/>
            </a:pP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acc</a:t>
            </a:r>
            <a:r>
              <a:rPr lang="en-US" dirty="0" smtClean="0">
                <a:latin typeface="Times New Roman" panose="02020603050405020304" pitchFamily="18" charset="0"/>
                <a:cs typeface="Times New Roman" panose="02020603050405020304" pitchFamily="18" charset="0"/>
              </a:rPr>
              <a:t> = (</a:t>
            </a:r>
            <a:r>
              <a:rPr lang="en-US" dirty="0" err="1" smtClean="0">
                <a:latin typeface="Times New Roman" panose="02020603050405020304" pitchFamily="18" charset="0"/>
                <a:cs typeface="Times New Roman" panose="02020603050405020304" pitchFamily="18" charset="0"/>
              </a:rPr>
              <a:t>acc</a:t>
            </a:r>
            <a:r>
              <a:rPr lang="en-US" dirty="0" smtClean="0">
                <a:latin typeface="Times New Roman" panose="02020603050405020304" pitchFamily="18" charset="0"/>
                <a:cs typeface="Times New Roman" panose="02020603050405020304" pitchFamily="18" charset="0"/>
              </a:rPr>
              <a:t> OP data[</a:t>
            </a:r>
            <a:r>
              <a:rPr lang="en-US" dirty="0" err="1" smtClean="0">
                <a:latin typeface="Times New Roman" panose="02020603050405020304" pitchFamily="18" charset="0"/>
                <a:cs typeface="Times New Roman" panose="02020603050405020304" pitchFamily="18" charset="0"/>
              </a:rPr>
              <a:t>i</a:t>
            </a:r>
            <a:r>
              <a:rPr lang="en-US" dirty="0" smtClean="0">
                <a:latin typeface="Times New Roman" panose="02020603050405020304" pitchFamily="18" charset="0"/>
                <a:cs typeface="Times New Roman" panose="02020603050405020304" pitchFamily="18" charset="0"/>
              </a:rPr>
              <a:t>]) OP data[</a:t>
            </a:r>
            <a:r>
              <a:rPr lang="en-US" dirty="0" err="1" smtClean="0">
                <a:latin typeface="Times New Roman" panose="02020603050405020304" pitchFamily="18" charset="0"/>
                <a:cs typeface="Times New Roman" panose="02020603050405020304" pitchFamily="18" charset="0"/>
              </a:rPr>
              <a:t>i</a:t>
            </a:r>
            <a:r>
              <a:rPr lang="en-US" dirty="0" smtClean="0">
                <a:latin typeface="Times New Roman" panose="02020603050405020304" pitchFamily="18" charset="0"/>
                <a:cs typeface="Times New Roman" panose="02020603050405020304" pitchFamily="18" charset="0"/>
              </a:rPr>
              <a:t> + 1];</a:t>
            </a:r>
          </a:p>
          <a:p>
            <a:pPr marL="0" indent="0">
              <a:buNone/>
            </a:pPr>
            <a:r>
              <a:rPr lang="en-US" dirty="0" smtClean="0">
                <a:latin typeface="Times New Roman" panose="02020603050405020304" pitchFamily="18" charset="0"/>
                <a:cs typeface="Times New Roman" panose="02020603050405020304" pitchFamily="18" charset="0"/>
              </a:rPr>
              <a:t>        }</a:t>
            </a:r>
          </a:p>
          <a:p>
            <a:pPr marL="0" indent="0">
              <a:buNone/>
            </a:pPr>
            <a:r>
              <a:rPr lang="en-US" dirty="0" smtClean="0">
                <a:latin typeface="Times New Roman" panose="02020603050405020304" pitchFamily="18" charset="0"/>
                <a:cs typeface="Times New Roman" panose="02020603050405020304" pitchFamily="18" charset="0"/>
              </a:rPr>
              <a:t>        </a:t>
            </a:r>
            <a:r>
              <a:rPr lang="en-US" b="1" dirty="0" smtClean="0">
                <a:solidFill>
                  <a:srgbClr val="00B050"/>
                </a:solidFill>
                <a:latin typeface="Times New Roman" panose="02020603050405020304" pitchFamily="18" charset="0"/>
                <a:cs typeface="Times New Roman" panose="02020603050405020304" pitchFamily="18" charset="0"/>
              </a:rPr>
              <a:t>/* Finish any remaining elements */</a:t>
            </a:r>
          </a:p>
          <a:p>
            <a:pPr marL="0" indent="0">
              <a:buNone/>
            </a:pPr>
            <a:r>
              <a:rPr lang="en-US" dirty="0" smtClean="0">
                <a:latin typeface="Times New Roman" panose="02020603050405020304" pitchFamily="18" charset="0"/>
                <a:cs typeface="Times New Roman" panose="02020603050405020304" pitchFamily="18" charset="0"/>
              </a:rPr>
              <a:t>        for (; </a:t>
            </a:r>
            <a:r>
              <a:rPr lang="en-US" dirty="0" err="1" smtClean="0">
                <a:latin typeface="Times New Roman" panose="02020603050405020304" pitchFamily="18" charset="0"/>
                <a:cs typeface="Times New Roman" panose="02020603050405020304" pitchFamily="18" charset="0"/>
              </a:rPr>
              <a:t>i</a:t>
            </a:r>
            <a:r>
              <a:rPr lang="en-US" dirty="0" smtClean="0">
                <a:latin typeface="Times New Roman" panose="02020603050405020304" pitchFamily="18" charset="0"/>
                <a:cs typeface="Times New Roman" panose="02020603050405020304" pitchFamily="18" charset="0"/>
              </a:rPr>
              <a:t> &lt; length; </a:t>
            </a:r>
            <a:r>
              <a:rPr lang="en-US" dirty="0" err="1" smtClean="0">
                <a:latin typeface="Times New Roman" panose="02020603050405020304" pitchFamily="18" charset="0"/>
                <a:cs typeface="Times New Roman" panose="02020603050405020304" pitchFamily="18" charset="0"/>
              </a:rPr>
              <a:t>i</a:t>
            </a:r>
            <a:r>
              <a:rPr lang="en-US" dirty="0" smtClean="0">
                <a:latin typeface="Times New Roman" panose="02020603050405020304" pitchFamily="18" charset="0"/>
                <a:cs typeface="Times New Roman" panose="02020603050405020304" pitchFamily="18" charset="0"/>
              </a:rPr>
              <a:t>++) {</a:t>
            </a:r>
          </a:p>
          <a:p>
            <a:pPr marL="0" indent="0">
              <a:buNone/>
            </a:pP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acc</a:t>
            </a:r>
            <a:r>
              <a:rPr lang="en-US" dirty="0" smtClean="0">
                <a:latin typeface="Times New Roman" panose="02020603050405020304" pitchFamily="18" charset="0"/>
                <a:cs typeface="Times New Roman" panose="02020603050405020304" pitchFamily="18" charset="0"/>
              </a:rPr>
              <a:t> = </a:t>
            </a:r>
            <a:r>
              <a:rPr lang="en-US" dirty="0" err="1" smtClean="0">
                <a:latin typeface="Times New Roman" panose="02020603050405020304" pitchFamily="18" charset="0"/>
                <a:cs typeface="Times New Roman" panose="02020603050405020304" pitchFamily="18" charset="0"/>
              </a:rPr>
              <a:t>acc</a:t>
            </a:r>
            <a:r>
              <a:rPr lang="en-US" dirty="0" smtClean="0">
                <a:latin typeface="Times New Roman" panose="02020603050405020304" pitchFamily="18" charset="0"/>
                <a:cs typeface="Times New Roman" panose="02020603050405020304" pitchFamily="18" charset="0"/>
              </a:rPr>
              <a:t> OP data[</a:t>
            </a:r>
            <a:r>
              <a:rPr lang="en-US" dirty="0" err="1" smtClean="0">
                <a:latin typeface="Times New Roman" panose="02020603050405020304" pitchFamily="18" charset="0"/>
                <a:cs typeface="Times New Roman" panose="02020603050405020304" pitchFamily="18" charset="0"/>
              </a:rPr>
              <a:t>i</a:t>
            </a:r>
            <a:r>
              <a:rPr lang="en-US" dirty="0" smtClean="0">
                <a:latin typeface="Times New Roman" panose="02020603050405020304" pitchFamily="18" charset="0"/>
                <a:cs typeface="Times New Roman" panose="02020603050405020304" pitchFamily="18" charset="0"/>
              </a:rPr>
              <a:t>];</a:t>
            </a:r>
          </a:p>
          <a:p>
            <a:pPr marL="0" indent="0">
              <a:buNone/>
            </a:pPr>
            <a:r>
              <a:rPr lang="en-US" dirty="0" smtClean="0">
                <a:latin typeface="Times New Roman" panose="02020603050405020304" pitchFamily="18" charset="0"/>
                <a:cs typeface="Times New Roman" panose="02020603050405020304" pitchFamily="18" charset="0"/>
              </a:rPr>
              <a:t>        }</a:t>
            </a:r>
          </a:p>
          <a:p>
            <a:pPr marL="0" indent="0">
              <a:buNone/>
            </a:pP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dest</a:t>
            </a:r>
            <a:r>
              <a:rPr lang="en-US" dirty="0" smtClean="0">
                <a:latin typeface="Times New Roman" panose="02020603050405020304" pitchFamily="18" charset="0"/>
                <a:cs typeface="Times New Roman" panose="02020603050405020304" pitchFamily="18" charset="0"/>
              </a:rPr>
              <a:t> = </a:t>
            </a:r>
            <a:r>
              <a:rPr lang="en-US" dirty="0" err="1" smtClean="0">
                <a:latin typeface="Times New Roman" panose="02020603050405020304" pitchFamily="18" charset="0"/>
                <a:cs typeface="Times New Roman" panose="02020603050405020304" pitchFamily="18" charset="0"/>
              </a:rPr>
              <a:t>acc</a:t>
            </a:r>
            <a:r>
              <a:rPr lang="en-US" dirty="0" smtClean="0">
                <a:latin typeface="Times New Roman" panose="02020603050405020304" pitchFamily="18" charset="0"/>
                <a:cs typeface="Times New Roman" panose="02020603050405020304" pitchFamily="18" charset="0"/>
              </a:rPr>
              <a:t>;</a:t>
            </a:r>
          </a:p>
          <a:p>
            <a:pPr marL="0" indent="0">
              <a:buNone/>
            </a:pPr>
            <a:r>
              <a:rPr lang="en-US" dirty="0" smtClean="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A6A451E1-C577-0948-B7D0-C15CAD41357D}"/>
              </a:ext>
            </a:extLst>
          </p:cNvPr>
          <p:cNvSpPr>
            <a:spLocks noGrp="1"/>
          </p:cNvSpPr>
          <p:nvPr>
            <p:ph type="ftr" sz="quarter" idx="11"/>
          </p:nvPr>
        </p:nvSpPr>
        <p:spPr/>
        <p:txBody>
          <a:bodyPr/>
          <a:lstStyle/>
          <a:p>
            <a:r>
              <a:rPr lang="es-MX"/>
              <a:t>Universidad de Sonora</a:t>
            </a:r>
          </a:p>
        </p:txBody>
      </p:sp>
      <p:sp>
        <p:nvSpPr>
          <p:cNvPr id="5" name="Slide Number Placeholder 4">
            <a:extLst>
              <a:ext uri="{FF2B5EF4-FFF2-40B4-BE49-F238E27FC236}">
                <a16:creationId xmlns:a16="http://schemas.microsoft.com/office/drawing/2014/main" id="{1422EFD2-D4DA-F440-B136-D874EC85B95C}"/>
              </a:ext>
            </a:extLst>
          </p:cNvPr>
          <p:cNvSpPr>
            <a:spLocks noGrp="1"/>
          </p:cNvSpPr>
          <p:nvPr>
            <p:ph type="sldNum" sz="quarter" idx="12"/>
          </p:nvPr>
        </p:nvSpPr>
        <p:spPr/>
        <p:txBody>
          <a:bodyPr/>
          <a:lstStyle/>
          <a:p>
            <a:fld id="{047EF63E-E39E-4629-A876-530D649DE2E7}" type="slidenum">
              <a:rPr lang="es-MX" smtClean="0"/>
              <a:t>77</a:t>
            </a:fld>
            <a:endParaRPr lang="es-MX"/>
          </a:p>
        </p:txBody>
      </p:sp>
    </p:spTree>
    <p:extLst>
      <p:ext uri="{BB962C8B-B14F-4D97-AF65-F5344CB8AC3E}">
        <p14:creationId xmlns:p14="http://schemas.microsoft.com/office/powerpoint/2010/main" val="315232107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D30EE-2CE4-B941-B5EF-C964C73A9ACA}"/>
              </a:ext>
            </a:extLst>
          </p:cNvPr>
          <p:cNvSpPr>
            <a:spLocks noGrp="1"/>
          </p:cNvSpPr>
          <p:nvPr>
            <p:ph type="title"/>
          </p:nvPr>
        </p:nvSpPr>
        <p:spPr/>
        <p:txBody>
          <a:bodyPr/>
          <a:lstStyle/>
          <a:p>
            <a:r>
              <a:rPr lang="es-ES_tradnl" dirty="0"/>
              <a:t>Explicación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422F4A8-33DA-164B-9D8F-4BED68CE851F}"/>
                  </a:ext>
                </a:extLst>
              </p:cNvPr>
              <p:cNvSpPr>
                <a:spLocks noGrp="1"/>
              </p:cNvSpPr>
              <p:nvPr>
                <p:ph idx="1"/>
              </p:nvPr>
            </p:nvSpPr>
            <p:spPr/>
            <p:txBody>
              <a:bodyPr/>
              <a:lstStyle/>
              <a:p>
                <a:r>
                  <a:rPr lang="es-ES_tradnl" dirty="0"/>
                  <a:t>El ciclo recorre el arreglo dos elementos a la vez.</a:t>
                </a:r>
              </a:p>
              <a:p>
                <a:r>
                  <a:rPr lang="es-ES_tradnl" dirty="0"/>
                  <a:t>Es decir, el índice del ciclo </a:t>
                </a:r>
                <a14:m>
                  <m:oMath xmlns:m="http://schemas.openxmlformats.org/officeDocument/2006/math">
                    <m:r>
                      <a:rPr lang="es-ES" b="0" i="1" smtClean="0">
                        <a:latin typeface="Cambria Math" panose="02040503050406030204" pitchFamily="18" charset="0"/>
                      </a:rPr>
                      <m:t>𝑖</m:t>
                    </m:r>
                  </m:oMath>
                </a14:m>
                <a:r>
                  <a:rPr lang="es-ES_tradnl" dirty="0"/>
                  <a:t> se incrementa en 2 en cada iteración y la operación de combinación se aplica a los elementos del arreglo </a:t>
                </a:r>
                <a14:m>
                  <m:oMath xmlns:m="http://schemas.openxmlformats.org/officeDocument/2006/math">
                    <m:r>
                      <a:rPr lang="es-ES" b="0" i="1" smtClean="0">
                        <a:latin typeface="Cambria Math" panose="02040503050406030204" pitchFamily="18" charset="0"/>
                      </a:rPr>
                      <m:t>𝑖</m:t>
                    </m:r>
                  </m:oMath>
                </a14:m>
                <a:r>
                  <a:rPr lang="es-ES_tradnl" dirty="0"/>
                  <a:t> e </a:t>
                </a:r>
                <a14:m>
                  <m:oMath xmlns:m="http://schemas.openxmlformats.org/officeDocument/2006/math">
                    <m:r>
                      <a:rPr lang="es-ES" b="0" i="1" smtClean="0">
                        <a:latin typeface="Cambria Math" panose="02040503050406030204" pitchFamily="18" charset="0"/>
                      </a:rPr>
                      <m:t>𝑖</m:t>
                    </m:r>
                    <m:r>
                      <a:rPr lang="es-ES" b="0" i="1" smtClean="0">
                        <a:latin typeface="Cambria Math" panose="02040503050406030204" pitchFamily="18" charset="0"/>
                      </a:rPr>
                      <m:t>+1</m:t>
                    </m:r>
                  </m:oMath>
                </a14:m>
                <a:r>
                  <a:rPr lang="es-ES_tradnl" dirty="0"/>
                  <a:t> en una sola iteración.</a:t>
                </a:r>
              </a:p>
              <a:p>
                <a:r>
                  <a:rPr lang="es-ES_tradnl" dirty="0"/>
                  <a:t>Si el tamaño del arreglo no es un múltiplo de 2 hay que aplicar la operación al último elemento.</a:t>
                </a:r>
              </a:p>
              <a:p>
                <a:endParaRPr lang="es-ES_tradnl" dirty="0"/>
              </a:p>
            </p:txBody>
          </p:sp>
        </mc:Choice>
        <mc:Fallback xmlns="">
          <p:sp>
            <p:nvSpPr>
              <p:cNvPr id="3" name="Content Placeholder 2">
                <a:extLst>
                  <a:ext uri="{FF2B5EF4-FFF2-40B4-BE49-F238E27FC236}">
                    <a16:creationId xmlns:a16="http://schemas.microsoft.com/office/drawing/2014/main" id="{7422F4A8-33DA-164B-9D8F-4BED68CE851F}"/>
                  </a:ext>
                </a:extLst>
              </p:cNvPr>
              <p:cNvSpPr>
                <a:spLocks noGrp="1" noRot="1" noChangeAspect="1" noMove="1" noResize="1" noEditPoints="1" noAdjustHandles="1" noChangeArrowheads="1" noChangeShapeType="1" noTextEdit="1"/>
              </p:cNvSpPr>
              <p:nvPr>
                <p:ph idx="1"/>
              </p:nvPr>
            </p:nvSpPr>
            <p:spPr>
              <a:blipFill>
                <a:blip r:embed="rId2"/>
                <a:stretch>
                  <a:fillRect l="-809" t="-1441"/>
                </a:stretch>
              </a:blipFill>
            </p:spPr>
            <p:txBody>
              <a:bodyPr/>
              <a:lstStyle/>
              <a:p>
                <a:r>
                  <a:rPr lang="es-ES_tradnl">
                    <a:noFill/>
                  </a:rPr>
                  <a:t> </a:t>
                </a:r>
              </a:p>
            </p:txBody>
          </p:sp>
        </mc:Fallback>
      </mc:AlternateContent>
      <p:sp>
        <p:nvSpPr>
          <p:cNvPr id="4" name="Footer Placeholder 3">
            <a:extLst>
              <a:ext uri="{FF2B5EF4-FFF2-40B4-BE49-F238E27FC236}">
                <a16:creationId xmlns:a16="http://schemas.microsoft.com/office/drawing/2014/main" id="{C36BC715-6A37-4B40-828F-DC192B1EEC42}"/>
              </a:ext>
            </a:extLst>
          </p:cNvPr>
          <p:cNvSpPr>
            <a:spLocks noGrp="1"/>
          </p:cNvSpPr>
          <p:nvPr>
            <p:ph type="ftr" sz="quarter" idx="11"/>
          </p:nvPr>
        </p:nvSpPr>
        <p:spPr/>
        <p:txBody>
          <a:bodyPr/>
          <a:lstStyle/>
          <a:p>
            <a:r>
              <a:rPr lang="es-MX"/>
              <a:t>Universidad de Sonora</a:t>
            </a:r>
          </a:p>
        </p:txBody>
      </p:sp>
      <p:sp>
        <p:nvSpPr>
          <p:cNvPr id="5" name="Slide Number Placeholder 4">
            <a:extLst>
              <a:ext uri="{FF2B5EF4-FFF2-40B4-BE49-F238E27FC236}">
                <a16:creationId xmlns:a16="http://schemas.microsoft.com/office/drawing/2014/main" id="{15C0114B-31F5-4C49-9576-14AE751619D8}"/>
              </a:ext>
            </a:extLst>
          </p:cNvPr>
          <p:cNvSpPr>
            <a:spLocks noGrp="1"/>
          </p:cNvSpPr>
          <p:nvPr>
            <p:ph type="sldNum" sz="quarter" idx="12"/>
          </p:nvPr>
        </p:nvSpPr>
        <p:spPr/>
        <p:txBody>
          <a:bodyPr/>
          <a:lstStyle/>
          <a:p>
            <a:fld id="{047EF63E-E39E-4629-A876-530D649DE2E7}" type="slidenum">
              <a:rPr lang="es-MX" smtClean="0"/>
              <a:t>78</a:t>
            </a:fld>
            <a:endParaRPr lang="es-MX"/>
          </a:p>
        </p:txBody>
      </p:sp>
    </p:spTree>
    <p:extLst>
      <p:ext uri="{BB962C8B-B14F-4D97-AF65-F5344CB8AC3E}">
        <p14:creationId xmlns:p14="http://schemas.microsoft.com/office/powerpoint/2010/main" val="195567973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F7AC7B1A-0256-FE43-88C7-6C079F022B79}"/>
                  </a:ext>
                </a:extLst>
              </p:cNvPr>
              <p:cNvSpPr>
                <a:spLocks noGrp="1"/>
              </p:cNvSpPr>
              <p:nvPr>
                <p:ph type="title"/>
              </p:nvPr>
            </p:nvSpPr>
            <p:spPr/>
            <p:txBody>
              <a:bodyPr/>
              <a:lstStyle/>
              <a:p>
                <a:r>
                  <a:rPr lang="es-ES_tradnl" dirty="0"/>
                  <a:t>Desenrollado </a:t>
                </a:r>
                <a14:m>
                  <m:oMath xmlns:m="http://schemas.openxmlformats.org/officeDocument/2006/math">
                    <m:r>
                      <a:rPr lang="es-ES" b="0" i="1" smtClean="0">
                        <a:latin typeface="Cambria Math" panose="02040503050406030204" pitchFamily="18" charset="0"/>
                      </a:rPr>
                      <m:t>𝑘</m:t>
                    </m:r>
                  </m:oMath>
                </a14:m>
                <a:r>
                  <a:rPr lang="es-ES_tradnl" dirty="0"/>
                  <a:t> x 1</a:t>
                </a:r>
              </a:p>
            </p:txBody>
          </p:sp>
        </mc:Choice>
        <mc:Fallback xmlns="">
          <p:sp>
            <p:nvSpPr>
              <p:cNvPr id="2" name="Title 1">
                <a:extLst>
                  <a:ext uri="{FF2B5EF4-FFF2-40B4-BE49-F238E27FC236}">
                    <a16:creationId xmlns:a16="http://schemas.microsoft.com/office/drawing/2014/main" id="{F7AC7B1A-0256-FE43-88C7-6C079F022B79}"/>
                  </a:ext>
                </a:extLst>
              </p:cNvPr>
              <p:cNvSpPr>
                <a:spLocks noGrp="1" noRot="1" noChangeAspect="1" noMove="1" noResize="1" noEditPoints="1" noAdjustHandles="1" noChangeArrowheads="1" noChangeShapeType="1" noTextEdit="1"/>
              </p:cNvSpPr>
              <p:nvPr>
                <p:ph type="title"/>
              </p:nvPr>
            </p:nvSpPr>
            <p:spPr>
              <a:blipFill>
                <a:blip r:embed="rId2"/>
                <a:stretch>
                  <a:fillRect l="-3584" b="-32967"/>
                </a:stretch>
              </a:blipFill>
            </p:spPr>
            <p:txBody>
              <a:bodyPr/>
              <a:lstStyle/>
              <a:p>
                <a:r>
                  <a:rPr lang="es-ES_tradnl">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ADD6B5C-3B59-7E43-A30B-58E0A86DB39F}"/>
                  </a:ext>
                </a:extLst>
              </p:cNvPr>
              <p:cNvSpPr>
                <a:spLocks noGrp="1"/>
              </p:cNvSpPr>
              <p:nvPr>
                <p:ph idx="1"/>
              </p:nvPr>
            </p:nvSpPr>
            <p:spPr/>
            <p:txBody>
              <a:bodyPr/>
              <a:lstStyle/>
              <a:p>
                <a:r>
                  <a:rPr lang="es-ES_tradnl" dirty="0"/>
                  <a:t>Se puede generalizar esta idea para desenrollar un ciclo por cualquier factor </a:t>
                </a:r>
                <a14:m>
                  <m:oMath xmlns:m="http://schemas.openxmlformats.org/officeDocument/2006/math">
                    <m:r>
                      <a:rPr lang="es-ES" b="0" i="1" smtClean="0">
                        <a:latin typeface="Cambria Math" panose="02040503050406030204" pitchFamily="18" charset="0"/>
                      </a:rPr>
                      <m:t>𝑘</m:t>
                    </m:r>
                  </m:oMath>
                </a14:m>
                <a:r>
                  <a:rPr lang="es-ES_tradnl" dirty="0"/>
                  <a:t>.</a:t>
                </a:r>
              </a:p>
              <a:p>
                <a:r>
                  <a:rPr lang="es-ES_tradnl" dirty="0" smtClean="0"/>
                  <a:t>El </a:t>
                </a:r>
                <a:r>
                  <a:rPr lang="es-ES_tradnl" dirty="0"/>
                  <a:t>índice de ciclo </a:t>
                </a:r>
                <a14:m>
                  <m:oMath xmlns:m="http://schemas.openxmlformats.org/officeDocument/2006/math">
                    <m:r>
                      <a:rPr lang="es-ES" b="0" i="1" smtClean="0">
                        <a:latin typeface="Cambria Math" panose="02040503050406030204" pitchFamily="18" charset="0"/>
                      </a:rPr>
                      <m:t>𝑖</m:t>
                    </m:r>
                  </m:oMath>
                </a14:m>
                <a:r>
                  <a:rPr lang="es-ES_tradnl" dirty="0"/>
                  <a:t> se incrementa en </a:t>
                </a:r>
                <a14:m>
                  <m:oMath xmlns:m="http://schemas.openxmlformats.org/officeDocument/2006/math">
                    <m:r>
                      <a:rPr lang="es-ES" b="0" i="1" smtClean="0">
                        <a:latin typeface="Cambria Math" panose="02040503050406030204" pitchFamily="18" charset="0"/>
                      </a:rPr>
                      <m:t>𝑘</m:t>
                    </m:r>
                  </m:oMath>
                </a14:m>
                <a:r>
                  <a:rPr lang="es-ES_tradnl" dirty="0"/>
                  <a:t> en cada iteración.</a:t>
                </a:r>
              </a:p>
              <a:p>
                <a:r>
                  <a:rPr lang="es-ES_tradnl" dirty="0"/>
                  <a:t>S</a:t>
                </a:r>
                <a:r>
                  <a:rPr lang="es-ES_tradnl" dirty="0" smtClean="0"/>
                  <a:t>e </a:t>
                </a:r>
                <a:r>
                  <a:rPr lang="es-ES_tradnl" dirty="0"/>
                  <a:t>le llama “desenrollamiento de ciclo </a:t>
                </a:r>
                <a14:m>
                  <m:oMath xmlns:m="http://schemas.openxmlformats.org/officeDocument/2006/math">
                    <m:r>
                      <a:rPr lang="es-ES" b="0" i="1" smtClean="0">
                        <a:latin typeface="Cambria Math" panose="02040503050406030204" pitchFamily="18" charset="0"/>
                      </a:rPr>
                      <m:t>𝑘</m:t>
                    </m:r>
                  </m:oMath>
                </a14:m>
                <a:r>
                  <a:rPr lang="es-ES_tradnl" dirty="0"/>
                  <a:t> x 1”, </a:t>
                </a:r>
                <a:r>
                  <a:rPr lang="es-ES_tradnl" dirty="0" smtClean="0"/>
                  <a:t>porque el </a:t>
                </a:r>
                <a:r>
                  <a:rPr lang="es-ES_tradnl" dirty="0"/>
                  <a:t>ciclo se desenrolla por un factor </a:t>
                </a:r>
                <a14:m>
                  <m:oMath xmlns:m="http://schemas.openxmlformats.org/officeDocument/2006/math">
                    <m:r>
                      <a:rPr lang="es-ES" b="0" i="1" smtClean="0">
                        <a:latin typeface="Cambria Math" panose="02040503050406030204" pitchFamily="18" charset="0"/>
                      </a:rPr>
                      <m:t>𝑘</m:t>
                    </m:r>
                  </m:oMath>
                </a14:m>
                <a:r>
                  <a:rPr lang="es-ES_tradnl" dirty="0"/>
                  <a:t> pero se acumulan los valores en una sola variable acumulador</a:t>
                </a:r>
                <a:r>
                  <a:rPr lang="es-ES_tradnl" dirty="0" smtClean="0"/>
                  <a:t>.</a:t>
                </a:r>
              </a:p>
              <a:p>
                <a:endParaRPr lang="es-ES_tradnl" dirty="0"/>
              </a:p>
            </p:txBody>
          </p:sp>
        </mc:Choice>
        <mc:Fallback xmlns="">
          <p:sp>
            <p:nvSpPr>
              <p:cNvPr id="3" name="Content Placeholder 2">
                <a:extLst>
                  <a:ext uri="{FF2B5EF4-FFF2-40B4-BE49-F238E27FC236}">
                    <a16:creationId xmlns:a16="http://schemas.microsoft.com/office/drawing/2014/main" id="{7ADD6B5C-3B59-7E43-A30B-58E0A86DB39F}"/>
                  </a:ext>
                </a:extLst>
              </p:cNvPr>
              <p:cNvSpPr>
                <a:spLocks noGrp="1" noRot="1" noChangeAspect="1" noMove="1" noResize="1" noEditPoints="1" noAdjustHandles="1" noChangeArrowheads="1" noChangeShapeType="1" noTextEdit="1"/>
              </p:cNvSpPr>
              <p:nvPr>
                <p:ph idx="1"/>
              </p:nvPr>
            </p:nvSpPr>
            <p:spPr>
              <a:blipFill>
                <a:blip r:embed="rId3"/>
                <a:stretch>
                  <a:fillRect l="-667" t="-1389"/>
                </a:stretch>
              </a:blipFill>
            </p:spPr>
            <p:txBody>
              <a:bodyPr/>
              <a:lstStyle/>
              <a:p>
                <a:r>
                  <a:rPr lang="es-MX">
                    <a:noFill/>
                  </a:rPr>
                  <a:t> </a:t>
                </a:r>
              </a:p>
            </p:txBody>
          </p:sp>
        </mc:Fallback>
      </mc:AlternateContent>
      <p:sp>
        <p:nvSpPr>
          <p:cNvPr id="4" name="Footer Placeholder 3">
            <a:extLst>
              <a:ext uri="{FF2B5EF4-FFF2-40B4-BE49-F238E27FC236}">
                <a16:creationId xmlns:a16="http://schemas.microsoft.com/office/drawing/2014/main" id="{E4B7D563-C4E7-264C-A821-A3B3C4B9CEF5}"/>
              </a:ext>
            </a:extLst>
          </p:cNvPr>
          <p:cNvSpPr>
            <a:spLocks noGrp="1"/>
          </p:cNvSpPr>
          <p:nvPr>
            <p:ph type="ftr" sz="quarter" idx="11"/>
          </p:nvPr>
        </p:nvSpPr>
        <p:spPr/>
        <p:txBody>
          <a:bodyPr/>
          <a:lstStyle/>
          <a:p>
            <a:r>
              <a:rPr lang="es-MX"/>
              <a:t>Universidad de Sonora</a:t>
            </a:r>
          </a:p>
        </p:txBody>
      </p:sp>
      <p:sp>
        <p:nvSpPr>
          <p:cNvPr id="5" name="Slide Number Placeholder 4">
            <a:extLst>
              <a:ext uri="{FF2B5EF4-FFF2-40B4-BE49-F238E27FC236}">
                <a16:creationId xmlns:a16="http://schemas.microsoft.com/office/drawing/2014/main" id="{4001478B-6BC0-D54D-9BE4-D1EFCC729F12}"/>
              </a:ext>
            </a:extLst>
          </p:cNvPr>
          <p:cNvSpPr>
            <a:spLocks noGrp="1"/>
          </p:cNvSpPr>
          <p:nvPr>
            <p:ph type="sldNum" sz="quarter" idx="12"/>
          </p:nvPr>
        </p:nvSpPr>
        <p:spPr/>
        <p:txBody>
          <a:bodyPr/>
          <a:lstStyle/>
          <a:p>
            <a:fld id="{047EF63E-E39E-4629-A876-530D649DE2E7}" type="slidenum">
              <a:rPr lang="es-MX" smtClean="0"/>
              <a:t>79</a:t>
            </a:fld>
            <a:endParaRPr lang="es-MX"/>
          </a:p>
        </p:txBody>
      </p:sp>
    </p:spTree>
    <p:extLst>
      <p:ext uri="{BB962C8B-B14F-4D97-AF65-F5344CB8AC3E}">
        <p14:creationId xmlns:p14="http://schemas.microsoft.com/office/powerpoint/2010/main" val="475008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Reglas de </a:t>
            </a:r>
            <a:r>
              <a:rPr lang="es-MX" dirty="0" err="1"/>
              <a:t>Pyke</a:t>
            </a:r>
            <a:endParaRPr lang="es-MX" dirty="0"/>
          </a:p>
        </p:txBody>
      </p:sp>
      <p:sp>
        <p:nvSpPr>
          <p:cNvPr id="3" name="Marcador de contenido 2"/>
          <p:cNvSpPr>
            <a:spLocks noGrp="1"/>
          </p:cNvSpPr>
          <p:nvPr>
            <p:ph idx="1"/>
          </p:nvPr>
        </p:nvSpPr>
        <p:spPr/>
        <p:txBody>
          <a:bodyPr/>
          <a:lstStyle/>
          <a:p>
            <a:r>
              <a:rPr lang="es-MX" b="1" dirty="0"/>
              <a:t>Regla 3</a:t>
            </a:r>
            <a:r>
              <a:rPr lang="es-MX" dirty="0"/>
              <a:t>. Los algoritmos elegantes son lentos cuando </a:t>
            </a:r>
            <a:r>
              <a:rPr lang="es-MX" i="1" dirty="0"/>
              <a:t>n</a:t>
            </a:r>
            <a:r>
              <a:rPr lang="es-MX" dirty="0"/>
              <a:t> es pequeño y </a:t>
            </a:r>
            <a:r>
              <a:rPr lang="es-MX" i="1" dirty="0"/>
              <a:t>n</a:t>
            </a:r>
            <a:r>
              <a:rPr lang="es-MX" dirty="0"/>
              <a:t> suele ser pequeño. Los algoritmos elegantes tienen constantes grandes. Hasta que sepa que </a:t>
            </a:r>
            <a:r>
              <a:rPr lang="es-MX" i="1" dirty="0"/>
              <a:t>n</a:t>
            </a:r>
            <a:r>
              <a:rPr lang="es-MX" dirty="0"/>
              <a:t> va a ser grande con frecuencia, no sea elegante. (Incluso si </a:t>
            </a:r>
            <a:r>
              <a:rPr lang="es-MX" i="1" dirty="0"/>
              <a:t>n</a:t>
            </a:r>
            <a:r>
              <a:rPr lang="es-MX" dirty="0"/>
              <a:t> se hace grande, use la Regla 2 primero). Por ejemplo, los árboles binarios son más rápidos que los árboles </a:t>
            </a:r>
            <a:r>
              <a:rPr lang="es-MX" dirty="0" err="1"/>
              <a:t>splay</a:t>
            </a:r>
            <a:r>
              <a:rPr lang="es-MX" dirty="0"/>
              <a:t> para los problemas cotidianos.</a:t>
            </a:r>
          </a:p>
          <a:p>
            <a:endParaRPr lang="es-MX" dirty="0"/>
          </a:p>
        </p:txBody>
      </p:sp>
      <p:sp>
        <p:nvSpPr>
          <p:cNvPr id="4" name="Marcador de pie de página 3"/>
          <p:cNvSpPr>
            <a:spLocks noGrp="1"/>
          </p:cNvSpPr>
          <p:nvPr>
            <p:ph type="ftr" sz="quarter" idx="11"/>
          </p:nvPr>
        </p:nvSpPr>
        <p:spPr/>
        <p:txBody>
          <a:bodyPr/>
          <a:lstStyle/>
          <a:p>
            <a:r>
              <a:rPr lang="es-MX"/>
              <a:t>Universidad de Sonora</a:t>
            </a:r>
          </a:p>
        </p:txBody>
      </p:sp>
      <p:sp>
        <p:nvSpPr>
          <p:cNvPr id="5" name="Marcador de número de diapositiva 4"/>
          <p:cNvSpPr>
            <a:spLocks noGrp="1"/>
          </p:cNvSpPr>
          <p:nvPr>
            <p:ph type="sldNum" sz="quarter" idx="12"/>
          </p:nvPr>
        </p:nvSpPr>
        <p:spPr/>
        <p:txBody>
          <a:bodyPr/>
          <a:lstStyle/>
          <a:p>
            <a:fld id="{047EF63E-E39E-4629-A876-530D649DE2E7}" type="slidenum">
              <a:rPr lang="es-MX" smtClean="0"/>
              <a:t>8</a:t>
            </a:fld>
            <a:endParaRPr lang="es-MX"/>
          </a:p>
        </p:txBody>
      </p:sp>
    </p:spTree>
    <p:extLst>
      <p:ext uri="{BB962C8B-B14F-4D97-AF65-F5344CB8AC3E}">
        <p14:creationId xmlns:p14="http://schemas.microsoft.com/office/powerpoint/2010/main" val="286351743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83CF4-5C27-DD43-9496-D5458A525033}"/>
              </a:ext>
            </a:extLst>
          </p:cNvPr>
          <p:cNvSpPr>
            <a:spLocks noGrp="1"/>
          </p:cNvSpPr>
          <p:nvPr>
            <p:ph type="title"/>
          </p:nvPr>
        </p:nvSpPr>
        <p:spPr/>
        <p:txBody>
          <a:bodyPr/>
          <a:lstStyle/>
          <a:p>
            <a:r>
              <a:rPr lang="es-ES_tradnl" dirty="0"/>
              <a:t>Comparación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593A38A-AA16-0942-A1D3-6784AC4F52EA}"/>
                  </a:ext>
                </a:extLst>
              </p:cNvPr>
              <p:cNvSpPr>
                <a:spLocks noGrp="1"/>
              </p:cNvSpPr>
              <p:nvPr>
                <p:ph idx="1"/>
              </p:nvPr>
            </p:nvSpPr>
            <p:spPr/>
            <p:txBody>
              <a:bodyPr/>
              <a:lstStyle/>
              <a:p>
                <a:r>
                  <a:rPr lang="es-ES_tradnl" dirty="0"/>
                  <a:t>Factores de desenrollamiento </a:t>
                </a:r>
                <a14:m>
                  <m:oMath xmlns:m="http://schemas.openxmlformats.org/officeDocument/2006/math">
                    <m:r>
                      <a:rPr lang="es-ES" b="0" i="1" smtClean="0">
                        <a:latin typeface="Cambria Math" panose="02040503050406030204" pitchFamily="18" charset="0"/>
                      </a:rPr>
                      <m:t>𝑘</m:t>
                    </m:r>
                    <m:r>
                      <a:rPr lang="es-ES" b="0" i="1" smtClean="0">
                        <a:latin typeface="Cambria Math" panose="02040503050406030204" pitchFamily="18" charset="0"/>
                      </a:rPr>
                      <m:t>=2</m:t>
                    </m:r>
                  </m:oMath>
                </a14:m>
                <a:r>
                  <a:rPr lang="es-ES_tradnl" dirty="0"/>
                  <a:t> vs </a:t>
                </a:r>
                <a14:m>
                  <m:oMath xmlns:m="http://schemas.openxmlformats.org/officeDocument/2006/math">
                    <m:r>
                      <a:rPr lang="es-ES" b="0" i="1" smtClean="0">
                        <a:latin typeface="Cambria Math" panose="02040503050406030204" pitchFamily="18" charset="0"/>
                      </a:rPr>
                      <m:t>𝑘</m:t>
                    </m:r>
                    <m:r>
                      <a:rPr lang="es-ES" b="0" i="1" smtClean="0">
                        <a:latin typeface="Cambria Math" panose="02040503050406030204" pitchFamily="18" charset="0"/>
                      </a:rPr>
                      <m:t>=3</m:t>
                    </m:r>
                  </m:oMath>
                </a14:m>
                <a:r>
                  <a:rPr lang="es-ES_tradnl" dirty="0"/>
                  <a:t>:</a:t>
                </a:r>
              </a:p>
              <a:p>
                <a:endParaRPr lang="es-ES_tradnl" dirty="0"/>
              </a:p>
              <a:p>
                <a:endParaRPr lang="es-ES_tradnl" dirty="0"/>
              </a:p>
              <a:p>
                <a:endParaRPr lang="es-ES_tradnl" dirty="0"/>
              </a:p>
              <a:p>
                <a:endParaRPr lang="es-ES_tradnl" dirty="0"/>
              </a:p>
              <a:p>
                <a:endParaRPr lang="es-ES_tradnl" dirty="0"/>
              </a:p>
              <a:p>
                <a:endParaRPr lang="es-ES_tradnl" dirty="0"/>
              </a:p>
              <a:p>
                <a:r>
                  <a:rPr lang="es-ES_tradnl" dirty="0"/>
                  <a:t>Se alcanzó el límite de la latencia.</a:t>
                </a:r>
              </a:p>
              <a:p>
                <a:endParaRPr lang="es-ES_tradnl" dirty="0"/>
              </a:p>
            </p:txBody>
          </p:sp>
        </mc:Choice>
        <mc:Fallback xmlns="">
          <p:sp>
            <p:nvSpPr>
              <p:cNvPr id="3" name="Content Placeholder 2">
                <a:extLst>
                  <a:ext uri="{FF2B5EF4-FFF2-40B4-BE49-F238E27FC236}">
                    <a16:creationId xmlns:a16="http://schemas.microsoft.com/office/drawing/2014/main" id="{E593A38A-AA16-0942-A1D3-6784AC4F52EA}"/>
                  </a:ext>
                </a:extLst>
              </p:cNvPr>
              <p:cNvSpPr>
                <a:spLocks noGrp="1" noRot="1" noChangeAspect="1" noMove="1" noResize="1" noEditPoints="1" noAdjustHandles="1" noChangeArrowheads="1" noChangeShapeType="1" noTextEdit="1"/>
              </p:cNvSpPr>
              <p:nvPr>
                <p:ph idx="1"/>
              </p:nvPr>
            </p:nvSpPr>
            <p:spPr>
              <a:blipFill>
                <a:blip r:embed="rId2"/>
                <a:stretch>
                  <a:fillRect l="-809" t="-1441"/>
                </a:stretch>
              </a:blipFill>
            </p:spPr>
            <p:txBody>
              <a:bodyPr/>
              <a:lstStyle/>
              <a:p>
                <a:r>
                  <a:rPr lang="en-MX">
                    <a:noFill/>
                  </a:rPr>
                  <a:t> </a:t>
                </a:r>
              </a:p>
            </p:txBody>
          </p:sp>
        </mc:Fallback>
      </mc:AlternateContent>
      <p:sp>
        <p:nvSpPr>
          <p:cNvPr id="4" name="Footer Placeholder 3">
            <a:extLst>
              <a:ext uri="{FF2B5EF4-FFF2-40B4-BE49-F238E27FC236}">
                <a16:creationId xmlns:a16="http://schemas.microsoft.com/office/drawing/2014/main" id="{D72A7B51-702A-2E41-9605-E8C8148EAA4F}"/>
              </a:ext>
            </a:extLst>
          </p:cNvPr>
          <p:cNvSpPr>
            <a:spLocks noGrp="1"/>
          </p:cNvSpPr>
          <p:nvPr>
            <p:ph type="ftr" sz="quarter" idx="11"/>
          </p:nvPr>
        </p:nvSpPr>
        <p:spPr/>
        <p:txBody>
          <a:bodyPr/>
          <a:lstStyle/>
          <a:p>
            <a:r>
              <a:rPr lang="es-MX"/>
              <a:t>Universidad de Sonora</a:t>
            </a:r>
          </a:p>
        </p:txBody>
      </p:sp>
      <p:sp>
        <p:nvSpPr>
          <p:cNvPr id="5" name="Slide Number Placeholder 4">
            <a:extLst>
              <a:ext uri="{FF2B5EF4-FFF2-40B4-BE49-F238E27FC236}">
                <a16:creationId xmlns:a16="http://schemas.microsoft.com/office/drawing/2014/main" id="{DF3CF143-5157-9B45-9542-A78ECE3266AB}"/>
              </a:ext>
            </a:extLst>
          </p:cNvPr>
          <p:cNvSpPr>
            <a:spLocks noGrp="1"/>
          </p:cNvSpPr>
          <p:nvPr>
            <p:ph type="sldNum" sz="quarter" idx="12"/>
          </p:nvPr>
        </p:nvSpPr>
        <p:spPr/>
        <p:txBody>
          <a:bodyPr/>
          <a:lstStyle/>
          <a:p>
            <a:fld id="{047EF63E-E39E-4629-A876-530D649DE2E7}" type="slidenum">
              <a:rPr lang="es-MX" smtClean="0"/>
              <a:t>80</a:t>
            </a:fld>
            <a:endParaRPr lang="es-MX"/>
          </a:p>
        </p:txBody>
      </p:sp>
      <p:pic>
        <p:nvPicPr>
          <p:cNvPr id="9" name="Picture 8">
            <a:extLst>
              <a:ext uri="{FF2B5EF4-FFF2-40B4-BE49-F238E27FC236}">
                <a16:creationId xmlns:a16="http://schemas.microsoft.com/office/drawing/2014/main" id="{E02E6BC9-F8D6-B446-853E-3699EC10CF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2525" y="2433551"/>
            <a:ext cx="9163050" cy="2887611"/>
          </a:xfrm>
          <a:prstGeom prst="rect">
            <a:avLst/>
          </a:prstGeom>
        </p:spPr>
      </p:pic>
    </p:spTree>
    <p:extLst>
      <p:ext uri="{BB962C8B-B14F-4D97-AF65-F5344CB8AC3E}">
        <p14:creationId xmlns:p14="http://schemas.microsoft.com/office/powerpoint/2010/main" val="127069225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Desenrollado de ciclos</a:t>
            </a:r>
            <a:endParaRPr lang="es-MX" dirty="0"/>
          </a:p>
        </p:txBody>
      </p:sp>
      <p:sp>
        <p:nvSpPr>
          <p:cNvPr id="3" name="Marcador de contenido 2"/>
          <p:cNvSpPr>
            <a:spLocks noGrp="1"/>
          </p:cNvSpPr>
          <p:nvPr>
            <p:ph idx="1"/>
          </p:nvPr>
        </p:nvSpPr>
        <p:spPr/>
        <p:txBody>
          <a:bodyPr/>
          <a:lstStyle/>
          <a:p>
            <a:r>
              <a:rPr lang="es-MX" dirty="0"/>
              <a:t>Muchos compiladores hacen desenrollado de ciclos como parte de su colección de optimizaciones.</a:t>
            </a:r>
          </a:p>
          <a:p>
            <a:r>
              <a:rPr lang="es-MX" dirty="0" err="1">
                <a:latin typeface="Times New Roman" panose="02020603050405020304" pitchFamily="18" charset="0"/>
                <a:cs typeface="Times New Roman" panose="02020603050405020304" pitchFamily="18" charset="0"/>
              </a:rPr>
              <a:t>gcc</a:t>
            </a:r>
            <a:r>
              <a:rPr lang="es-MX" dirty="0"/>
              <a:t> </a:t>
            </a:r>
            <a:r>
              <a:rPr lang="es-MX" dirty="0" smtClean="0"/>
              <a:t>puede realizar </a:t>
            </a:r>
            <a:r>
              <a:rPr lang="es-MX" dirty="0"/>
              <a:t>algunas formas de desenrollar ciclos cuando se </a:t>
            </a:r>
            <a:r>
              <a:rPr lang="es-MX" dirty="0" smtClean="0"/>
              <a:t>invoca </a:t>
            </a:r>
            <a:r>
              <a:rPr lang="es-MX" dirty="0"/>
              <a:t>con el nivel de optimización 3 o superior (</a:t>
            </a:r>
            <a:r>
              <a:rPr lang="es-MX" dirty="0" err="1">
                <a:latin typeface="Times New Roman" panose="02020603050405020304" pitchFamily="18" charset="0"/>
                <a:cs typeface="Times New Roman" panose="02020603050405020304" pitchFamily="18" charset="0"/>
              </a:rPr>
              <a:t>gcc</a:t>
            </a:r>
            <a:r>
              <a:rPr lang="es-MX" dirty="0">
                <a:latin typeface="Times New Roman" panose="02020603050405020304" pitchFamily="18" charset="0"/>
                <a:cs typeface="Times New Roman" panose="02020603050405020304" pitchFamily="18" charset="0"/>
              </a:rPr>
              <a:t> –O3 …</a:t>
            </a:r>
            <a:r>
              <a:rPr lang="es-MX" dirty="0"/>
              <a:t>) .</a:t>
            </a:r>
          </a:p>
          <a:p>
            <a:endParaRPr lang="es-MX" dirty="0"/>
          </a:p>
        </p:txBody>
      </p:sp>
      <p:sp>
        <p:nvSpPr>
          <p:cNvPr id="4" name="Marcador de pie de página 3"/>
          <p:cNvSpPr>
            <a:spLocks noGrp="1"/>
          </p:cNvSpPr>
          <p:nvPr>
            <p:ph type="ftr" sz="quarter" idx="11"/>
          </p:nvPr>
        </p:nvSpPr>
        <p:spPr/>
        <p:txBody>
          <a:bodyPr/>
          <a:lstStyle/>
          <a:p>
            <a:r>
              <a:rPr lang="es-MX"/>
              <a:t>Universidad de Sonora</a:t>
            </a:r>
          </a:p>
        </p:txBody>
      </p:sp>
      <p:sp>
        <p:nvSpPr>
          <p:cNvPr id="5" name="Marcador de número de diapositiva 4"/>
          <p:cNvSpPr>
            <a:spLocks noGrp="1"/>
          </p:cNvSpPr>
          <p:nvPr>
            <p:ph type="sldNum" sz="quarter" idx="12"/>
          </p:nvPr>
        </p:nvSpPr>
        <p:spPr/>
        <p:txBody>
          <a:bodyPr/>
          <a:lstStyle/>
          <a:p>
            <a:fld id="{047EF63E-E39E-4629-A876-530D649DE2E7}" type="slidenum">
              <a:rPr lang="es-MX" smtClean="0"/>
              <a:t>81</a:t>
            </a:fld>
            <a:endParaRPr lang="es-MX"/>
          </a:p>
        </p:txBody>
      </p:sp>
    </p:spTree>
    <p:extLst>
      <p:ext uri="{BB962C8B-B14F-4D97-AF65-F5344CB8AC3E}">
        <p14:creationId xmlns:p14="http://schemas.microsoft.com/office/powerpoint/2010/main" val="3834222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Mejorar el paralelismo</a:t>
            </a:r>
          </a:p>
        </p:txBody>
      </p:sp>
      <p:sp>
        <p:nvSpPr>
          <p:cNvPr id="3" name="Marcador de contenido 2"/>
          <p:cNvSpPr>
            <a:spLocks noGrp="1"/>
          </p:cNvSpPr>
          <p:nvPr>
            <p:ph idx="1"/>
          </p:nvPr>
        </p:nvSpPr>
        <p:spPr/>
        <p:txBody>
          <a:bodyPr>
            <a:normAutofit/>
          </a:bodyPr>
          <a:lstStyle/>
          <a:p>
            <a:r>
              <a:rPr lang="es-MX" dirty="0"/>
              <a:t>Los procesadores actuales son multicore y pueden correr código en paralelo.</a:t>
            </a:r>
          </a:p>
          <a:p>
            <a:r>
              <a:rPr lang="es-MX" dirty="0"/>
              <a:t>Las dependencias de datos verdaderas son bloqueadores de optimización.</a:t>
            </a:r>
          </a:p>
          <a:p>
            <a:r>
              <a:rPr lang="es-MX" dirty="0"/>
              <a:t>Este ciclo tiene dependencias entre iteraciones:</a:t>
            </a:r>
          </a:p>
          <a:p>
            <a:pPr marL="0" indent="0">
              <a:buNone/>
            </a:pPr>
            <a:r>
              <a:rPr lang="es-ES_tradnl" dirty="0">
                <a:latin typeface="Times New Roman" panose="02020603050405020304" pitchFamily="18" charset="0"/>
                <a:cs typeface="Times New Roman" panose="02020603050405020304" pitchFamily="18" charset="0"/>
              </a:rPr>
              <a:t>    </a:t>
            </a:r>
            <a:r>
              <a:rPr lang="es-ES_tradnl" b="1" dirty="0">
                <a:solidFill>
                  <a:srgbClr val="00B050"/>
                </a:solidFill>
                <a:latin typeface="Times New Roman" panose="02020603050405020304" pitchFamily="18" charset="0"/>
                <a:cs typeface="Times New Roman" panose="02020603050405020304" pitchFamily="18" charset="0"/>
              </a:rPr>
              <a:t>/* Combine 2 </a:t>
            </a:r>
            <a:r>
              <a:rPr lang="es-ES_tradnl" b="1" dirty="0" err="1">
                <a:solidFill>
                  <a:srgbClr val="00B050"/>
                </a:solidFill>
                <a:latin typeface="Times New Roman" panose="02020603050405020304" pitchFamily="18" charset="0"/>
                <a:cs typeface="Times New Roman" panose="02020603050405020304" pitchFamily="18" charset="0"/>
              </a:rPr>
              <a:t>elements</a:t>
            </a:r>
            <a:r>
              <a:rPr lang="es-ES_tradnl" b="1" dirty="0">
                <a:solidFill>
                  <a:srgbClr val="00B050"/>
                </a:solidFill>
                <a:latin typeface="Times New Roman" panose="02020603050405020304" pitchFamily="18" charset="0"/>
                <a:cs typeface="Times New Roman" panose="02020603050405020304" pitchFamily="18" charset="0"/>
              </a:rPr>
              <a:t> at a time */</a:t>
            </a:r>
          </a:p>
          <a:p>
            <a:pPr marL="0" indent="0">
              <a:buNone/>
            </a:pPr>
            <a:r>
              <a:rPr lang="es-ES_tradnl" dirty="0">
                <a:latin typeface="Times New Roman" panose="02020603050405020304" pitchFamily="18" charset="0"/>
                <a:cs typeface="Times New Roman" panose="02020603050405020304" pitchFamily="18" charset="0"/>
              </a:rPr>
              <a:t>    </a:t>
            </a:r>
            <a:r>
              <a:rPr lang="es-ES_tradnl" dirty="0" err="1">
                <a:latin typeface="Times New Roman" panose="02020603050405020304" pitchFamily="18" charset="0"/>
                <a:cs typeface="Times New Roman" panose="02020603050405020304" pitchFamily="18" charset="0"/>
              </a:rPr>
              <a:t>for</a:t>
            </a:r>
            <a:r>
              <a:rPr lang="es-ES_tradnl" dirty="0">
                <a:latin typeface="Times New Roman" panose="02020603050405020304" pitchFamily="18" charset="0"/>
                <a:cs typeface="Times New Roman" panose="02020603050405020304" pitchFamily="18" charset="0"/>
              </a:rPr>
              <a:t>(i = 0; i &lt; </a:t>
            </a:r>
            <a:r>
              <a:rPr lang="es-ES_tradnl" dirty="0" err="1">
                <a:latin typeface="Times New Roman" panose="02020603050405020304" pitchFamily="18" charset="0"/>
                <a:cs typeface="Times New Roman" panose="02020603050405020304" pitchFamily="18" charset="0"/>
              </a:rPr>
              <a:t>limit</a:t>
            </a:r>
            <a:r>
              <a:rPr lang="es-ES_tradnl" dirty="0">
                <a:latin typeface="Times New Roman" panose="02020603050405020304" pitchFamily="18" charset="0"/>
                <a:cs typeface="Times New Roman" panose="02020603050405020304" pitchFamily="18" charset="0"/>
              </a:rPr>
              <a:t>; i += 2) {</a:t>
            </a:r>
          </a:p>
          <a:p>
            <a:pPr marL="0" indent="0">
              <a:buNone/>
            </a:pPr>
            <a:r>
              <a:rPr lang="es-ES_tradnl" dirty="0">
                <a:latin typeface="Times New Roman" panose="02020603050405020304" pitchFamily="18" charset="0"/>
                <a:cs typeface="Times New Roman" panose="02020603050405020304" pitchFamily="18" charset="0"/>
              </a:rPr>
              <a:t>        </a:t>
            </a:r>
            <a:r>
              <a:rPr lang="es-ES_tradnl" dirty="0" err="1">
                <a:latin typeface="Times New Roman" panose="02020603050405020304" pitchFamily="18" charset="0"/>
                <a:cs typeface="Times New Roman" panose="02020603050405020304" pitchFamily="18" charset="0"/>
              </a:rPr>
              <a:t>acc</a:t>
            </a:r>
            <a:r>
              <a:rPr lang="es-ES_tradnl" dirty="0">
                <a:latin typeface="Times New Roman" panose="02020603050405020304" pitchFamily="18" charset="0"/>
                <a:cs typeface="Times New Roman" panose="02020603050405020304" pitchFamily="18" charset="0"/>
              </a:rPr>
              <a:t> = (</a:t>
            </a:r>
            <a:r>
              <a:rPr lang="es-ES_tradnl" dirty="0" err="1">
                <a:latin typeface="Times New Roman" panose="02020603050405020304" pitchFamily="18" charset="0"/>
                <a:cs typeface="Times New Roman" panose="02020603050405020304" pitchFamily="18" charset="0"/>
              </a:rPr>
              <a:t>acc</a:t>
            </a:r>
            <a:r>
              <a:rPr lang="es-ES_tradnl" dirty="0">
                <a:latin typeface="Times New Roman" panose="02020603050405020304" pitchFamily="18" charset="0"/>
                <a:cs typeface="Times New Roman" panose="02020603050405020304" pitchFamily="18" charset="0"/>
              </a:rPr>
              <a:t> OP data[i]) OP data[i + 1];</a:t>
            </a:r>
          </a:p>
          <a:p>
            <a:pPr marL="0" indent="0">
              <a:buNone/>
            </a:pPr>
            <a:r>
              <a:rPr lang="es-ES_tradnl" dirty="0">
                <a:latin typeface="Times New Roman" panose="02020603050405020304" pitchFamily="18" charset="0"/>
                <a:cs typeface="Times New Roman" panose="02020603050405020304" pitchFamily="18" charset="0"/>
              </a:rPr>
              <a:t>    }</a:t>
            </a:r>
            <a:endParaRPr lang="es-MX" dirty="0"/>
          </a:p>
          <a:p>
            <a:endParaRPr lang="es-MX" dirty="0"/>
          </a:p>
        </p:txBody>
      </p:sp>
      <p:sp>
        <p:nvSpPr>
          <p:cNvPr id="4" name="Marcador de pie de página 3"/>
          <p:cNvSpPr>
            <a:spLocks noGrp="1"/>
          </p:cNvSpPr>
          <p:nvPr>
            <p:ph type="ftr" sz="quarter" idx="11"/>
          </p:nvPr>
        </p:nvSpPr>
        <p:spPr/>
        <p:txBody>
          <a:bodyPr/>
          <a:lstStyle/>
          <a:p>
            <a:r>
              <a:rPr lang="es-MX"/>
              <a:t>Universidad de Sonora</a:t>
            </a:r>
          </a:p>
        </p:txBody>
      </p:sp>
      <p:sp>
        <p:nvSpPr>
          <p:cNvPr id="5" name="Marcador de número de diapositiva 4"/>
          <p:cNvSpPr>
            <a:spLocks noGrp="1"/>
          </p:cNvSpPr>
          <p:nvPr>
            <p:ph type="sldNum" sz="quarter" idx="12"/>
          </p:nvPr>
        </p:nvSpPr>
        <p:spPr/>
        <p:txBody>
          <a:bodyPr/>
          <a:lstStyle/>
          <a:p>
            <a:fld id="{047EF63E-E39E-4629-A876-530D649DE2E7}" type="slidenum">
              <a:rPr lang="es-MX" smtClean="0"/>
              <a:t>82</a:t>
            </a:fld>
            <a:endParaRPr lang="es-MX"/>
          </a:p>
        </p:txBody>
      </p:sp>
    </p:spTree>
    <p:extLst>
      <p:ext uri="{BB962C8B-B14F-4D97-AF65-F5344CB8AC3E}">
        <p14:creationId xmlns:p14="http://schemas.microsoft.com/office/powerpoint/2010/main" val="1175148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Mejorar el paralelismo</a:t>
            </a:r>
          </a:p>
        </p:txBody>
      </p:sp>
      <p:sp>
        <p:nvSpPr>
          <p:cNvPr id="3" name="Marcador de contenido 2"/>
          <p:cNvSpPr>
            <a:spLocks noGrp="1"/>
          </p:cNvSpPr>
          <p:nvPr>
            <p:ph idx="1"/>
          </p:nvPr>
        </p:nvSpPr>
        <p:spPr/>
        <p:txBody>
          <a:bodyPr/>
          <a:lstStyle/>
          <a:p>
            <a:r>
              <a:rPr lang="es-MX" dirty="0"/>
              <a:t>Una solución es calcular varios acumuladores y combinarlos al final.</a:t>
            </a:r>
          </a:p>
          <a:p>
            <a:endParaRPr lang="es-MX" dirty="0"/>
          </a:p>
        </p:txBody>
      </p:sp>
      <p:sp>
        <p:nvSpPr>
          <p:cNvPr id="4" name="Marcador de pie de página 3"/>
          <p:cNvSpPr>
            <a:spLocks noGrp="1"/>
          </p:cNvSpPr>
          <p:nvPr>
            <p:ph type="ftr" sz="quarter" idx="11"/>
          </p:nvPr>
        </p:nvSpPr>
        <p:spPr/>
        <p:txBody>
          <a:bodyPr/>
          <a:lstStyle/>
          <a:p>
            <a:r>
              <a:rPr lang="es-MX"/>
              <a:t>Universidad de Sonora</a:t>
            </a:r>
          </a:p>
        </p:txBody>
      </p:sp>
      <p:sp>
        <p:nvSpPr>
          <p:cNvPr id="5" name="Marcador de número de diapositiva 4"/>
          <p:cNvSpPr>
            <a:spLocks noGrp="1"/>
          </p:cNvSpPr>
          <p:nvPr>
            <p:ph type="sldNum" sz="quarter" idx="12"/>
          </p:nvPr>
        </p:nvSpPr>
        <p:spPr/>
        <p:txBody>
          <a:bodyPr/>
          <a:lstStyle/>
          <a:p>
            <a:fld id="{047EF63E-E39E-4629-A876-530D649DE2E7}" type="slidenum">
              <a:rPr lang="es-MX" smtClean="0"/>
              <a:t>83</a:t>
            </a:fld>
            <a:endParaRPr lang="es-MX"/>
          </a:p>
        </p:txBody>
      </p:sp>
    </p:spTree>
    <p:extLst>
      <p:ext uri="{BB962C8B-B14F-4D97-AF65-F5344CB8AC3E}">
        <p14:creationId xmlns:p14="http://schemas.microsoft.com/office/powerpoint/2010/main" val="1275939522"/>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Desenrollamiento 2 x 2</a:t>
            </a:r>
          </a:p>
        </p:txBody>
      </p:sp>
      <p:sp>
        <p:nvSpPr>
          <p:cNvPr id="3" name="Marcador de contenido 2"/>
          <p:cNvSpPr>
            <a:spLocks noGrp="1"/>
          </p:cNvSpPr>
          <p:nvPr>
            <p:ph idx="1"/>
          </p:nvPr>
        </p:nvSpPr>
        <p:spPr/>
        <p:txBody>
          <a:bodyPr/>
          <a:lstStyle/>
          <a:p>
            <a:r>
              <a:rPr lang="es-MX" dirty="0"/>
              <a:t>Hay dos acumuladores: </a:t>
            </a:r>
            <a:r>
              <a:rPr lang="es-MX" dirty="0">
                <a:latin typeface="Times New Roman" panose="02020603050405020304" pitchFamily="18" charset="0"/>
                <a:cs typeface="Times New Roman" panose="02020603050405020304" pitchFamily="18" charset="0"/>
              </a:rPr>
              <a:t>acc0</a:t>
            </a:r>
            <a:r>
              <a:rPr lang="es-MX" dirty="0"/>
              <a:t> y </a:t>
            </a:r>
            <a:r>
              <a:rPr lang="es-MX" dirty="0">
                <a:latin typeface="Times New Roman" panose="02020603050405020304" pitchFamily="18" charset="0"/>
                <a:cs typeface="Times New Roman" panose="02020603050405020304" pitchFamily="18" charset="0"/>
              </a:rPr>
              <a:t>acc1</a:t>
            </a:r>
            <a:r>
              <a:rPr lang="es-MX" dirty="0"/>
              <a:t>.</a:t>
            </a:r>
          </a:p>
          <a:p>
            <a:r>
              <a:rPr lang="es-MX" dirty="0"/>
              <a:t>El acumulador </a:t>
            </a:r>
            <a:r>
              <a:rPr lang="es-MX" dirty="0">
                <a:latin typeface="Times New Roman" panose="02020603050405020304" pitchFamily="18" charset="0"/>
                <a:cs typeface="Times New Roman" panose="02020603050405020304" pitchFamily="18" charset="0"/>
              </a:rPr>
              <a:t>acc0</a:t>
            </a:r>
            <a:r>
              <a:rPr lang="es-MX" dirty="0"/>
              <a:t> acumular los valores con índices pares.</a:t>
            </a:r>
          </a:p>
          <a:p>
            <a:r>
              <a:rPr lang="es-MX" dirty="0"/>
              <a:t>El acumulador </a:t>
            </a:r>
            <a:r>
              <a:rPr lang="es-MX" dirty="0">
                <a:latin typeface="Times New Roman" panose="02020603050405020304" pitchFamily="18" charset="0"/>
                <a:cs typeface="Times New Roman" panose="02020603050405020304" pitchFamily="18" charset="0"/>
              </a:rPr>
              <a:t>acc1</a:t>
            </a:r>
            <a:r>
              <a:rPr lang="es-MX" dirty="0"/>
              <a:t> acumular los valores con índices impares.</a:t>
            </a:r>
          </a:p>
          <a:p>
            <a:endParaRPr lang="es-MX" dirty="0"/>
          </a:p>
        </p:txBody>
      </p:sp>
      <p:sp>
        <p:nvSpPr>
          <p:cNvPr id="4" name="Marcador de pie de página 3"/>
          <p:cNvSpPr>
            <a:spLocks noGrp="1"/>
          </p:cNvSpPr>
          <p:nvPr>
            <p:ph type="ftr" sz="quarter" idx="11"/>
          </p:nvPr>
        </p:nvSpPr>
        <p:spPr/>
        <p:txBody>
          <a:bodyPr/>
          <a:lstStyle/>
          <a:p>
            <a:r>
              <a:rPr lang="es-MX"/>
              <a:t>Universidad de Sonora</a:t>
            </a:r>
          </a:p>
        </p:txBody>
      </p:sp>
      <p:sp>
        <p:nvSpPr>
          <p:cNvPr id="5" name="Marcador de número de diapositiva 4"/>
          <p:cNvSpPr>
            <a:spLocks noGrp="1"/>
          </p:cNvSpPr>
          <p:nvPr>
            <p:ph type="sldNum" sz="quarter" idx="12"/>
          </p:nvPr>
        </p:nvSpPr>
        <p:spPr/>
        <p:txBody>
          <a:bodyPr/>
          <a:lstStyle/>
          <a:p>
            <a:fld id="{047EF63E-E39E-4629-A876-530D649DE2E7}" type="slidenum">
              <a:rPr lang="es-MX" smtClean="0"/>
              <a:t>84</a:t>
            </a:fld>
            <a:endParaRPr lang="es-MX"/>
          </a:p>
        </p:txBody>
      </p:sp>
    </p:spTree>
    <p:extLst>
      <p:ext uri="{BB962C8B-B14F-4D97-AF65-F5344CB8AC3E}">
        <p14:creationId xmlns:p14="http://schemas.microsoft.com/office/powerpoint/2010/main" val="1278334445"/>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Versión 6 de </a:t>
            </a:r>
            <a:r>
              <a:rPr lang="es-MX" dirty="0">
                <a:latin typeface="Times New Roman" panose="02020603050405020304" pitchFamily="18" charset="0"/>
                <a:cs typeface="Times New Roman" panose="02020603050405020304" pitchFamily="18" charset="0"/>
              </a:rPr>
              <a:t>combine</a:t>
            </a:r>
          </a:p>
        </p:txBody>
      </p:sp>
      <p:sp>
        <p:nvSpPr>
          <p:cNvPr id="3" name="Marcador de contenido 2"/>
          <p:cNvSpPr>
            <a:spLocks noGrp="1"/>
          </p:cNvSpPr>
          <p:nvPr>
            <p:ph idx="1"/>
          </p:nvPr>
        </p:nvSpPr>
        <p:spPr/>
        <p:txBody>
          <a:bodyPr>
            <a:normAutofit/>
          </a:bodyPr>
          <a:lstStyle/>
          <a:p>
            <a:pPr marL="0" indent="0">
              <a:buNone/>
            </a:pPr>
            <a:r>
              <a:rPr lang="es-MX" dirty="0">
                <a:latin typeface="Times New Roman" panose="02020603050405020304" pitchFamily="18" charset="0"/>
                <a:cs typeface="Times New Roman" panose="02020603050405020304" pitchFamily="18" charset="0"/>
              </a:rPr>
              <a:t>    </a:t>
            </a:r>
            <a:r>
              <a:rPr lang="es-MX" b="1" dirty="0">
                <a:solidFill>
                  <a:srgbClr val="00B050"/>
                </a:solidFill>
                <a:latin typeface="Times New Roman" panose="02020603050405020304" pitchFamily="18" charset="0"/>
                <a:cs typeface="Times New Roman" panose="02020603050405020304" pitchFamily="18" charset="0"/>
              </a:rPr>
              <a:t>/* 2 x 2 </a:t>
            </a:r>
            <a:r>
              <a:rPr lang="es-MX" b="1" dirty="0" err="1">
                <a:solidFill>
                  <a:srgbClr val="00B050"/>
                </a:solidFill>
                <a:latin typeface="Times New Roman" panose="02020603050405020304" pitchFamily="18" charset="0"/>
                <a:cs typeface="Times New Roman" panose="02020603050405020304" pitchFamily="18" charset="0"/>
              </a:rPr>
              <a:t>loop</a:t>
            </a:r>
            <a:r>
              <a:rPr lang="es-MX" b="1" dirty="0">
                <a:solidFill>
                  <a:srgbClr val="00B050"/>
                </a:solidFill>
                <a:latin typeface="Times New Roman" panose="02020603050405020304" pitchFamily="18" charset="0"/>
                <a:cs typeface="Times New Roman" panose="02020603050405020304" pitchFamily="18" charset="0"/>
              </a:rPr>
              <a:t> </a:t>
            </a:r>
            <a:r>
              <a:rPr lang="es-MX" b="1" dirty="0" err="1">
                <a:solidFill>
                  <a:srgbClr val="00B050"/>
                </a:solidFill>
                <a:latin typeface="Times New Roman" panose="02020603050405020304" pitchFamily="18" charset="0"/>
                <a:cs typeface="Times New Roman" panose="02020603050405020304" pitchFamily="18" charset="0"/>
              </a:rPr>
              <a:t>unrolling</a:t>
            </a:r>
            <a:r>
              <a:rPr lang="es-MX" b="1" dirty="0">
                <a:solidFill>
                  <a:srgbClr val="00B050"/>
                </a:solidFill>
                <a:latin typeface="Times New Roman" panose="02020603050405020304" pitchFamily="18" charset="0"/>
                <a:cs typeface="Times New Roman" panose="02020603050405020304" pitchFamily="18" charset="0"/>
              </a:rPr>
              <a:t> */</a:t>
            </a:r>
          </a:p>
          <a:p>
            <a:pPr marL="0" indent="0">
              <a:buNone/>
            </a:pPr>
            <a:r>
              <a:rPr lang="es-MX" dirty="0">
                <a:latin typeface="Times New Roman" panose="02020603050405020304" pitchFamily="18" charset="0"/>
                <a:cs typeface="Times New Roman" panose="02020603050405020304" pitchFamily="18" charset="0"/>
              </a:rPr>
              <a:t>    </a:t>
            </a:r>
            <a:r>
              <a:rPr lang="es-MX" dirty="0" err="1">
                <a:latin typeface="Times New Roman" panose="02020603050405020304" pitchFamily="18" charset="0"/>
                <a:cs typeface="Times New Roman" panose="02020603050405020304" pitchFamily="18" charset="0"/>
              </a:rPr>
              <a:t>void</a:t>
            </a:r>
            <a:r>
              <a:rPr lang="es-MX" dirty="0">
                <a:latin typeface="Times New Roman" panose="02020603050405020304" pitchFamily="18" charset="0"/>
                <a:cs typeface="Times New Roman" panose="02020603050405020304" pitchFamily="18" charset="0"/>
              </a:rPr>
              <a:t> combine6(</a:t>
            </a:r>
            <a:r>
              <a:rPr lang="es-MX" dirty="0" err="1">
                <a:latin typeface="Times New Roman" panose="02020603050405020304" pitchFamily="18" charset="0"/>
                <a:cs typeface="Times New Roman" panose="02020603050405020304" pitchFamily="18" charset="0"/>
              </a:rPr>
              <a:t>vec_ptr</a:t>
            </a:r>
            <a:r>
              <a:rPr lang="es-MX" dirty="0">
                <a:latin typeface="Times New Roman" panose="02020603050405020304" pitchFamily="18" charset="0"/>
                <a:cs typeface="Times New Roman" panose="02020603050405020304" pitchFamily="18" charset="0"/>
              </a:rPr>
              <a:t> v, </a:t>
            </a:r>
            <a:r>
              <a:rPr lang="es-MX" dirty="0" err="1">
                <a:latin typeface="Times New Roman" panose="02020603050405020304" pitchFamily="18" charset="0"/>
                <a:cs typeface="Times New Roman" panose="02020603050405020304" pitchFamily="18" charset="0"/>
              </a:rPr>
              <a:t>data_t</a:t>
            </a:r>
            <a:r>
              <a:rPr lang="es-MX" dirty="0">
                <a:latin typeface="Times New Roman" panose="02020603050405020304" pitchFamily="18" charset="0"/>
                <a:cs typeface="Times New Roman" panose="02020603050405020304" pitchFamily="18" charset="0"/>
              </a:rPr>
              <a:t> *</a:t>
            </a:r>
            <a:r>
              <a:rPr lang="es-MX" dirty="0" err="1">
                <a:latin typeface="Times New Roman" panose="02020603050405020304" pitchFamily="18" charset="0"/>
                <a:cs typeface="Times New Roman" panose="02020603050405020304" pitchFamily="18" charset="0"/>
              </a:rPr>
              <a:t>dest</a:t>
            </a:r>
            <a:r>
              <a:rPr lang="es-MX" dirty="0">
                <a:latin typeface="Times New Roman" panose="02020603050405020304" pitchFamily="18" charset="0"/>
                <a:cs typeface="Times New Roman" panose="02020603050405020304" pitchFamily="18" charset="0"/>
              </a:rPr>
              <a:t>)</a:t>
            </a:r>
          </a:p>
          <a:p>
            <a:pPr marL="0" indent="0">
              <a:buNone/>
            </a:pPr>
            <a:r>
              <a:rPr lang="es-MX" dirty="0">
                <a:latin typeface="Times New Roman" panose="02020603050405020304" pitchFamily="18" charset="0"/>
                <a:cs typeface="Times New Roman" panose="02020603050405020304" pitchFamily="18" charset="0"/>
              </a:rPr>
              <a:t>    {</a:t>
            </a:r>
          </a:p>
          <a:p>
            <a:pPr marL="0" indent="0">
              <a:buNone/>
            </a:pPr>
            <a:r>
              <a:rPr lang="es-MX" dirty="0">
                <a:latin typeface="Times New Roman" panose="02020603050405020304" pitchFamily="18" charset="0"/>
                <a:cs typeface="Times New Roman" panose="02020603050405020304" pitchFamily="18" charset="0"/>
              </a:rPr>
              <a:t>        </a:t>
            </a:r>
            <a:r>
              <a:rPr lang="es-MX" dirty="0" err="1">
                <a:latin typeface="Times New Roman" panose="02020603050405020304" pitchFamily="18" charset="0"/>
                <a:cs typeface="Times New Roman" panose="02020603050405020304" pitchFamily="18" charset="0"/>
              </a:rPr>
              <a:t>long</a:t>
            </a:r>
            <a:r>
              <a:rPr lang="es-MX" dirty="0">
                <a:latin typeface="Times New Roman" panose="02020603050405020304" pitchFamily="18" charset="0"/>
                <a:cs typeface="Times New Roman" panose="02020603050405020304" pitchFamily="18" charset="0"/>
              </a:rPr>
              <a:t> i;</a:t>
            </a:r>
          </a:p>
          <a:p>
            <a:pPr marL="0" indent="0">
              <a:buNone/>
            </a:pPr>
            <a:r>
              <a:rPr lang="es-MX" dirty="0">
                <a:latin typeface="Times New Roman" panose="02020603050405020304" pitchFamily="18" charset="0"/>
                <a:cs typeface="Times New Roman" panose="02020603050405020304" pitchFamily="18" charset="0"/>
              </a:rPr>
              <a:t>        </a:t>
            </a:r>
            <a:r>
              <a:rPr lang="es-MX" dirty="0" err="1">
                <a:latin typeface="Times New Roman" panose="02020603050405020304" pitchFamily="18" charset="0"/>
                <a:cs typeface="Times New Roman" panose="02020603050405020304" pitchFamily="18" charset="0"/>
              </a:rPr>
              <a:t>long</a:t>
            </a:r>
            <a:r>
              <a:rPr lang="es-MX" dirty="0">
                <a:latin typeface="Times New Roman" panose="02020603050405020304" pitchFamily="18" charset="0"/>
                <a:cs typeface="Times New Roman" panose="02020603050405020304" pitchFamily="18" charset="0"/>
              </a:rPr>
              <a:t> </a:t>
            </a:r>
            <a:r>
              <a:rPr lang="es-MX" dirty="0" err="1">
                <a:latin typeface="Times New Roman" panose="02020603050405020304" pitchFamily="18" charset="0"/>
                <a:cs typeface="Times New Roman" panose="02020603050405020304" pitchFamily="18" charset="0"/>
              </a:rPr>
              <a:t>length</a:t>
            </a:r>
            <a:r>
              <a:rPr lang="es-MX" dirty="0">
                <a:latin typeface="Times New Roman" panose="02020603050405020304" pitchFamily="18" charset="0"/>
                <a:cs typeface="Times New Roman" panose="02020603050405020304" pitchFamily="18" charset="0"/>
              </a:rPr>
              <a:t> = </a:t>
            </a:r>
            <a:r>
              <a:rPr lang="es-MX" dirty="0" err="1">
                <a:latin typeface="Times New Roman" panose="02020603050405020304" pitchFamily="18" charset="0"/>
                <a:cs typeface="Times New Roman" panose="02020603050405020304" pitchFamily="18" charset="0"/>
              </a:rPr>
              <a:t>vec_length</a:t>
            </a:r>
            <a:r>
              <a:rPr lang="es-MX" dirty="0">
                <a:latin typeface="Times New Roman" panose="02020603050405020304" pitchFamily="18" charset="0"/>
                <a:cs typeface="Times New Roman" panose="02020603050405020304" pitchFamily="18" charset="0"/>
              </a:rPr>
              <a:t>(v);</a:t>
            </a:r>
          </a:p>
          <a:p>
            <a:pPr marL="0" indent="0">
              <a:buNone/>
            </a:pPr>
            <a:r>
              <a:rPr lang="es-MX" dirty="0">
                <a:latin typeface="Times New Roman" panose="02020603050405020304" pitchFamily="18" charset="0"/>
                <a:cs typeface="Times New Roman" panose="02020603050405020304" pitchFamily="18" charset="0"/>
              </a:rPr>
              <a:t>        </a:t>
            </a:r>
            <a:r>
              <a:rPr lang="es-MX" dirty="0" err="1">
                <a:latin typeface="Times New Roman" panose="02020603050405020304" pitchFamily="18" charset="0"/>
                <a:cs typeface="Times New Roman" panose="02020603050405020304" pitchFamily="18" charset="0"/>
              </a:rPr>
              <a:t>long</a:t>
            </a:r>
            <a:r>
              <a:rPr lang="es-MX" dirty="0">
                <a:latin typeface="Times New Roman" panose="02020603050405020304" pitchFamily="18" charset="0"/>
                <a:cs typeface="Times New Roman" panose="02020603050405020304" pitchFamily="18" charset="0"/>
              </a:rPr>
              <a:t> </a:t>
            </a:r>
            <a:r>
              <a:rPr lang="es-MX" dirty="0" err="1">
                <a:latin typeface="Times New Roman" panose="02020603050405020304" pitchFamily="18" charset="0"/>
                <a:cs typeface="Times New Roman" panose="02020603050405020304" pitchFamily="18" charset="0"/>
              </a:rPr>
              <a:t>limit</a:t>
            </a:r>
            <a:r>
              <a:rPr lang="es-MX" dirty="0">
                <a:latin typeface="Times New Roman" panose="02020603050405020304" pitchFamily="18" charset="0"/>
                <a:cs typeface="Times New Roman" panose="02020603050405020304" pitchFamily="18" charset="0"/>
              </a:rPr>
              <a:t> = </a:t>
            </a:r>
            <a:r>
              <a:rPr lang="es-MX" dirty="0" err="1">
                <a:latin typeface="Times New Roman" panose="02020603050405020304" pitchFamily="18" charset="0"/>
                <a:cs typeface="Times New Roman" panose="02020603050405020304" pitchFamily="18" charset="0"/>
              </a:rPr>
              <a:t>length</a:t>
            </a:r>
            <a:r>
              <a:rPr lang="es-MX" dirty="0">
                <a:latin typeface="Times New Roman" panose="02020603050405020304" pitchFamily="18" charset="0"/>
                <a:cs typeface="Times New Roman" panose="02020603050405020304" pitchFamily="18" charset="0"/>
              </a:rPr>
              <a:t> – 1 ;</a:t>
            </a:r>
          </a:p>
          <a:p>
            <a:pPr marL="0" indent="0">
              <a:buNone/>
            </a:pPr>
            <a:r>
              <a:rPr lang="es-MX" dirty="0">
                <a:latin typeface="Times New Roman" panose="02020603050405020304" pitchFamily="18" charset="0"/>
                <a:cs typeface="Times New Roman" panose="02020603050405020304" pitchFamily="18" charset="0"/>
              </a:rPr>
              <a:t>        </a:t>
            </a:r>
            <a:r>
              <a:rPr lang="es-MX" dirty="0" err="1">
                <a:latin typeface="Times New Roman" panose="02020603050405020304" pitchFamily="18" charset="0"/>
                <a:cs typeface="Times New Roman" panose="02020603050405020304" pitchFamily="18" charset="0"/>
              </a:rPr>
              <a:t>data_t</a:t>
            </a:r>
            <a:r>
              <a:rPr lang="es-MX" dirty="0">
                <a:latin typeface="Times New Roman" panose="02020603050405020304" pitchFamily="18" charset="0"/>
                <a:cs typeface="Times New Roman" panose="02020603050405020304" pitchFamily="18" charset="0"/>
              </a:rPr>
              <a:t> *data = </a:t>
            </a:r>
            <a:r>
              <a:rPr lang="es-MX" dirty="0" err="1">
                <a:latin typeface="Times New Roman" panose="02020603050405020304" pitchFamily="18" charset="0"/>
                <a:cs typeface="Times New Roman" panose="02020603050405020304" pitchFamily="18" charset="0"/>
              </a:rPr>
              <a:t>get_vec_start</a:t>
            </a:r>
            <a:r>
              <a:rPr lang="es-MX" dirty="0">
                <a:latin typeface="Times New Roman" panose="02020603050405020304" pitchFamily="18" charset="0"/>
                <a:cs typeface="Times New Roman" panose="02020603050405020304" pitchFamily="18" charset="0"/>
              </a:rPr>
              <a:t>(v);</a:t>
            </a:r>
          </a:p>
          <a:p>
            <a:pPr marL="0" indent="0">
              <a:buNone/>
            </a:pPr>
            <a:r>
              <a:rPr lang="es-MX" dirty="0">
                <a:latin typeface="Times New Roman" panose="02020603050405020304" pitchFamily="18" charset="0"/>
                <a:cs typeface="Times New Roman" panose="02020603050405020304" pitchFamily="18" charset="0"/>
              </a:rPr>
              <a:t>        </a:t>
            </a:r>
            <a:r>
              <a:rPr lang="es-MX" dirty="0" err="1">
                <a:latin typeface="Times New Roman" panose="02020603050405020304" pitchFamily="18" charset="0"/>
                <a:cs typeface="Times New Roman" panose="02020603050405020304" pitchFamily="18" charset="0"/>
              </a:rPr>
              <a:t>data_t</a:t>
            </a:r>
            <a:r>
              <a:rPr lang="es-MX" dirty="0">
                <a:latin typeface="Times New Roman" panose="02020603050405020304" pitchFamily="18" charset="0"/>
                <a:cs typeface="Times New Roman" panose="02020603050405020304" pitchFamily="18" charset="0"/>
              </a:rPr>
              <a:t> acc0 = IDENT;</a:t>
            </a:r>
          </a:p>
          <a:p>
            <a:pPr marL="0" indent="0">
              <a:buNone/>
            </a:pPr>
            <a:r>
              <a:rPr lang="es-MX" dirty="0">
                <a:latin typeface="Times New Roman" panose="02020603050405020304" pitchFamily="18" charset="0"/>
                <a:cs typeface="Times New Roman" panose="02020603050405020304" pitchFamily="18" charset="0"/>
              </a:rPr>
              <a:t>        </a:t>
            </a:r>
            <a:r>
              <a:rPr lang="es-MX" dirty="0" err="1">
                <a:latin typeface="Times New Roman" panose="02020603050405020304" pitchFamily="18" charset="0"/>
                <a:cs typeface="Times New Roman" panose="02020603050405020304" pitchFamily="18" charset="0"/>
              </a:rPr>
              <a:t>data_t</a:t>
            </a:r>
            <a:r>
              <a:rPr lang="es-MX" dirty="0">
                <a:latin typeface="Times New Roman" panose="02020603050405020304" pitchFamily="18" charset="0"/>
                <a:cs typeface="Times New Roman" panose="02020603050405020304" pitchFamily="18" charset="0"/>
              </a:rPr>
              <a:t> acc1 = IDENT;</a:t>
            </a:r>
          </a:p>
        </p:txBody>
      </p:sp>
      <p:sp>
        <p:nvSpPr>
          <p:cNvPr id="4" name="Marcador de pie de página 3"/>
          <p:cNvSpPr>
            <a:spLocks noGrp="1"/>
          </p:cNvSpPr>
          <p:nvPr>
            <p:ph type="ftr" sz="quarter" idx="11"/>
          </p:nvPr>
        </p:nvSpPr>
        <p:spPr/>
        <p:txBody>
          <a:bodyPr/>
          <a:lstStyle/>
          <a:p>
            <a:r>
              <a:rPr lang="es-MX"/>
              <a:t>Universidad de Sonora</a:t>
            </a:r>
          </a:p>
        </p:txBody>
      </p:sp>
      <p:sp>
        <p:nvSpPr>
          <p:cNvPr id="5" name="Marcador de número de diapositiva 4"/>
          <p:cNvSpPr>
            <a:spLocks noGrp="1"/>
          </p:cNvSpPr>
          <p:nvPr>
            <p:ph type="sldNum" sz="quarter" idx="12"/>
          </p:nvPr>
        </p:nvSpPr>
        <p:spPr/>
        <p:txBody>
          <a:bodyPr/>
          <a:lstStyle/>
          <a:p>
            <a:fld id="{047EF63E-E39E-4629-A876-530D649DE2E7}" type="slidenum">
              <a:rPr lang="es-MX" smtClean="0"/>
              <a:t>85</a:t>
            </a:fld>
            <a:endParaRPr lang="es-MX"/>
          </a:p>
        </p:txBody>
      </p:sp>
    </p:spTree>
    <p:extLst>
      <p:ext uri="{BB962C8B-B14F-4D97-AF65-F5344CB8AC3E}">
        <p14:creationId xmlns:p14="http://schemas.microsoft.com/office/powerpoint/2010/main" val="3608068292"/>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Versión 6 de </a:t>
            </a:r>
            <a:r>
              <a:rPr lang="es-MX" dirty="0">
                <a:latin typeface="Times New Roman" panose="02020603050405020304" pitchFamily="18" charset="0"/>
                <a:cs typeface="Times New Roman" panose="02020603050405020304" pitchFamily="18" charset="0"/>
              </a:rPr>
              <a:t>combine</a:t>
            </a:r>
            <a:endParaRPr lang="es-MX" dirty="0"/>
          </a:p>
        </p:txBody>
      </p:sp>
      <p:sp>
        <p:nvSpPr>
          <p:cNvPr id="3" name="Marcador de contenido 2"/>
          <p:cNvSpPr>
            <a:spLocks noGrp="1"/>
          </p:cNvSpPr>
          <p:nvPr>
            <p:ph idx="1"/>
          </p:nvPr>
        </p:nvSpPr>
        <p:spPr/>
        <p:txBody>
          <a:bodyPr/>
          <a:lstStyle/>
          <a:p>
            <a:pPr marL="0" indent="0">
              <a:buNone/>
            </a:pPr>
            <a:r>
              <a:rPr lang="en-US" dirty="0" smtClean="0">
                <a:latin typeface="Times New Roman" panose="02020603050405020304" pitchFamily="18" charset="0"/>
                <a:cs typeface="Times New Roman" panose="02020603050405020304" pitchFamily="18" charset="0"/>
              </a:rPr>
              <a:t>        </a:t>
            </a:r>
            <a:r>
              <a:rPr lang="en-US" b="1" dirty="0" smtClean="0">
                <a:solidFill>
                  <a:srgbClr val="00B050"/>
                </a:solidFill>
                <a:latin typeface="Times New Roman" panose="02020603050405020304" pitchFamily="18" charset="0"/>
                <a:cs typeface="Times New Roman" panose="02020603050405020304" pitchFamily="18" charset="0"/>
              </a:rPr>
              <a:t>/* Combine 2 elements at a time */</a:t>
            </a:r>
          </a:p>
          <a:p>
            <a:pPr marL="0" indent="0">
              <a:buNone/>
            </a:pPr>
            <a:r>
              <a:rPr lang="en-US" dirty="0" smtClean="0">
                <a:latin typeface="Times New Roman" panose="02020603050405020304" pitchFamily="18" charset="0"/>
                <a:cs typeface="Times New Roman" panose="02020603050405020304" pitchFamily="18" charset="0"/>
              </a:rPr>
              <a:t>        for (</a:t>
            </a:r>
            <a:r>
              <a:rPr lang="en-US" dirty="0" err="1" smtClean="0">
                <a:latin typeface="Times New Roman" panose="02020603050405020304" pitchFamily="18" charset="0"/>
                <a:cs typeface="Times New Roman" panose="02020603050405020304" pitchFamily="18" charset="0"/>
              </a:rPr>
              <a:t>i</a:t>
            </a:r>
            <a:r>
              <a:rPr lang="en-US" dirty="0" smtClean="0">
                <a:latin typeface="Times New Roman" panose="02020603050405020304" pitchFamily="18" charset="0"/>
                <a:cs typeface="Times New Roman" panose="02020603050405020304" pitchFamily="18" charset="0"/>
              </a:rPr>
              <a:t> = 0; </a:t>
            </a:r>
            <a:r>
              <a:rPr lang="en-US" dirty="0" err="1" smtClean="0">
                <a:latin typeface="Times New Roman" panose="02020603050405020304" pitchFamily="18" charset="0"/>
                <a:cs typeface="Times New Roman" panose="02020603050405020304" pitchFamily="18" charset="0"/>
              </a:rPr>
              <a:t>i</a:t>
            </a:r>
            <a:r>
              <a:rPr lang="en-US" dirty="0" smtClean="0">
                <a:latin typeface="Times New Roman" panose="02020603050405020304" pitchFamily="18" charset="0"/>
                <a:cs typeface="Times New Roman" panose="02020603050405020304" pitchFamily="18" charset="0"/>
              </a:rPr>
              <a:t> &lt; limit; </a:t>
            </a:r>
            <a:r>
              <a:rPr lang="en-US" dirty="0" err="1" smtClean="0">
                <a:latin typeface="Times New Roman" panose="02020603050405020304" pitchFamily="18" charset="0"/>
                <a:cs typeface="Times New Roman" panose="02020603050405020304" pitchFamily="18" charset="0"/>
              </a:rPr>
              <a:t>i</a:t>
            </a:r>
            <a:r>
              <a:rPr lang="en-US" dirty="0" smtClean="0">
                <a:latin typeface="Times New Roman" panose="02020603050405020304" pitchFamily="18" charset="0"/>
                <a:cs typeface="Times New Roman" panose="02020603050405020304" pitchFamily="18" charset="0"/>
              </a:rPr>
              <a:t> += 2) {</a:t>
            </a:r>
          </a:p>
          <a:p>
            <a:pPr marL="0" indent="0">
              <a:buNone/>
            </a:pPr>
            <a:r>
              <a:rPr lang="en-US" dirty="0" smtClean="0">
                <a:latin typeface="Times New Roman" panose="02020603050405020304" pitchFamily="18" charset="0"/>
                <a:cs typeface="Times New Roman" panose="02020603050405020304" pitchFamily="18" charset="0"/>
              </a:rPr>
              <a:t>            acc0 = acc0 OP data[</a:t>
            </a:r>
            <a:r>
              <a:rPr lang="en-US" dirty="0" err="1" smtClean="0">
                <a:latin typeface="Times New Roman" panose="02020603050405020304" pitchFamily="18" charset="0"/>
                <a:cs typeface="Times New Roman" panose="02020603050405020304" pitchFamily="18" charset="0"/>
              </a:rPr>
              <a:t>i</a:t>
            </a:r>
            <a:r>
              <a:rPr lang="en-US" dirty="0" smtClean="0">
                <a:latin typeface="Times New Roman" panose="02020603050405020304" pitchFamily="18" charset="0"/>
                <a:cs typeface="Times New Roman" panose="02020603050405020304" pitchFamily="18" charset="0"/>
              </a:rPr>
              <a:t>];</a:t>
            </a:r>
          </a:p>
          <a:p>
            <a:pPr marL="0" indent="0">
              <a:buNone/>
            </a:pPr>
            <a:r>
              <a:rPr lang="en-US" dirty="0" smtClean="0">
                <a:latin typeface="Times New Roman" panose="02020603050405020304" pitchFamily="18" charset="0"/>
                <a:cs typeface="Times New Roman" panose="02020603050405020304" pitchFamily="18" charset="0"/>
              </a:rPr>
              <a:t>            acc1 = acc1 OP data[</a:t>
            </a:r>
            <a:r>
              <a:rPr lang="en-US" dirty="0" err="1" smtClean="0">
                <a:latin typeface="Times New Roman" panose="02020603050405020304" pitchFamily="18" charset="0"/>
                <a:cs typeface="Times New Roman" panose="02020603050405020304" pitchFamily="18" charset="0"/>
              </a:rPr>
              <a:t>i</a:t>
            </a:r>
            <a:r>
              <a:rPr lang="en-US" dirty="0" smtClean="0">
                <a:latin typeface="Times New Roman" panose="02020603050405020304" pitchFamily="18" charset="0"/>
                <a:cs typeface="Times New Roman" panose="02020603050405020304" pitchFamily="18" charset="0"/>
              </a:rPr>
              <a:t> + 1];</a:t>
            </a:r>
          </a:p>
          <a:p>
            <a:pPr marL="0" indent="0">
              <a:buNone/>
            </a:pPr>
            <a:r>
              <a:rPr lang="en-US" dirty="0" smtClean="0">
                <a:latin typeface="Times New Roman" panose="02020603050405020304" pitchFamily="18" charset="0"/>
                <a:cs typeface="Times New Roman" panose="02020603050405020304" pitchFamily="18" charset="0"/>
              </a:rPr>
              <a:t>        }</a:t>
            </a:r>
          </a:p>
          <a:p>
            <a:endParaRPr lang="es-MX" dirty="0"/>
          </a:p>
        </p:txBody>
      </p:sp>
      <p:sp>
        <p:nvSpPr>
          <p:cNvPr id="4" name="Marcador de pie de página 3"/>
          <p:cNvSpPr>
            <a:spLocks noGrp="1"/>
          </p:cNvSpPr>
          <p:nvPr>
            <p:ph type="ftr" sz="quarter" idx="11"/>
          </p:nvPr>
        </p:nvSpPr>
        <p:spPr/>
        <p:txBody>
          <a:bodyPr/>
          <a:lstStyle/>
          <a:p>
            <a:r>
              <a:rPr lang="es-MX"/>
              <a:t>Universidad de Sonora</a:t>
            </a:r>
          </a:p>
        </p:txBody>
      </p:sp>
      <p:sp>
        <p:nvSpPr>
          <p:cNvPr id="5" name="Marcador de número de diapositiva 4"/>
          <p:cNvSpPr>
            <a:spLocks noGrp="1"/>
          </p:cNvSpPr>
          <p:nvPr>
            <p:ph type="sldNum" sz="quarter" idx="12"/>
          </p:nvPr>
        </p:nvSpPr>
        <p:spPr/>
        <p:txBody>
          <a:bodyPr/>
          <a:lstStyle/>
          <a:p>
            <a:fld id="{047EF63E-E39E-4629-A876-530D649DE2E7}" type="slidenum">
              <a:rPr lang="es-MX" smtClean="0"/>
              <a:t>86</a:t>
            </a:fld>
            <a:endParaRPr lang="es-MX"/>
          </a:p>
        </p:txBody>
      </p:sp>
    </p:spTree>
    <p:extLst>
      <p:ext uri="{BB962C8B-B14F-4D97-AF65-F5344CB8AC3E}">
        <p14:creationId xmlns:p14="http://schemas.microsoft.com/office/powerpoint/2010/main" val="4211801091"/>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Versión 6 de </a:t>
            </a:r>
            <a:r>
              <a:rPr lang="es-MX" dirty="0">
                <a:latin typeface="Times New Roman" panose="02020603050405020304" pitchFamily="18" charset="0"/>
                <a:cs typeface="Times New Roman" panose="02020603050405020304" pitchFamily="18" charset="0"/>
              </a:rPr>
              <a:t>combine</a:t>
            </a:r>
            <a:endParaRPr lang="es-MX" dirty="0"/>
          </a:p>
        </p:txBody>
      </p:sp>
      <p:sp>
        <p:nvSpPr>
          <p:cNvPr id="3" name="Marcador de contenido 2"/>
          <p:cNvSpPr>
            <a:spLocks noGrp="1"/>
          </p:cNvSpPr>
          <p:nvPr>
            <p:ph idx="1"/>
          </p:nvPr>
        </p:nvSpPr>
        <p:spPr/>
        <p:txBody>
          <a:bodyPr/>
          <a:lstStyle/>
          <a:p>
            <a:pPr marL="0" indent="0">
              <a:buNone/>
            </a:pPr>
            <a:r>
              <a:rPr lang="en-US" dirty="0" smtClean="0">
                <a:latin typeface="Times New Roman" panose="02020603050405020304" pitchFamily="18" charset="0"/>
                <a:cs typeface="Times New Roman" panose="02020603050405020304" pitchFamily="18" charset="0"/>
              </a:rPr>
              <a:t>        </a:t>
            </a:r>
            <a:r>
              <a:rPr lang="en-US" b="1" dirty="0" smtClean="0">
                <a:solidFill>
                  <a:srgbClr val="00B050"/>
                </a:solidFill>
                <a:latin typeface="Times New Roman" panose="02020603050405020304" pitchFamily="18" charset="0"/>
                <a:cs typeface="Times New Roman" panose="02020603050405020304" pitchFamily="18" charset="0"/>
              </a:rPr>
              <a:t>/* Finish any remaining elements */</a:t>
            </a:r>
          </a:p>
          <a:p>
            <a:pPr marL="0" indent="0">
              <a:buNone/>
            </a:pPr>
            <a:r>
              <a:rPr lang="en-US" dirty="0" smtClean="0">
                <a:latin typeface="Times New Roman" panose="02020603050405020304" pitchFamily="18" charset="0"/>
                <a:cs typeface="Times New Roman" panose="02020603050405020304" pitchFamily="18" charset="0"/>
              </a:rPr>
              <a:t>        for (; </a:t>
            </a:r>
            <a:r>
              <a:rPr lang="en-US" dirty="0" err="1" smtClean="0">
                <a:latin typeface="Times New Roman" panose="02020603050405020304" pitchFamily="18" charset="0"/>
                <a:cs typeface="Times New Roman" panose="02020603050405020304" pitchFamily="18" charset="0"/>
              </a:rPr>
              <a:t>i</a:t>
            </a:r>
            <a:r>
              <a:rPr lang="en-US" dirty="0" smtClean="0">
                <a:latin typeface="Times New Roman" panose="02020603050405020304" pitchFamily="18" charset="0"/>
                <a:cs typeface="Times New Roman" panose="02020603050405020304" pitchFamily="18" charset="0"/>
              </a:rPr>
              <a:t> &lt; length; </a:t>
            </a:r>
            <a:r>
              <a:rPr lang="en-US" dirty="0" err="1" smtClean="0">
                <a:latin typeface="Times New Roman" panose="02020603050405020304" pitchFamily="18" charset="0"/>
                <a:cs typeface="Times New Roman" panose="02020603050405020304" pitchFamily="18" charset="0"/>
              </a:rPr>
              <a:t>i</a:t>
            </a:r>
            <a:r>
              <a:rPr lang="en-US" dirty="0" smtClean="0">
                <a:latin typeface="Times New Roman" panose="02020603050405020304" pitchFamily="18" charset="0"/>
                <a:cs typeface="Times New Roman" panose="02020603050405020304" pitchFamily="18" charset="0"/>
              </a:rPr>
              <a:t>++) {</a:t>
            </a:r>
          </a:p>
          <a:p>
            <a:pPr marL="0" indent="0">
              <a:buNone/>
            </a:pPr>
            <a:r>
              <a:rPr lang="en-US" dirty="0" smtClean="0">
                <a:latin typeface="Times New Roman" panose="02020603050405020304" pitchFamily="18" charset="0"/>
                <a:cs typeface="Times New Roman" panose="02020603050405020304" pitchFamily="18" charset="0"/>
              </a:rPr>
              <a:t>            acc0 = acc0 OP data[</a:t>
            </a:r>
            <a:r>
              <a:rPr lang="en-US" dirty="0" err="1" smtClean="0">
                <a:latin typeface="Times New Roman" panose="02020603050405020304" pitchFamily="18" charset="0"/>
                <a:cs typeface="Times New Roman" panose="02020603050405020304" pitchFamily="18" charset="0"/>
              </a:rPr>
              <a:t>i</a:t>
            </a:r>
            <a:r>
              <a:rPr lang="en-US" dirty="0" smtClean="0">
                <a:latin typeface="Times New Roman" panose="02020603050405020304" pitchFamily="18" charset="0"/>
                <a:cs typeface="Times New Roman" panose="02020603050405020304" pitchFamily="18" charset="0"/>
              </a:rPr>
              <a:t>];</a:t>
            </a:r>
          </a:p>
          <a:p>
            <a:pPr marL="0" indent="0">
              <a:buNone/>
            </a:pPr>
            <a:r>
              <a:rPr lang="en-US" dirty="0" smtClean="0">
                <a:latin typeface="Times New Roman" panose="02020603050405020304" pitchFamily="18" charset="0"/>
                <a:cs typeface="Times New Roman" panose="02020603050405020304" pitchFamily="18" charset="0"/>
              </a:rPr>
              <a:t>        }</a:t>
            </a:r>
          </a:p>
          <a:p>
            <a:pPr marL="0" indent="0">
              <a:buNone/>
            </a:pP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dest</a:t>
            </a:r>
            <a:r>
              <a:rPr lang="en-US" dirty="0" smtClean="0">
                <a:latin typeface="Times New Roman" panose="02020603050405020304" pitchFamily="18" charset="0"/>
                <a:cs typeface="Times New Roman" panose="02020603050405020304" pitchFamily="18" charset="0"/>
              </a:rPr>
              <a:t> = acc0 OP acc1;</a:t>
            </a:r>
          </a:p>
          <a:p>
            <a:pPr marL="0" indent="0">
              <a:buNone/>
            </a:pPr>
            <a:r>
              <a:rPr lang="en-US" dirty="0" smtClean="0">
                <a:latin typeface="Times New Roman" panose="02020603050405020304" pitchFamily="18" charset="0"/>
                <a:cs typeface="Times New Roman" panose="02020603050405020304" pitchFamily="18" charset="0"/>
              </a:rPr>
              <a:t>    }</a:t>
            </a:r>
          </a:p>
          <a:p>
            <a:endParaRPr lang="es-MX" dirty="0"/>
          </a:p>
        </p:txBody>
      </p:sp>
      <p:sp>
        <p:nvSpPr>
          <p:cNvPr id="4" name="Marcador de pie de página 3"/>
          <p:cNvSpPr>
            <a:spLocks noGrp="1"/>
          </p:cNvSpPr>
          <p:nvPr>
            <p:ph type="ftr" sz="quarter" idx="11"/>
          </p:nvPr>
        </p:nvSpPr>
        <p:spPr/>
        <p:txBody>
          <a:bodyPr/>
          <a:lstStyle/>
          <a:p>
            <a:r>
              <a:rPr lang="es-MX"/>
              <a:t>Universidad de Sonora</a:t>
            </a:r>
          </a:p>
        </p:txBody>
      </p:sp>
      <p:sp>
        <p:nvSpPr>
          <p:cNvPr id="5" name="Marcador de número de diapositiva 4"/>
          <p:cNvSpPr>
            <a:spLocks noGrp="1"/>
          </p:cNvSpPr>
          <p:nvPr>
            <p:ph type="sldNum" sz="quarter" idx="12"/>
          </p:nvPr>
        </p:nvSpPr>
        <p:spPr/>
        <p:txBody>
          <a:bodyPr/>
          <a:lstStyle/>
          <a:p>
            <a:fld id="{047EF63E-E39E-4629-A876-530D649DE2E7}" type="slidenum">
              <a:rPr lang="es-MX" smtClean="0"/>
              <a:t>87</a:t>
            </a:fld>
            <a:endParaRPr lang="es-MX"/>
          </a:p>
        </p:txBody>
      </p:sp>
    </p:spTree>
    <p:extLst>
      <p:ext uri="{BB962C8B-B14F-4D97-AF65-F5344CB8AC3E}">
        <p14:creationId xmlns:p14="http://schemas.microsoft.com/office/powerpoint/2010/main" val="3190828540"/>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Comparación</a:t>
            </a:r>
          </a:p>
        </p:txBody>
      </p:sp>
      <p:sp>
        <p:nvSpPr>
          <p:cNvPr id="4" name="Marcador de pie de página 3"/>
          <p:cNvSpPr>
            <a:spLocks noGrp="1"/>
          </p:cNvSpPr>
          <p:nvPr>
            <p:ph type="ftr" sz="quarter" idx="11"/>
          </p:nvPr>
        </p:nvSpPr>
        <p:spPr/>
        <p:txBody>
          <a:bodyPr/>
          <a:lstStyle/>
          <a:p>
            <a:r>
              <a:rPr lang="es-MX"/>
              <a:t>Universidad de Sonora</a:t>
            </a:r>
          </a:p>
        </p:txBody>
      </p:sp>
      <p:sp>
        <p:nvSpPr>
          <p:cNvPr id="5" name="Marcador de número de diapositiva 4"/>
          <p:cNvSpPr>
            <a:spLocks noGrp="1"/>
          </p:cNvSpPr>
          <p:nvPr>
            <p:ph type="sldNum" sz="quarter" idx="12"/>
          </p:nvPr>
        </p:nvSpPr>
        <p:spPr/>
        <p:txBody>
          <a:bodyPr/>
          <a:lstStyle/>
          <a:p>
            <a:fld id="{047EF63E-E39E-4629-A876-530D649DE2E7}" type="slidenum">
              <a:rPr lang="es-MX" smtClean="0"/>
              <a:t>88</a:t>
            </a:fld>
            <a:endParaRPr lang="es-MX"/>
          </a:p>
        </p:txBody>
      </p:sp>
      <p:sp>
        <p:nvSpPr>
          <p:cNvPr id="7" name="Marcador de contenido 6"/>
          <p:cNvSpPr>
            <a:spLocks noGrp="1"/>
          </p:cNvSpPr>
          <p:nvPr>
            <p:ph idx="1"/>
          </p:nvPr>
        </p:nvSpPr>
        <p:spPr/>
        <p:txBody>
          <a:bodyPr/>
          <a:lstStyle/>
          <a:p>
            <a:endParaRPr lang="es-MX" dirty="0"/>
          </a:p>
          <a:p>
            <a:endParaRPr lang="es-MX" dirty="0"/>
          </a:p>
          <a:p>
            <a:endParaRPr lang="es-MX" dirty="0"/>
          </a:p>
          <a:p>
            <a:endParaRPr lang="es-MX" dirty="0"/>
          </a:p>
          <a:p>
            <a:endParaRPr lang="es-MX" dirty="0"/>
          </a:p>
          <a:p>
            <a:endParaRPr lang="es-MX" dirty="0"/>
          </a:p>
          <a:p>
            <a:endParaRPr lang="es-MX" dirty="0"/>
          </a:p>
          <a:p>
            <a:r>
              <a:rPr lang="es-MX" dirty="0"/>
              <a:t>Se rompió la barrera impuesta por el límite de latencia.</a:t>
            </a:r>
          </a:p>
          <a:p>
            <a:endParaRPr lang="es-MX" dirty="0"/>
          </a:p>
        </p:txBody>
      </p:sp>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935480"/>
            <a:ext cx="10058400" cy="2849121"/>
          </a:xfrm>
          <a:prstGeom prst="rect">
            <a:avLst/>
          </a:prstGeom>
        </p:spPr>
      </p:pic>
    </p:spTree>
    <p:extLst>
      <p:ext uri="{BB962C8B-B14F-4D97-AF65-F5344CB8AC3E}">
        <p14:creationId xmlns:p14="http://schemas.microsoft.com/office/powerpoint/2010/main" val="739312652"/>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ítulo 1"/>
              <p:cNvSpPr>
                <a:spLocks noGrp="1"/>
              </p:cNvSpPr>
              <p:nvPr>
                <p:ph type="title"/>
              </p:nvPr>
            </p:nvSpPr>
            <p:spPr/>
            <p:txBody>
              <a:bodyPr>
                <a:normAutofit/>
              </a:bodyPr>
              <a:lstStyle/>
              <a:p>
                <a:r>
                  <a:rPr lang="es-MX" dirty="0"/>
                  <a:t>Desenrollamiento de ciclo </a:t>
                </a:r>
                <a14:m>
                  <m:oMath xmlns:m="http://schemas.openxmlformats.org/officeDocument/2006/math">
                    <m:r>
                      <a:rPr lang="es-MX" b="0" i="1" smtClean="0">
                        <a:latin typeface="Cambria Math" panose="02040503050406030204" pitchFamily="18" charset="0"/>
                      </a:rPr>
                      <m:t>𝑘</m:t>
                    </m:r>
                    <m:r>
                      <a:rPr lang="es-MX" b="0" i="1" smtClean="0">
                        <a:latin typeface="Cambria Math" panose="02040503050406030204" pitchFamily="18" charset="0"/>
                        <a:ea typeface="Cambria Math" panose="02040503050406030204" pitchFamily="18" charset="0"/>
                      </a:rPr>
                      <m:t>×</m:t>
                    </m:r>
                    <m:r>
                      <a:rPr lang="es-MX" b="0" i="1" smtClean="0">
                        <a:latin typeface="Cambria Math" panose="02040503050406030204" pitchFamily="18" charset="0"/>
                        <a:ea typeface="Cambria Math" panose="02040503050406030204" pitchFamily="18" charset="0"/>
                      </a:rPr>
                      <m:t>𝑘</m:t>
                    </m:r>
                  </m:oMath>
                </a14:m>
                <a:endParaRPr lang="es-MX" dirty="0"/>
              </a:p>
            </p:txBody>
          </p:sp>
        </mc:Choice>
        <mc:Fallback xmlns="">
          <p:sp>
            <p:nvSpPr>
              <p:cNvPr id="2" name="Título 1"/>
              <p:cNvSpPr>
                <a:spLocks noGrp="1" noRot="1" noChangeAspect="1" noMove="1" noResize="1" noEditPoints="1" noAdjustHandles="1" noChangeArrowheads="1" noChangeShapeType="1" noTextEdit="1"/>
              </p:cNvSpPr>
              <p:nvPr>
                <p:ph type="title"/>
              </p:nvPr>
            </p:nvSpPr>
            <p:spPr>
              <a:blipFill>
                <a:blip r:embed="rId2"/>
                <a:stretch>
                  <a:fillRect l="-3500" b="-33690"/>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3" name="Marcador de contenido 2"/>
              <p:cNvSpPr>
                <a:spLocks noGrp="1"/>
              </p:cNvSpPr>
              <p:nvPr>
                <p:ph idx="1"/>
              </p:nvPr>
            </p:nvSpPr>
            <p:spPr/>
            <p:txBody>
              <a:bodyPr/>
              <a:lstStyle/>
              <a:p>
                <a:r>
                  <a:rPr lang="es-MX" dirty="0"/>
                  <a:t>Se puede generalizar la transformación de múltiples acumuladores para desenrollar el ciclo por un factor de </a:t>
                </a:r>
                <a14:m>
                  <m:oMath xmlns:m="http://schemas.openxmlformats.org/officeDocument/2006/math">
                    <m:r>
                      <a:rPr lang="es-MX" b="0" i="1" smtClean="0">
                        <a:latin typeface="Cambria Math" panose="02040503050406030204" pitchFamily="18" charset="0"/>
                      </a:rPr>
                      <m:t>𝑘</m:t>
                    </m:r>
                  </m:oMath>
                </a14:m>
                <a:r>
                  <a:rPr lang="es-MX" dirty="0"/>
                  <a:t> y acumular </a:t>
                </a:r>
                <a14:m>
                  <m:oMath xmlns:m="http://schemas.openxmlformats.org/officeDocument/2006/math">
                    <m:r>
                      <a:rPr lang="es-MX" b="0" i="1" smtClean="0">
                        <a:latin typeface="Cambria Math" panose="02040503050406030204" pitchFamily="18" charset="0"/>
                      </a:rPr>
                      <m:t>𝑘</m:t>
                    </m:r>
                  </m:oMath>
                </a14:m>
                <a:r>
                  <a:rPr lang="es-MX" dirty="0"/>
                  <a:t> valores en paralelo, lo que produce un desenrollamiento de ciclo </a:t>
                </a:r>
                <a14:m>
                  <m:oMath xmlns:m="http://schemas.openxmlformats.org/officeDocument/2006/math">
                    <m:r>
                      <a:rPr lang="es-MX" b="0" i="1" smtClean="0">
                        <a:latin typeface="Cambria Math" panose="02040503050406030204" pitchFamily="18" charset="0"/>
                      </a:rPr>
                      <m:t>𝑘</m:t>
                    </m:r>
                    <m:r>
                      <a:rPr lang="es-MX" b="0" i="1" smtClean="0">
                        <a:latin typeface="Cambria Math" panose="02040503050406030204" pitchFamily="18" charset="0"/>
                        <a:ea typeface="Cambria Math" panose="02040503050406030204" pitchFamily="18" charset="0"/>
                      </a:rPr>
                      <m:t>×</m:t>
                    </m:r>
                    <m:r>
                      <a:rPr lang="es-MX" b="0" i="1" smtClean="0">
                        <a:latin typeface="Cambria Math" panose="02040503050406030204" pitchFamily="18" charset="0"/>
                        <a:ea typeface="Cambria Math" panose="02040503050406030204" pitchFamily="18" charset="0"/>
                      </a:rPr>
                      <m:t>𝑘</m:t>
                    </m:r>
                  </m:oMath>
                </a14:m>
                <a:r>
                  <a:rPr lang="es-MX" dirty="0"/>
                  <a:t>.</a:t>
                </a:r>
              </a:p>
              <a:p>
                <a:endParaRPr lang="es-MX"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blipFill>
                <a:blip r:embed="rId3"/>
                <a:stretch>
                  <a:fillRect l="-667" t="-1389"/>
                </a:stretch>
              </a:blipFill>
            </p:spPr>
            <p:txBody>
              <a:bodyPr/>
              <a:lstStyle/>
              <a:p>
                <a:r>
                  <a:rPr lang="es-MX">
                    <a:noFill/>
                  </a:rPr>
                  <a:t> </a:t>
                </a:r>
              </a:p>
            </p:txBody>
          </p:sp>
        </mc:Fallback>
      </mc:AlternateContent>
      <p:sp>
        <p:nvSpPr>
          <p:cNvPr id="4" name="Marcador de pie de página 3"/>
          <p:cNvSpPr>
            <a:spLocks noGrp="1"/>
          </p:cNvSpPr>
          <p:nvPr>
            <p:ph type="ftr" sz="quarter" idx="11"/>
          </p:nvPr>
        </p:nvSpPr>
        <p:spPr/>
        <p:txBody>
          <a:bodyPr/>
          <a:lstStyle/>
          <a:p>
            <a:r>
              <a:rPr lang="es-MX"/>
              <a:t>Universidad de Sonora</a:t>
            </a:r>
          </a:p>
        </p:txBody>
      </p:sp>
      <p:sp>
        <p:nvSpPr>
          <p:cNvPr id="5" name="Marcador de número de diapositiva 4"/>
          <p:cNvSpPr>
            <a:spLocks noGrp="1"/>
          </p:cNvSpPr>
          <p:nvPr>
            <p:ph type="sldNum" sz="quarter" idx="12"/>
          </p:nvPr>
        </p:nvSpPr>
        <p:spPr/>
        <p:txBody>
          <a:bodyPr/>
          <a:lstStyle/>
          <a:p>
            <a:fld id="{047EF63E-E39E-4629-A876-530D649DE2E7}" type="slidenum">
              <a:rPr lang="es-MX" smtClean="0"/>
              <a:t>89</a:t>
            </a:fld>
            <a:endParaRPr lang="es-MX"/>
          </a:p>
        </p:txBody>
      </p:sp>
    </p:spTree>
    <p:extLst>
      <p:ext uri="{BB962C8B-B14F-4D97-AF65-F5344CB8AC3E}">
        <p14:creationId xmlns:p14="http://schemas.microsoft.com/office/powerpoint/2010/main" val="4204764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Reglas de </a:t>
            </a:r>
            <a:r>
              <a:rPr lang="es-MX" dirty="0" err="1"/>
              <a:t>Pyke</a:t>
            </a:r>
            <a:endParaRPr lang="es-MX" dirty="0"/>
          </a:p>
        </p:txBody>
      </p:sp>
      <p:sp>
        <p:nvSpPr>
          <p:cNvPr id="3" name="Marcador de contenido 2"/>
          <p:cNvSpPr>
            <a:spLocks noGrp="1"/>
          </p:cNvSpPr>
          <p:nvPr>
            <p:ph idx="1"/>
          </p:nvPr>
        </p:nvSpPr>
        <p:spPr/>
        <p:txBody>
          <a:bodyPr/>
          <a:lstStyle/>
          <a:p>
            <a:r>
              <a:rPr lang="es-MX" b="1" dirty="0"/>
              <a:t>Regla 4</a:t>
            </a:r>
            <a:r>
              <a:rPr lang="es-MX" dirty="0"/>
              <a:t>. Los algoritmos elegantes tienen más errores que los simples y son mucho más difíciles de implementar. Use algoritmos simples así como estructuras de datos simples. Las siguientes estructuras de datos son una lista completa para casi todos los programas prácticos: arreglos, listas ligadas, tablas de hash, árboles binarios.</a:t>
            </a:r>
          </a:p>
          <a:p>
            <a:r>
              <a:rPr lang="es-MX" dirty="0"/>
              <a:t>Por supuesto, también debe estar preparado para combinarlos en estructuras de datos compuestas. Por ejemplo, una tabla de símbolos podría implementarse como una tabla hash que contiene listas ligadas de arreglos de caracteres.</a:t>
            </a:r>
          </a:p>
        </p:txBody>
      </p:sp>
      <p:sp>
        <p:nvSpPr>
          <p:cNvPr id="4" name="Marcador de pie de página 3"/>
          <p:cNvSpPr>
            <a:spLocks noGrp="1"/>
          </p:cNvSpPr>
          <p:nvPr>
            <p:ph type="ftr" sz="quarter" idx="11"/>
          </p:nvPr>
        </p:nvSpPr>
        <p:spPr/>
        <p:txBody>
          <a:bodyPr/>
          <a:lstStyle/>
          <a:p>
            <a:r>
              <a:rPr lang="es-MX"/>
              <a:t>Universidad de Sonora</a:t>
            </a:r>
          </a:p>
        </p:txBody>
      </p:sp>
      <p:sp>
        <p:nvSpPr>
          <p:cNvPr id="5" name="Marcador de número de diapositiva 4"/>
          <p:cNvSpPr>
            <a:spLocks noGrp="1"/>
          </p:cNvSpPr>
          <p:nvPr>
            <p:ph type="sldNum" sz="quarter" idx="12"/>
          </p:nvPr>
        </p:nvSpPr>
        <p:spPr/>
        <p:txBody>
          <a:bodyPr/>
          <a:lstStyle/>
          <a:p>
            <a:fld id="{047EF63E-E39E-4629-A876-530D649DE2E7}" type="slidenum">
              <a:rPr lang="es-MX" smtClean="0"/>
              <a:t>9</a:t>
            </a:fld>
            <a:endParaRPr lang="es-MX"/>
          </a:p>
        </p:txBody>
      </p:sp>
    </p:spTree>
    <p:extLst>
      <p:ext uri="{BB962C8B-B14F-4D97-AF65-F5344CB8AC3E}">
        <p14:creationId xmlns:p14="http://schemas.microsoft.com/office/powerpoint/2010/main" val="1804627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ítulo 1"/>
              <p:cNvSpPr>
                <a:spLocks noGrp="1"/>
              </p:cNvSpPr>
              <p:nvPr>
                <p:ph type="title"/>
              </p:nvPr>
            </p:nvSpPr>
            <p:spPr/>
            <p:txBody>
              <a:bodyPr/>
              <a:lstStyle/>
              <a:p>
                <a:r>
                  <a:rPr lang="es-MX" dirty="0"/>
                  <a:t>Desenrollamiento de ciclo </a:t>
                </a:r>
                <a14:m>
                  <m:oMath xmlns:m="http://schemas.openxmlformats.org/officeDocument/2006/math">
                    <m:r>
                      <a:rPr lang="es-MX" i="1">
                        <a:latin typeface="Cambria Math" panose="02040503050406030204" pitchFamily="18" charset="0"/>
                      </a:rPr>
                      <m:t>𝑘</m:t>
                    </m:r>
                    <m:r>
                      <a:rPr lang="es-MX" i="1">
                        <a:latin typeface="Cambria Math" panose="02040503050406030204" pitchFamily="18" charset="0"/>
                        <a:ea typeface="Cambria Math" panose="02040503050406030204" pitchFamily="18" charset="0"/>
                      </a:rPr>
                      <m:t>×</m:t>
                    </m:r>
                    <m:r>
                      <a:rPr lang="es-MX" i="1">
                        <a:latin typeface="Cambria Math" panose="02040503050406030204" pitchFamily="18" charset="0"/>
                        <a:ea typeface="Cambria Math" panose="02040503050406030204" pitchFamily="18" charset="0"/>
                      </a:rPr>
                      <m:t>𝑘</m:t>
                    </m:r>
                  </m:oMath>
                </a14:m>
                <a:endParaRPr lang="es-MX" dirty="0"/>
              </a:p>
            </p:txBody>
          </p:sp>
        </mc:Choice>
        <mc:Fallback xmlns="">
          <p:sp>
            <p:nvSpPr>
              <p:cNvPr id="2" name="Título 1"/>
              <p:cNvSpPr>
                <a:spLocks noGrp="1" noRot="1" noChangeAspect="1" noMove="1" noResize="1" noEditPoints="1" noAdjustHandles="1" noChangeArrowheads="1" noChangeShapeType="1" noTextEdit="1"/>
              </p:cNvSpPr>
              <p:nvPr>
                <p:ph type="title"/>
              </p:nvPr>
            </p:nvSpPr>
            <p:spPr>
              <a:blipFill>
                <a:blip r:embed="rId2"/>
                <a:stretch>
                  <a:fillRect l="-3500" b="-33690"/>
                </a:stretch>
              </a:blipFill>
            </p:spPr>
            <p:txBody>
              <a:bodyPr/>
              <a:lstStyle/>
              <a:p>
                <a:r>
                  <a:rPr lang="es-MX">
                    <a:noFill/>
                  </a:rPr>
                  <a:t> </a:t>
                </a:r>
              </a:p>
            </p:txBody>
          </p:sp>
        </mc:Fallback>
      </mc:AlternateContent>
      <p:pic>
        <p:nvPicPr>
          <p:cNvPr id="6" name="Marcador de contenido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443511" y="1935163"/>
            <a:ext cx="9304977" cy="4389437"/>
          </a:xfrm>
        </p:spPr>
      </p:pic>
      <p:sp>
        <p:nvSpPr>
          <p:cNvPr id="4" name="Marcador de pie de página 3"/>
          <p:cNvSpPr>
            <a:spLocks noGrp="1"/>
          </p:cNvSpPr>
          <p:nvPr>
            <p:ph type="ftr" sz="quarter" idx="11"/>
          </p:nvPr>
        </p:nvSpPr>
        <p:spPr/>
        <p:txBody>
          <a:bodyPr/>
          <a:lstStyle/>
          <a:p>
            <a:r>
              <a:rPr lang="es-MX"/>
              <a:t>Universidad de Sonora</a:t>
            </a:r>
          </a:p>
        </p:txBody>
      </p:sp>
      <p:sp>
        <p:nvSpPr>
          <p:cNvPr id="5" name="Marcador de número de diapositiva 4"/>
          <p:cNvSpPr>
            <a:spLocks noGrp="1"/>
          </p:cNvSpPr>
          <p:nvPr>
            <p:ph type="sldNum" sz="quarter" idx="12"/>
          </p:nvPr>
        </p:nvSpPr>
        <p:spPr/>
        <p:txBody>
          <a:bodyPr/>
          <a:lstStyle/>
          <a:p>
            <a:fld id="{047EF63E-E39E-4629-A876-530D649DE2E7}" type="slidenum">
              <a:rPr lang="es-MX" smtClean="0"/>
              <a:t>90</a:t>
            </a:fld>
            <a:endParaRPr lang="es-MX"/>
          </a:p>
        </p:txBody>
      </p:sp>
    </p:spTree>
    <p:extLst>
      <p:ext uri="{BB962C8B-B14F-4D97-AF65-F5344CB8AC3E}">
        <p14:creationId xmlns:p14="http://schemas.microsoft.com/office/powerpoint/2010/main" val="567492320"/>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Consideraciones</a:t>
            </a:r>
          </a:p>
        </p:txBody>
      </p:sp>
      <mc:AlternateContent xmlns:mc="http://schemas.openxmlformats.org/markup-compatibility/2006" xmlns:a14="http://schemas.microsoft.com/office/drawing/2010/main">
        <mc:Choice Requires="a14">
          <p:sp>
            <p:nvSpPr>
              <p:cNvPr id="3" name="Marcador de contenido 2"/>
              <p:cNvSpPr>
                <a:spLocks noGrp="1"/>
              </p:cNvSpPr>
              <p:nvPr>
                <p:ph idx="1"/>
              </p:nvPr>
            </p:nvSpPr>
            <p:spPr/>
            <p:txBody>
              <a:bodyPr>
                <a:normAutofit/>
              </a:bodyPr>
              <a:lstStyle/>
              <a:p>
                <a:r>
                  <a:rPr lang="es-MX" dirty="0"/>
                  <a:t>Al realizar la transformación de desenrollado </a:t>
                </a:r>
                <a14:m>
                  <m:oMath xmlns:m="http://schemas.openxmlformats.org/officeDocument/2006/math">
                    <m:r>
                      <a:rPr lang="es-MX" b="0" i="1" smtClean="0">
                        <a:latin typeface="Cambria Math" panose="02040503050406030204" pitchFamily="18" charset="0"/>
                      </a:rPr>
                      <m:t>𝑘</m:t>
                    </m:r>
                    <m:r>
                      <a:rPr lang="es-MX" b="0" i="1" smtClean="0">
                        <a:latin typeface="Cambria Math" panose="02040503050406030204" pitchFamily="18" charset="0"/>
                        <a:ea typeface="Cambria Math" panose="02040503050406030204" pitchFamily="18" charset="0"/>
                      </a:rPr>
                      <m:t>×</m:t>
                    </m:r>
                    <m:r>
                      <a:rPr lang="es-MX" b="0" i="1" smtClean="0">
                        <a:latin typeface="Cambria Math" panose="02040503050406030204" pitchFamily="18" charset="0"/>
                        <a:ea typeface="Cambria Math" panose="02040503050406030204" pitchFamily="18" charset="0"/>
                      </a:rPr>
                      <m:t>𝑘</m:t>
                    </m:r>
                  </m:oMath>
                </a14:m>
                <a:r>
                  <a:rPr lang="es-MX" dirty="0"/>
                  <a:t>, se debe considerar si se conserva la funcionalidad de la función original.</a:t>
                </a:r>
              </a:p>
              <a:p>
                <a:r>
                  <a:rPr lang="es-MX" dirty="0"/>
                  <a:t>La aritmética en complemento a dos es conmutativa y asociativa.</a:t>
                </a:r>
              </a:p>
              <a:p>
                <a:r>
                  <a:rPr lang="es-MX" dirty="0"/>
                  <a:t>La aritmética de punto flotante </a:t>
                </a:r>
                <a:r>
                  <a:rPr lang="es-MX" b="1" dirty="0"/>
                  <a:t>no</a:t>
                </a:r>
                <a:r>
                  <a:rPr lang="es-MX" dirty="0"/>
                  <a:t> es asociativa.</a:t>
                </a:r>
              </a:p>
              <a:p>
                <a:r>
                  <a:rPr lang="es-MX" dirty="0"/>
                  <a:t>Ejemplo: </a:t>
                </a:r>
                <a14:m>
                  <m:oMath xmlns:m="http://schemas.openxmlformats.org/officeDocument/2006/math">
                    <m:d>
                      <m:dPr>
                        <m:ctrlPr>
                          <a:rPr lang="es-ES" i="1">
                            <a:latin typeface="Cambria Math" panose="02040503050406030204" pitchFamily="18" charset="0"/>
                          </a:rPr>
                        </m:ctrlPr>
                      </m:dPr>
                      <m:e>
                        <m:r>
                          <a:rPr lang="es-ES" i="1">
                            <a:latin typeface="Cambria Math" panose="02040503050406030204" pitchFamily="18" charset="0"/>
                          </a:rPr>
                          <m:t>1+1</m:t>
                        </m:r>
                        <m:r>
                          <a:rPr lang="es-ES" i="1">
                            <a:latin typeface="Cambria Math" panose="02040503050406030204" pitchFamily="18" charset="0"/>
                          </a:rPr>
                          <m:t>𝑒</m:t>
                        </m:r>
                        <m:r>
                          <a:rPr lang="es-ES" i="1">
                            <a:latin typeface="Cambria Math" panose="02040503050406030204" pitchFamily="18" charset="0"/>
                          </a:rPr>
                          <m:t>100</m:t>
                        </m:r>
                      </m:e>
                    </m:d>
                    <m:r>
                      <a:rPr lang="es-ES" i="1">
                        <a:latin typeface="Cambria Math" panose="02040503050406030204" pitchFamily="18" charset="0"/>
                      </a:rPr>
                      <m:t>−1</m:t>
                    </m:r>
                    <m:r>
                      <a:rPr lang="es-ES" i="1">
                        <a:latin typeface="Cambria Math" panose="02040503050406030204" pitchFamily="18" charset="0"/>
                      </a:rPr>
                      <m:t>𝑒</m:t>
                    </m:r>
                    <m:r>
                      <a:rPr lang="es-ES" i="1">
                        <a:latin typeface="Cambria Math" panose="02040503050406030204" pitchFamily="18" charset="0"/>
                      </a:rPr>
                      <m:t>100=0</m:t>
                    </m:r>
                  </m:oMath>
                </a14:m>
                <a:r>
                  <a:rPr lang="es-MX" dirty="0"/>
                  <a:t> y </a:t>
                </a:r>
                <a14:m>
                  <m:oMath xmlns:m="http://schemas.openxmlformats.org/officeDocument/2006/math">
                    <m:r>
                      <a:rPr lang="es-ES" i="1">
                        <a:latin typeface="Cambria Math" panose="02040503050406030204" pitchFamily="18" charset="0"/>
                      </a:rPr>
                      <m:t>1+</m:t>
                    </m:r>
                    <m:d>
                      <m:dPr>
                        <m:ctrlPr>
                          <a:rPr lang="es-ES" i="1">
                            <a:latin typeface="Cambria Math" panose="02040503050406030204" pitchFamily="18" charset="0"/>
                          </a:rPr>
                        </m:ctrlPr>
                      </m:dPr>
                      <m:e>
                        <m:r>
                          <a:rPr lang="es-ES" i="1">
                            <a:latin typeface="Cambria Math" panose="02040503050406030204" pitchFamily="18" charset="0"/>
                          </a:rPr>
                          <m:t>1</m:t>
                        </m:r>
                        <m:r>
                          <a:rPr lang="es-ES" i="1">
                            <a:latin typeface="Cambria Math" panose="02040503050406030204" pitchFamily="18" charset="0"/>
                          </a:rPr>
                          <m:t>𝑒</m:t>
                        </m:r>
                        <m:r>
                          <a:rPr lang="es-ES" i="1">
                            <a:latin typeface="Cambria Math" panose="02040503050406030204" pitchFamily="18" charset="0"/>
                          </a:rPr>
                          <m:t>100−1</m:t>
                        </m:r>
                        <m:r>
                          <a:rPr lang="es-ES" i="1">
                            <a:latin typeface="Cambria Math" panose="02040503050406030204" pitchFamily="18" charset="0"/>
                          </a:rPr>
                          <m:t>𝑒</m:t>
                        </m:r>
                        <m:r>
                          <a:rPr lang="es-ES" i="1">
                            <a:latin typeface="Cambria Math" panose="02040503050406030204" pitchFamily="18" charset="0"/>
                          </a:rPr>
                          <m:t>100</m:t>
                        </m:r>
                      </m:e>
                    </m:d>
                    <m:r>
                      <a:rPr lang="es-ES" i="1">
                        <a:latin typeface="Cambria Math" panose="02040503050406030204" pitchFamily="18" charset="0"/>
                      </a:rPr>
                      <m:t>=1</m:t>
                    </m:r>
                  </m:oMath>
                </a14:m>
                <a:r>
                  <a:rPr lang="es-MX" dirty="0"/>
                  <a:t>.</a:t>
                </a:r>
              </a:p>
              <a:p>
                <a:r>
                  <a:rPr lang="es-MX" dirty="0"/>
                  <a:t>La mayoría de los compiladores </a:t>
                </a:r>
                <a:r>
                  <a:rPr lang="es-MX" b="1" dirty="0"/>
                  <a:t>no</a:t>
                </a:r>
                <a:r>
                  <a:rPr lang="es-MX" dirty="0"/>
                  <a:t> intentan transformaciones con código de punto flotante.</a:t>
                </a:r>
              </a:p>
              <a:p>
                <a:endParaRPr lang="es-MX"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blipFill>
                <a:blip r:embed="rId2"/>
                <a:stretch>
                  <a:fillRect l="-809" t="-1441"/>
                </a:stretch>
              </a:blipFill>
            </p:spPr>
            <p:txBody>
              <a:bodyPr/>
              <a:lstStyle/>
              <a:p>
                <a:r>
                  <a:rPr lang="en-MX">
                    <a:noFill/>
                  </a:rPr>
                  <a:t> </a:t>
                </a:r>
              </a:p>
            </p:txBody>
          </p:sp>
        </mc:Fallback>
      </mc:AlternateContent>
      <p:sp>
        <p:nvSpPr>
          <p:cNvPr id="4" name="Marcador de pie de página 3"/>
          <p:cNvSpPr>
            <a:spLocks noGrp="1"/>
          </p:cNvSpPr>
          <p:nvPr>
            <p:ph type="ftr" sz="quarter" idx="11"/>
          </p:nvPr>
        </p:nvSpPr>
        <p:spPr/>
        <p:txBody>
          <a:bodyPr/>
          <a:lstStyle/>
          <a:p>
            <a:r>
              <a:rPr lang="es-MX"/>
              <a:t>Universidad de Sonora</a:t>
            </a:r>
          </a:p>
        </p:txBody>
      </p:sp>
      <p:sp>
        <p:nvSpPr>
          <p:cNvPr id="5" name="Marcador de número de diapositiva 4"/>
          <p:cNvSpPr>
            <a:spLocks noGrp="1"/>
          </p:cNvSpPr>
          <p:nvPr>
            <p:ph type="sldNum" sz="quarter" idx="12"/>
          </p:nvPr>
        </p:nvSpPr>
        <p:spPr/>
        <p:txBody>
          <a:bodyPr/>
          <a:lstStyle/>
          <a:p>
            <a:fld id="{047EF63E-E39E-4629-A876-530D649DE2E7}" type="slidenum">
              <a:rPr lang="es-MX" smtClean="0"/>
              <a:t>91</a:t>
            </a:fld>
            <a:endParaRPr lang="es-MX"/>
          </a:p>
        </p:txBody>
      </p:sp>
    </p:spTree>
    <p:extLst>
      <p:ext uri="{BB962C8B-B14F-4D97-AF65-F5344CB8AC3E}">
        <p14:creationId xmlns:p14="http://schemas.microsoft.com/office/powerpoint/2010/main" val="1745388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Consideraciones</a:t>
            </a:r>
          </a:p>
        </p:txBody>
      </p:sp>
      <p:sp>
        <p:nvSpPr>
          <p:cNvPr id="3" name="Marcador de contenido 2"/>
          <p:cNvSpPr>
            <a:spLocks noGrp="1"/>
          </p:cNvSpPr>
          <p:nvPr>
            <p:ph idx="1"/>
          </p:nvPr>
        </p:nvSpPr>
        <p:spPr/>
        <p:txBody>
          <a:bodyPr>
            <a:normAutofit/>
          </a:bodyPr>
          <a:lstStyle/>
          <a:p>
            <a:r>
              <a:rPr lang="es-MX" dirty="0" smtClean="0"/>
              <a:t>En </a:t>
            </a:r>
            <a:r>
              <a:rPr lang="es-MX" dirty="0"/>
              <a:t>general, desenrollar un ciclo y acumular múltiples valores en paralelo es l</a:t>
            </a:r>
            <a:r>
              <a:rPr lang="es-MX" dirty="0" smtClean="0"/>
              <a:t>a </a:t>
            </a:r>
            <a:r>
              <a:rPr lang="es-MX" dirty="0"/>
              <a:t>forma más confiable de </a:t>
            </a:r>
            <a:r>
              <a:rPr lang="es-MX" dirty="0" smtClean="0"/>
              <a:t>mejorar el rendimiento de </a:t>
            </a:r>
            <a:r>
              <a:rPr lang="es-MX" dirty="0"/>
              <a:t>un programa.</a:t>
            </a:r>
          </a:p>
          <a:p>
            <a:endParaRPr lang="es-MX" dirty="0"/>
          </a:p>
        </p:txBody>
      </p:sp>
      <p:sp>
        <p:nvSpPr>
          <p:cNvPr id="4" name="Marcador de pie de página 3"/>
          <p:cNvSpPr>
            <a:spLocks noGrp="1"/>
          </p:cNvSpPr>
          <p:nvPr>
            <p:ph type="ftr" sz="quarter" idx="11"/>
          </p:nvPr>
        </p:nvSpPr>
        <p:spPr/>
        <p:txBody>
          <a:bodyPr/>
          <a:lstStyle/>
          <a:p>
            <a:r>
              <a:rPr lang="es-MX"/>
              <a:t>Universidad de Sonora</a:t>
            </a:r>
          </a:p>
        </p:txBody>
      </p:sp>
      <p:sp>
        <p:nvSpPr>
          <p:cNvPr id="5" name="Marcador de número de diapositiva 4"/>
          <p:cNvSpPr>
            <a:spLocks noGrp="1"/>
          </p:cNvSpPr>
          <p:nvPr>
            <p:ph type="sldNum" sz="quarter" idx="12"/>
          </p:nvPr>
        </p:nvSpPr>
        <p:spPr/>
        <p:txBody>
          <a:bodyPr/>
          <a:lstStyle/>
          <a:p>
            <a:fld id="{047EF63E-E39E-4629-A876-530D649DE2E7}" type="slidenum">
              <a:rPr lang="es-MX" smtClean="0"/>
              <a:t>92</a:t>
            </a:fld>
            <a:endParaRPr lang="es-MX"/>
          </a:p>
        </p:txBody>
      </p:sp>
    </p:spTree>
    <p:extLst>
      <p:ext uri="{BB962C8B-B14F-4D97-AF65-F5344CB8AC3E}">
        <p14:creationId xmlns:p14="http://schemas.microsoft.com/office/powerpoint/2010/main" val="3988175612"/>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Resumen</a:t>
            </a:r>
          </a:p>
        </p:txBody>
      </p:sp>
      <p:pic>
        <p:nvPicPr>
          <p:cNvPr id="6" name="Marcador de contenido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 y="2445461"/>
            <a:ext cx="10972800" cy="3368841"/>
          </a:xfrm>
        </p:spPr>
      </p:pic>
      <p:sp>
        <p:nvSpPr>
          <p:cNvPr id="4" name="Marcador de pie de página 3"/>
          <p:cNvSpPr>
            <a:spLocks noGrp="1"/>
          </p:cNvSpPr>
          <p:nvPr>
            <p:ph type="ftr" sz="quarter" idx="11"/>
          </p:nvPr>
        </p:nvSpPr>
        <p:spPr/>
        <p:txBody>
          <a:bodyPr/>
          <a:lstStyle/>
          <a:p>
            <a:r>
              <a:rPr lang="es-MX"/>
              <a:t>Universidad de Sonora</a:t>
            </a:r>
          </a:p>
        </p:txBody>
      </p:sp>
      <p:sp>
        <p:nvSpPr>
          <p:cNvPr id="5" name="Marcador de número de diapositiva 4"/>
          <p:cNvSpPr>
            <a:spLocks noGrp="1"/>
          </p:cNvSpPr>
          <p:nvPr>
            <p:ph type="sldNum" sz="quarter" idx="12"/>
          </p:nvPr>
        </p:nvSpPr>
        <p:spPr/>
        <p:txBody>
          <a:bodyPr/>
          <a:lstStyle/>
          <a:p>
            <a:fld id="{047EF63E-E39E-4629-A876-530D649DE2E7}" type="slidenum">
              <a:rPr lang="es-MX" smtClean="0"/>
              <a:t>93</a:t>
            </a:fld>
            <a:endParaRPr lang="es-MX"/>
          </a:p>
        </p:txBody>
      </p:sp>
    </p:spTree>
    <p:extLst>
      <p:ext uri="{BB962C8B-B14F-4D97-AF65-F5344CB8AC3E}">
        <p14:creationId xmlns:p14="http://schemas.microsoft.com/office/powerpoint/2010/main" val="4250017597"/>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Limitaciones</a:t>
            </a:r>
          </a:p>
        </p:txBody>
      </p:sp>
      <p:sp>
        <p:nvSpPr>
          <p:cNvPr id="3" name="Marcador de contenido 2"/>
          <p:cNvSpPr>
            <a:spLocks noGrp="1"/>
          </p:cNvSpPr>
          <p:nvPr>
            <p:ph idx="1"/>
          </p:nvPr>
        </p:nvSpPr>
        <p:spPr/>
        <p:txBody>
          <a:bodyPr/>
          <a:lstStyle/>
          <a:p>
            <a:r>
              <a:rPr lang="es-MX" dirty="0"/>
              <a:t>Si el desenrollado de ciclos 10 x 10 es mejor que el 2 x 2, entonces ¿el desenrollado 20 x 20 será aun mejor?</a:t>
            </a:r>
          </a:p>
          <a:p>
            <a:r>
              <a:rPr lang="es-MX" dirty="0"/>
              <a:t>Respuesta: tal vez no.</a:t>
            </a:r>
          </a:p>
          <a:p>
            <a:r>
              <a:rPr lang="es-MX" dirty="0"/>
              <a:t>Motivo: derrame de registros (</a:t>
            </a:r>
            <a:r>
              <a:rPr lang="es-MX" i="1" dirty="0" err="1"/>
              <a:t>register</a:t>
            </a:r>
            <a:r>
              <a:rPr lang="es-MX" i="1" dirty="0"/>
              <a:t> </a:t>
            </a:r>
            <a:r>
              <a:rPr lang="es-MX" i="1" dirty="0" err="1"/>
              <a:t>spilling</a:t>
            </a:r>
            <a:r>
              <a:rPr lang="es-MX" dirty="0" smtClean="0"/>
              <a:t>).</a:t>
            </a:r>
          </a:p>
          <a:p>
            <a:r>
              <a:rPr lang="es-MX" dirty="0" smtClean="0"/>
              <a:t>Los procesadores tienen un número finito de registros.</a:t>
            </a:r>
          </a:p>
          <a:p>
            <a:r>
              <a:rPr lang="es-MX" dirty="0" smtClean="0"/>
              <a:t>Una versión con ciclos desenrollados utiliza más registros que la versión original.</a:t>
            </a:r>
          </a:p>
          <a:p>
            <a:r>
              <a:rPr lang="es-MX" dirty="0" smtClean="0"/>
              <a:t>Si al compilador se le terminan los registros ocurre un derrame y comenzará a utilizar la memoria para variables temporales.</a:t>
            </a:r>
          </a:p>
          <a:p>
            <a:endParaRPr lang="es-MX" dirty="0"/>
          </a:p>
        </p:txBody>
      </p:sp>
      <p:sp>
        <p:nvSpPr>
          <p:cNvPr id="4" name="Marcador de pie de página 3"/>
          <p:cNvSpPr>
            <a:spLocks noGrp="1"/>
          </p:cNvSpPr>
          <p:nvPr>
            <p:ph type="ftr" sz="quarter" idx="11"/>
          </p:nvPr>
        </p:nvSpPr>
        <p:spPr/>
        <p:txBody>
          <a:bodyPr/>
          <a:lstStyle/>
          <a:p>
            <a:r>
              <a:rPr lang="es-MX"/>
              <a:t>Universidad de Sonora</a:t>
            </a:r>
          </a:p>
        </p:txBody>
      </p:sp>
      <p:sp>
        <p:nvSpPr>
          <p:cNvPr id="5" name="Marcador de número de diapositiva 4"/>
          <p:cNvSpPr>
            <a:spLocks noGrp="1"/>
          </p:cNvSpPr>
          <p:nvPr>
            <p:ph type="sldNum" sz="quarter" idx="12"/>
          </p:nvPr>
        </p:nvSpPr>
        <p:spPr/>
        <p:txBody>
          <a:bodyPr/>
          <a:lstStyle/>
          <a:p>
            <a:fld id="{047EF63E-E39E-4629-A876-530D649DE2E7}" type="slidenum">
              <a:rPr lang="es-MX" smtClean="0"/>
              <a:t>94</a:t>
            </a:fld>
            <a:endParaRPr lang="es-MX"/>
          </a:p>
        </p:txBody>
      </p:sp>
    </p:spTree>
    <p:extLst>
      <p:ext uri="{BB962C8B-B14F-4D97-AF65-F5344CB8AC3E}">
        <p14:creationId xmlns:p14="http://schemas.microsoft.com/office/powerpoint/2010/main" val="2264272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Efecto del derrame de registros</a:t>
            </a:r>
          </a:p>
        </p:txBody>
      </p:sp>
      <p:pic>
        <p:nvPicPr>
          <p:cNvPr id="6" name="Marcador de contenido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 y="2646716"/>
            <a:ext cx="10972800" cy="2966330"/>
          </a:xfrm>
        </p:spPr>
      </p:pic>
      <p:sp>
        <p:nvSpPr>
          <p:cNvPr id="4" name="Marcador de pie de página 3"/>
          <p:cNvSpPr>
            <a:spLocks noGrp="1"/>
          </p:cNvSpPr>
          <p:nvPr>
            <p:ph type="ftr" sz="quarter" idx="11"/>
          </p:nvPr>
        </p:nvSpPr>
        <p:spPr/>
        <p:txBody>
          <a:bodyPr/>
          <a:lstStyle/>
          <a:p>
            <a:r>
              <a:rPr lang="es-MX"/>
              <a:t>Universidad de Sonora</a:t>
            </a:r>
          </a:p>
        </p:txBody>
      </p:sp>
      <p:sp>
        <p:nvSpPr>
          <p:cNvPr id="5" name="Marcador de número de diapositiva 4"/>
          <p:cNvSpPr>
            <a:spLocks noGrp="1"/>
          </p:cNvSpPr>
          <p:nvPr>
            <p:ph type="sldNum" sz="quarter" idx="12"/>
          </p:nvPr>
        </p:nvSpPr>
        <p:spPr/>
        <p:txBody>
          <a:bodyPr/>
          <a:lstStyle/>
          <a:p>
            <a:fld id="{047EF63E-E39E-4629-A876-530D649DE2E7}" type="slidenum">
              <a:rPr lang="es-MX" smtClean="0"/>
              <a:t>95</a:t>
            </a:fld>
            <a:endParaRPr lang="es-MX"/>
          </a:p>
        </p:txBody>
      </p:sp>
    </p:spTree>
    <p:extLst>
      <p:ext uri="{BB962C8B-B14F-4D97-AF65-F5344CB8AC3E}">
        <p14:creationId xmlns:p14="http://schemas.microsoft.com/office/powerpoint/2010/main" val="2194359304"/>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Peligros de control</a:t>
            </a:r>
            <a:endParaRPr lang="es-MX" dirty="0"/>
          </a:p>
        </p:txBody>
      </p:sp>
      <p:sp>
        <p:nvSpPr>
          <p:cNvPr id="3" name="Marcador de contenido 2"/>
          <p:cNvSpPr>
            <a:spLocks noGrp="1"/>
          </p:cNvSpPr>
          <p:nvPr>
            <p:ph idx="1"/>
          </p:nvPr>
        </p:nvSpPr>
        <p:spPr/>
        <p:txBody>
          <a:bodyPr>
            <a:normAutofit/>
          </a:bodyPr>
          <a:lstStyle/>
          <a:p>
            <a:r>
              <a:rPr lang="es-MX" dirty="0"/>
              <a:t>Cuando se encuentra un brinco, el procesador debe especular en qué dirección continua la ejecución.</a:t>
            </a:r>
          </a:p>
          <a:p>
            <a:r>
              <a:rPr lang="es-MX" dirty="0"/>
              <a:t>Si la predicción es correcta, el procesador continua ejecutando instrucciones.</a:t>
            </a:r>
          </a:p>
          <a:p>
            <a:r>
              <a:rPr lang="es-MX" dirty="0"/>
              <a:t>Si la predicción es incorrecta, el procesador debe descartar las instrucciones ejecutadas especulativamente y reiniciar el proceso de obtención de instrucciones en la ubicación correcta.</a:t>
            </a:r>
          </a:p>
        </p:txBody>
      </p:sp>
      <p:sp>
        <p:nvSpPr>
          <p:cNvPr id="4" name="Marcador de pie de página 3"/>
          <p:cNvSpPr>
            <a:spLocks noGrp="1"/>
          </p:cNvSpPr>
          <p:nvPr>
            <p:ph type="ftr" sz="quarter" idx="11"/>
          </p:nvPr>
        </p:nvSpPr>
        <p:spPr/>
        <p:txBody>
          <a:bodyPr/>
          <a:lstStyle/>
          <a:p>
            <a:r>
              <a:rPr lang="es-MX"/>
              <a:t>Universidad de Sonora</a:t>
            </a:r>
          </a:p>
        </p:txBody>
      </p:sp>
      <p:sp>
        <p:nvSpPr>
          <p:cNvPr id="5" name="Marcador de número de diapositiva 4"/>
          <p:cNvSpPr>
            <a:spLocks noGrp="1"/>
          </p:cNvSpPr>
          <p:nvPr>
            <p:ph type="sldNum" sz="quarter" idx="12"/>
          </p:nvPr>
        </p:nvSpPr>
        <p:spPr/>
        <p:txBody>
          <a:bodyPr/>
          <a:lstStyle/>
          <a:p>
            <a:fld id="{047EF63E-E39E-4629-A876-530D649DE2E7}" type="slidenum">
              <a:rPr lang="es-MX" smtClean="0"/>
              <a:t>96</a:t>
            </a:fld>
            <a:endParaRPr lang="es-MX"/>
          </a:p>
        </p:txBody>
      </p:sp>
    </p:spTree>
    <p:extLst>
      <p:ext uri="{BB962C8B-B14F-4D97-AF65-F5344CB8AC3E}">
        <p14:creationId xmlns:p14="http://schemas.microsoft.com/office/powerpoint/2010/main" val="2717932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Peligros de control</a:t>
            </a:r>
            <a:endParaRPr lang="es-MX" dirty="0"/>
          </a:p>
        </p:txBody>
      </p:sp>
      <p:sp>
        <p:nvSpPr>
          <p:cNvPr id="3" name="Marcador de contenido 2"/>
          <p:cNvSpPr>
            <a:spLocks noGrp="1"/>
          </p:cNvSpPr>
          <p:nvPr>
            <p:ph idx="1"/>
          </p:nvPr>
        </p:nvSpPr>
        <p:spPr/>
        <p:txBody>
          <a:bodyPr>
            <a:normAutofit/>
          </a:bodyPr>
          <a:lstStyle/>
          <a:p>
            <a:r>
              <a:rPr lang="es-MX" dirty="0"/>
              <a:t>Al hacer esto, se incurre en </a:t>
            </a:r>
            <a:r>
              <a:rPr lang="es-MX" dirty="0" smtClean="0"/>
              <a:t>un castigo </a:t>
            </a:r>
            <a:r>
              <a:rPr lang="es-MX" dirty="0"/>
              <a:t>por error de predicción, porque el pipeline de instrucciones debe llenarse antes de que se generen resultados útiles.</a:t>
            </a:r>
          </a:p>
          <a:p>
            <a:r>
              <a:rPr lang="es-MX" dirty="0"/>
              <a:t>Los </a:t>
            </a:r>
            <a:r>
              <a:rPr lang="es-MX" dirty="0" smtClean="0"/>
              <a:t>procesadores </a:t>
            </a:r>
            <a:r>
              <a:rPr lang="es-MX" dirty="0"/>
              <a:t>modernos tienden a tener pipelines largos, por lo que el castigo por una predicción errónea es de entre 10 y 20 ciclos de reloj.</a:t>
            </a:r>
          </a:p>
          <a:p>
            <a:r>
              <a:rPr lang="es-MX" dirty="0" smtClean="0"/>
              <a:t>¿Qué </a:t>
            </a:r>
            <a:r>
              <a:rPr lang="es-MX" dirty="0"/>
              <a:t>puede </a:t>
            </a:r>
            <a:r>
              <a:rPr lang="es-MX" dirty="0" smtClean="0"/>
              <a:t>hacer un </a:t>
            </a:r>
            <a:r>
              <a:rPr lang="es-MX" dirty="0"/>
              <a:t>programador </a:t>
            </a:r>
            <a:r>
              <a:rPr lang="es-MX" dirty="0" smtClean="0"/>
              <a:t>para que el castigo </a:t>
            </a:r>
            <a:r>
              <a:rPr lang="es-MX" dirty="0"/>
              <a:t>no afecte la eficiencia de un programa?</a:t>
            </a:r>
          </a:p>
          <a:p>
            <a:r>
              <a:rPr lang="es-MX" dirty="0"/>
              <a:t>No hay una respuesta simple a esta pregunta, pero se aplican los siguientes principios generales:</a:t>
            </a:r>
          </a:p>
        </p:txBody>
      </p:sp>
      <p:sp>
        <p:nvSpPr>
          <p:cNvPr id="4" name="Marcador de pie de página 3"/>
          <p:cNvSpPr>
            <a:spLocks noGrp="1"/>
          </p:cNvSpPr>
          <p:nvPr>
            <p:ph type="ftr" sz="quarter" idx="11"/>
          </p:nvPr>
        </p:nvSpPr>
        <p:spPr/>
        <p:txBody>
          <a:bodyPr/>
          <a:lstStyle/>
          <a:p>
            <a:r>
              <a:rPr lang="es-MX"/>
              <a:t>Universidad de Sonora</a:t>
            </a:r>
          </a:p>
        </p:txBody>
      </p:sp>
      <p:sp>
        <p:nvSpPr>
          <p:cNvPr id="5" name="Marcador de número de diapositiva 4"/>
          <p:cNvSpPr>
            <a:spLocks noGrp="1"/>
          </p:cNvSpPr>
          <p:nvPr>
            <p:ph type="sldNum" sz="quarter" idx="12"/>
          </p:nvPr>
        </p:nvSpPr>
        <p:spPr/>
        <p:txBody>
          <a:bodyPr/>
          <a:lstStyle/>
          <a:p>
            <a:fld id="{047EF63E-E39E-4629-A876-530D649DE2E7}" type="slidenum">
              <a:rPr lang="es-MX" smtClean="0"/>
              <a:t>97</a:t>
            </a:fld>
            <a:endParaRPr lang="es-MX"/>
          </a:p>
        </p:txBody>
      </p:sp>
    </p:spTree>
    <p:extLst>
      <p:ext uri="{BB962C8B-B14F-4D97-AF65-F5344CB8AC3E}">
        <p14:creationId xmlns:p14="http://schemas.microsoft.com/office/powerpoint/2010/main" val="1677378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Predicción de brincos</a:t>
            </a:r>
          </a:p>
        </p:txBody>
      </p:sp>
      <p:sp>
        <p:nvSpPr>
          <p:cNvPr id="3" name="Marcador de contenido 2"/>
          <p:cNvSpPr>
            <a:spLocks noGrp="1"/>
          </p:cNvSpPr>
          <p:nvPr>
            <p:ph idx="1"/>
          </p:nvPr>
        </p:nvSpPr>
        <p:spPr/>
        <p:txBody>
          <a:bodyPr/>
          <a:lstStyle/>
          <a:p>
            <a:pPr marL="514350" indent="-514350">
              <a:buFont typeface="+mj-lt"/>
              <a:buAutoNum type="arabicPeriod"/>
            </a:pPr>
            <a:r>
              <a:rPr lang="es-MX" dirty="0"/>
              <a:t>No preocuparse demasiado por las predicciones de brincos.</a:t>
            </a:r>
          </a:p>
          <a:p>
            <a:pPr marL="514350" indent="-514350">
              <a:buFont typeface="+mj-lt"/>
              <a:buAutoNum type="arabicPeriod"/>
            </a:pPr>
            <a:r>
              <a:rPr lang="es-MX" dirty="0"/>
              <a:t>Escribir código buscando que el </a:t>
            </a:r>
            <a:r>
              <a:rPr lang="es-MX" dirty="0" smtClean="0"/>
              <a:t>compilador </a:t>
            </a:r>
            <a:r>
              <a:rPr lang="es-MX" dirty="0"/>
              <a:t>genere instrucciones de movimientos condicionales (lenguaje ensamblador x86).</a:t>
            </a:r>
          </a:p>
          <a:p>
            <a:endParaRPr lang="es-MX" dirty="0"/>
          </a:p>
        </p:txBody>
      </p:sp>
      <p:sp>
        <p:nvSpPr>
          <p:cNvPr id="4" name="Marcador de pie de página 3"/>
          <p:cNvSpPr>
            <a:spLocks noGrp="1"/>
          </p:cNvSpPr>
          <p:nvPr>
            <p:ph type="ftr" sz="quarter" idx="11"/>
          </p:nvPr>
        </p:nvSpPr>
        <p:spPr/>
        <p:txBody>
          <a:bodyPr/>
          <a:lstStyle/>
          <a:p>
            <a:r>
              <a:rPr lang="es-MX"/>
              <a:t>Universidad de Sonora</a:t>
            </a:r>
          </a:p>
        </p:txBody>
      </p:sp>
      <p:sp>
        <p:nvSpPr>
          <p:cNvPr id="5" name="Marcador de número de diapositiva 4"/>
          <p:cNvSpPr>
            <a:spLocks noGrp="1"/>
          </p:cNvSpPr>
          <p:nvPr>
            <p:ph type="sldNum" sz="quarter" idx="12"/>
          </p:nvPr>
        </p:nvSpPr>
        <p:spPr/>
        <p:txBody>
          <a:bodyPr/>
          <a:lstStyle/>
          <a:p>
            <a:fld id="{047EF63E-E39E-4629-A876-530D649DE2E7}" type="slidenum">
              <a:rPr lang="es-MX" smtClean="0"/>
              <a:t>98</a:t>
            </a:fld>
            <a:endParaRPr lang="es-MX"/>
          </a:p>
        </p:txBody>
      </p:sp>
    </p:spTree>
    <p:extLst>
      <p:ext uri="{BB962C8B-B14F-4D97-AF65-F5344CB8AC3E}">
        <p14:creationId xmlns:p14="http://schemas.microsoft.com/office/powerpoint/2010/main" val="1646695854"/>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MX" dirty="0"/>
              <a:t>No preocuparse demasiado</a:t>
            </a:r>
          </a:p>
        </p:txBody>
      </p:sp>
      <p:sp>
        <p:nvSpPr>
          <p:cNvPr id="3" name="Marcador de contenido 2"/>
          <p:cNvSpPr>
            <a:spLocks noGrp="1"/>
          </p:cNvSpPr>
          <p:nvPr>
            <p:ph idx="1"/>
          </p:nvPr>
        </p:nvSpPr>
        <p:spPr/>
        <p:txBody>
          <a:bodyPr/>
          <a:lstStyle/>
          <a:p>
            <a:r>
              <a:rPr lang="es-MX" dirty="0"/>
              <a:t>La </a:t>
            </a:r>
            <a:r>
              <a:rPr lang="es-MX" dirty="0" smtClean="0"/>
              <a:t>predicción </a:t>
            </a:r>
            <a:r>
              <a:rPr lang="es-MX" dirty="0"/>
              <a:t>de brincos en los procesadores modernos es muy buena (90</a:t>
            </a:r>
            <a:r>
              <a:rPr lang="es-MX" dirty="0" smtClean="0"/>
              <a:t>% de aciertos).</a:t>
            </a:r>
            <a:endParaRPr lang="es-MX" dirty="0"/>
          </a:p>
          <a:p>
            <a:endParaRPr lang="es-MX" dirty="0"/>
          </a:p>
        </p:txBody>
      </p:sp>
      <p:sp>
        <p:nvSpPr>
          <p:cNvPr id="4" name="Marcador de pie de página 3"/>
          <p:cNvSpPr>
            <a:spLocks noGrp="1"/>
          </p:cNvSpPr>
          <p:nvPr>
            <p:ph type="ftr" sz="quarter" idx="11"/>
          </p:nvPr>
        </p:nvSpPr>
        <p:spPr/>
        <p:txBody>
          <a:bodyPr/>
          <a:lstStyle/>
          <a:p>
            <a:r>
              <a:rPr lang="es-MX"/>
              <a:t>Universidad de Sonora</a:t>
            </a:r>
          </a:p>
        </p:txBody>
      </p:sp>
      <p:sp>
        <p:nvSpPr>
          <p:cNvPr id="5" name="Marcador de número de diapositiva 4"/>
          <p:cNvSpPr>
            <a:spLocks noGrp="1"/>
          </p:cNvSpPr>
          <p:nvPr>
            <p:ph type="sldNum" sz="quarter" idx="12"/>
          </p:nvPr>
        </p:nvSpPr>
        <p:spPr/>
        <p:txBody>
          <a:bodyPr/>
          <a:lstStyle/>
          <a:p>
            <a:fld id="{047EF63E-E39E-4629-A876-530D649DE2E7}" type="slidenum">
              <a:rPr lang="es-MX" smtClean="0"/>
              <a:t>99</a:t>
            </a:fld>
            <a:endParaRPr lang="es-MX"/>
          </a:p>
        </p:txBody>
      </p:sp>
    </p:spTree>
    <p:extLst>
      <p:ext uri="{BB962C8B-B14F-4D97-AF65-F5344CB8AC3E}">
        <p14:creationId xmlns:p14="http://schemas.microsoft.com/office/powerpoint/2010/main" val="172865932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lue-Wave">
  <a:themeElements>
    <a:clrScheme name="Personalizado 5">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F0000"/>
      </a:hlink>
      <a:folHlink>
        <a:srgbClr val="FF0000"/>
      </a:folHlink>
    </a:clrScheme>
    <a:fontScheme name="Clásico de Offic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extLst>
    <a:ext uri="{05A4C25C-085E-4340-85A3-A5531E510DB2}">
      <thm15:themeFamily xmlns:thm15="http://schemas.microsoft.com/office/thememl/2012/main" name="Blue-Wave" id="{A13999FB-6BDD-42C7-AF57-DD48BDEEAED4}" vid="{73B88CF2-AC52-43F6-B46B-A2AB860AC58B}"/>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Blue-Wave</Template>
  <TotalTime>2565</TotalTime>
  <Words>6131</Words>
  <Application>Microsoft Office PowerPoint</Application>
  <PresentationFormat>Panorámica</PresentationFormat>
  <Paragraphs>900</Paragraphs>
  <Slides>112</Slides>
  <Notes>1</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112</vt:i4>
      </vt:variant>
    </vt:vector>
  </HeadingPairs>
  <TitlesOfParts>
    <vt:vector size="119" baseType="lpstr">
      <vt:lpstr>Arial</vt:lpstr>
      <vt:lpstr>Calibri</vt:lpstr>
      <vt:lpstr>Cambria Math</vt:lpstr>
      <vt:lpstr>Times New Roman</vt:lpstr>
      <vt:lpstr>Wingdings</vt:lpstr>
      <vt:lpstr>Wingdings 2</vt:lpstr>
      <vt:lpstr>Blue-Wave</vt:lpstr>
      <vt:lpstr>Optimización de programas</vt:lpstr>
      <vt:lpstr>Libro</vt:lpstr>
      <vt:lpstr>Introducción</vt:lpstr>
      <vt:lpstr>¿Cuándo se hace la optimización?</vt:lpstr>
      <vt:lpstr>¿Cuándo se hace la optimización?</vt:lpstr>
      <vt:lpstr>¿Qué es optimización prematura?</vt:lpstr>
      <vt:lpstr>Reglas de Pyke</vt:lpstr>
      <vt:lpstr>Reglas de Pyke</vt:lpstr>
      <vt:lpstr>Reglas de Pyke</vt:lpstr>
      <vt:lpstr>Reglas de Pyke</vt:lpstr>
      <vt:lpstr>Actividades</vt:lpstr>
      <vt:lpstr>Código optimizado</vt:lpstr>
      <vt:lpstr>Compiladores y optimización</vt:lpstr>
      <vt:lpstr>Compiladores y optimización</vt:lpstr>
      <vt:lpstr>Ejemplo</vt:lpstr>
      <vt:lpstr>Análisis</vt:lpstr>
      <vt:lpstr>Prueba 1</vt:lpstr>
      <vt:lpstr>Prueba 1</vt:lpstr>
      <vt:lpstr>Conclusión</vt:lpstr>
      <vt:lpstr>Prueba 2</vt:lpstr>
      <vt:lpstr>Prueba 2</vt:lpstr>
      <vt:lpstr>Conclusión</vt:lpstr>
      <vt:lpstr>Explicación</vt:lpstr>
      <vt:lpstr>Conclusión</vt:lpstr>
      <vt:lpstr>Alias de memoria</vt:lpstr>
      <vt:lpstr>Ejemplo</vt:lpstr>
      <vt:lpstr>Versión 1</vt:lpstr>
      <vt:lpstr>Versión 2</vt:lpstr>
      <vt:lpstr>Bloqueadores de optimización</vt:lpstr>
      <vt:lpstr>Ejemplo</vt:lpstr>
      <vt:lpstr>Ejemplo</vt:lpstr>
      <vt:lpstr>Ejemplo</vt:lpstr>
      <vt:lpstr>Ejemplo</vt:lpstr>
      <vt:lpstr>Sustitución inline</vt:lpstr>
      <vt:lpstr>Ejemplo</vt:lpstr>
      <vt:lpstr>Ejemplo</vt:lpstr>
      <vt:lpstr>Rendimiento del programa</vt:lpstr>
      <vt:lpstr>Ejemplo</vt:lpstr>
      <vt:lpstr>Ejemplo</vt:lpstr>
      <vt:lpstr>Ejemplo</vt:lpstr>
      <vt:lpstr>Ejemplo</vt:lpstr>
      <vt:lpstr>Ejemplo</vt:lpstr>
      <vt:lpstr>Ejemplo</vt:lpstr>
      <vt:lpstr>Ejemplo</vt:lpstr>
      <vt:lpstr>Ejemplo de optimización</vt:lpstr>
      <vt:lpstr>ADT Vector</vt:lpstr>
      <vt:lpstr>Estructura header</vt:lpstr>
      <vt:lpstr>Implementación</vt:lpstr>
      <vt:lpstr>Implementación</vt:lpstr>
      <vt:lpstr>Implementación</vt:lpstr>
      <vt:lpstr>Implementación</vt:lpstr>
      <vt:lpstr>Operación combine</vt:lpstr>
      <vt:lpstr>Versión 1 de combine</vt:lpstr>
      <vt:lpstr>Versión 1 de combine</vt:lpstr>
      <vt:lpstr>Rendimiento de la versión 1</vt:lpstr>
      <vt:lpstr>Versión 2 de combine</vt:lpstr>
      <vt:lpstr>Versión 2 de combine</vt:lpstr>
      <vt:lpstr>Rendimiento de la versión 2</vt:lpstr>
      <vt:lpstr>Versión 3 de combine</vt:lpstr>
      <vt:lpstr>Apuntador del arreglo</vt:lpstr>
      <vt:lpstr>Versión 3 de combine</vt:lpstr>
      <vt:lpstr>Rendimiento de la versión 3</vt:lpstr>
      <vt:lpstr>Versión 4 de combine</vt:lpstr>
      <vt:lpstr>Código ensamblador de combine3</vt:lpstr>
      <vt:lpstr>Explicación</vt:lpstr>
      <vt:lpstr>Versión 4 de combine</vt:lpstr>
      <vt:lpstr>Código ensamblador de combine4</vt:lpstr>
      <vt:lpstr>Rendimiento de combine4</vt:lpstr>
      <vt:lpstr>Conclusión</vt:lpstr>
      <vt:lpstr>Intel Core i7 Haswell</vt:lpstr>
      <vt:lpstr>Intel Core i7 Haswell</vt:lpstr>
      <vt:lpstr>Intel Core i7 Haswell</vt:lpstr>
      <vt:lpstr>Latencia y throughput</vt:lpstr>
      <vt:lpstr>Versión 4 de combine</vt:lpstr>
      <vt:lpstr>Desenrollado de ciclos</vt:lpstr>
      <vt:lpstr>Desenrollado 2 x 1 (versión 5)</vt:lpstr>
      <vt:lpstr>Desenrollado 2 x 1 (versión 5)</vt:lpstr>
      <vt:lpstr>Explicación</vt:lpstr>
      <vt:lpstr>Desenrollado k x 1</vt:lpstr>
      <vt:lpstr>Comparación</vt:lpstr>
      <vt:lpstr>Desenrollado de ciclos</vt:lpstr>
      <vt:lpstr>Mejorar el paralelismo</vt:lpstr>
      <vt:lpstr>Mejorar el paralelismo</vt:lpstr>
      <vt:lpstr>Desenrollamiento 2 x 2</vt:lpstr>
      <vt:lpstr>Versión 6 de combine</vt:lpstr>
      <vt:lpstr>Versión 6 de combine</vt:lpstr>
      <vt:lpstr>Versión 6 de combine</vt:lpstr>
      <vt:lpstr>Comparación</vt:lpstr>
      <vt:lpstr>Desenrollamiento de ciclo k×k</vt:lpstr>
      <vt:lpstr>Desenrollamiento de ciclo k×k</vt:lpstr>
      <vt:lpstr>Consideraciones</vt:lpstr>
      <vt:lpstr>Consideraciones</vt:lpstr>
      <vt:lpstr>Resumen</vt:lpstr>
      <vt:lpstr>Limitaciones</vt:lpstr>
      <vt:lpstr>Efecto del derrame de registros</vt:lpstr>
      <vt:lpstr>Peligros de control</vt:lpstr>
      <vt:lpstr>Peligros de control</vt:lpstr>
      <vt:lpstr>Predicción de brincos</vt:lpstr>
      <vt:lpstr>No preocuparse demasiado</vt:lpstr>
      <vt:lpstr>Movimiento condicional (x86)</vt:lpstr>
      <vt:lpstr>Movimiento condicional (x86)</vt:lpstr>
      <vt:lpstr>Ejemplo – forma tradicional</vt:lpstr>
      <vt:lpstr>Ejemplo – movimiento condicional</vt:lpstr>
      <vt:lpstr>Ventajas</vt:lpstr>
      <vt:lpstr>Problemas</vt:lpstr>
      <vt:lpstr>Ejemplo</vt:lpstr>
      <vt:lpstr>Ejemplo – estilo imperativo</vt:lpstr>
      <vt:lpstr>Ejemplo – estilo funcional</vt:lpstr>
      <vt:lpstr>Comparación</vt:lpstr>
      <vt:lpstr>Conclusión</vt:lpstr>
      <vt:lpstr>Resumen</vt:lpstr>
      <vt:lpstr>Resumen</vt:lpstr>
    </vt:vector>
  </TitlesOfParts>
  <Company>Universidad de Sonora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Optimización de programas</dc:title>
  <dc:creator>Hector Villa</dc:creator>
  <cp:lastModifiedBy>Hector Villa</cp:lastModifiedBy>
  <cp:revision>125</cp:revision>
  <cp:lastPrinted>2023-03-23T18:49:50Z</cp:lastPrinted>
  <dcterms:created xsi:type="dcterms:W3CDTF">2022-03-28T18:10:05Z</dcterms:created>
  <dcterms:modified xsi:type="dcterms:W3CDTF">2024-03-12T18:45:52Z</dcterms:modified>
</cp:coreProperties>
</file>