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0"/>
  </p:notesMasterIdLst>
  <p:sldIdLst>
    <p:sldId id="257" r:id="rId3"/>
    <p:sldId id="275" r:id="rId4"/>
    <p:sldId id="272" r:id="rId5"/>
    <p:sldId id="273" r:id="rId6"/>
    <p:sldId id="285" r:id="rId7"/>
    <p:sldId id="274" r:id="rId8"/>
    <p:sldId id="266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8" r:id="rId17"/>
    <p:sldId id="276" r:id="rId18"/>
    <p:sldId id="286" r:id="rId19"/>
    <p:sldId id="282" r:id="rId20"/>
    <p:sldId id="283" r:id="rId21"/>
    <p:sldId id="284" r:id="rId22"/>
    <p:sldId id="287" r:id="rId23"/>
    <p:sldId id="270" r:id="rId24"/>
    <p:sldId id="278" r:id="rId25"/>
    <p:sldId id="280" r:id="rId26"/>
    <p:sldId id="279" r:id="rId27"/>
    <p:sldId id="281" r:id="rId28"/>
    <p:sldId id="271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>
      <p:cViewPr varScale="1">
        <p:scale>
          <a:sx n="82" d="100"/>
          <a:sy n="82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A600143-747D-19FA-40FF-7EF3C82B21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FE7CE0-5E4C-5E05-B830-706358DBAB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3B235AE-C492-4EC3-8EC2-72F133610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9078BF5-80DE-72DD-85C5-B3575B1974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noProof="0"/>
              <a:t>Click to edit Master text styles</a:t>
            </a:r>
          </a:p>
          <a:p>
            <a:pPr lvl="1"/>
            <a:r>
              <a:rPr lang="en-US" altLang="es-MX" noProof="0"/>
              <a:t>Second level</a:t>
            </a:r>
          </a:p>
          <a:p>
            <a:pPr lvl="2"/>
            <a:r>
              <a:rPr lang="en-US" altLang="es-MX" noProof="0"/>
              <a:t>Third level</a:t>
            </a:r>
          </a:p>
          <a:p>
            <a:pPr lvl="3"/>
            <a:r>
              <a:rPr lang="en-US" altLang="es-MX" noProof="0"/>
              <a:t>Fourth level</a:t>
            </a:r>
          </a:p>
          <a:p>
            <a:pPr lvl="4"/>
            <a:r>
              <a:rPr lang="en-US" altLang="es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BB89E75-C6C2-93A3-A266-1778038D1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s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ACB1B65-0E72-65A5-9968-38366AF97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73A3B927-B455-C348-B8D9-A7BAF0A8566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D4EC4AA5-4D0C-A225-FA8A-FB8C68EB0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F12765-3E44-C045-816F-5A0E4133B521}" type="slidenum">
              <a:rPr lang="en-US" altLang="es-MX" sz="1300" smtClean="0"/>
              <a:pPr>
                <a:spcBef>
                  <a:spcPct val="0"/>
                </a:spcBef>
              </a:pPr>
              <a:t>1</a:t>
            </a:fld>
            <a:endParaRPr lang="en-US" altLang="es-MX" sz="13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0CEE-28E8-0F31-793A-86579A4181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BAE89D-1D74-1A7D-719D-AE107F2D0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68EA9A26-2E42-FA2A-9DA7-3E830C333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2F44D-9EB2-E64D-A8A1-59B6A2857668}" type="slidenum">
              <a:rPr lang="en-US" altLang="es-MX" sz="1300" smtClean="0"/>
              <a:pPr>
                <a:spcBef>
                  <a:spcPct val="0"/>
                </a:spcBef>
              </a:pPr>
              <a:t>7</a:t>
            </a:fld>
            <a:endParaRPr lang="en-US" altLang="es-MX" sz="13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0B68655-471F-674B-C1D1-2AF1E1815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D8B60B-BD72-104D-4D4C-7E8BD1398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2574CD27-8C08-7C13-AB80-FCC91D681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BAA7A2-4284-9543-95D3-B3BAD5F2F3C2}" type="slidenum">
              <a:rPr lang="en-US" altLang="es-MX" sz="1300" smtClean="0"/>
              <a:pPr>
                <a:spcBef>
                  <a:spcPct val="0"/>
                </a:spcBef>
              </a:pPr>
              <a:t>8</a:t>
            </a:fld>
            <a:endParaRPr lang="en-US" altLang="es-MX" sz="13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266C5E8-4C0E-0E91-A5A8-1E5BF111C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DFD0AB2-C19D-F5E4-645B-EF1BFA706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2EC617B4-1242-0D4D-6FDF-8D367706B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C62B02-4286-614B-95C2-F7D54AD41436}" type="slidenum">
              <a:rPr lang="en-US" altLang="es-MX" sz="1300" smtClean="0"/>
              <a:pPr>
                <a:spcBef>
                  <a:spcPct val="0"/>
                </a:spcBef>
              </a:pPr>
              <a:t>9</a:t>
            </a:fld>
            <a:endParaRPr lang="en-US" altLang="es-MX" sz="13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68A7AB9-06EC-D13B-14CE-CE6D6472C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94E3854-DA1C-788E-8F97-3E7EA84BC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11E138A0-AD24-7F15-DE58-FF9BA6252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C749FD-85C7-454B-A7A9-A561C0700801}" type="slidenum">
              <a:rPr lang="en-US" altLang="es-MX" sz="1300" smtClean="0"/>
              <a:pPr>
                <a:spcBef>
                  <a:spcPct val="0"/>
                </a:spcBef>
              </a:pPr>
              <a:t>10</a:t>
            </a:fld>
            <a:endParaRPr lang="en-US" altLang="es-MX" sz="13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51880C1-2598-8BDE-0586-34B53CFB9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A9E322F-7311-5101-BAF1-11E4D52AC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B6CB31A4-855D-A04A-1618-D96C16AC8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24FAA-672D-F745-9DD5-7FAEBD392E52}" type="slidenum">
              <a:rPr lang="en-US" altLang="es-MX" sz="1300" smtClean="0"/>
              <a:pPr>
                <a:spcBef>
                  <a:spcPct val="0"/>
                </a:spcBef>
              </a:pPr>
              <a:t>11</a:t>
            </a:fld>
            <a:endParaRPr lang="en-US" altLang="es-MX" sz="13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7DADBF5-7FDB-F57C-678D-499D08628B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A52D6AE-892B-5E4C-D367-594EA8496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DBA39F18-A648-01A1-7F5D-2C0967B4E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468C2-6086-484B-AB4B-85A0B3DB33C8}" type="slidenum">
              <a:rPr lang="en-US" altLang="es-MX" sz="1300" smtClean="0"/>
              <a:pPr>
                <a:spcBef>
                  <a:spcPct val="0"/>
                </a:spcBef>
              </a:pPr>
              <a:t>12</a:t>
            </a:fld>
            <a:endParaRPr lang="en-US" altLang="es-MX" sz="13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238FB4E-85F4-83FF-FE3F-FA15A15908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A755585-C2D0-AA27-6F25-906D56EE2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7D5B1154-DA70-F2A6-6737-BE956923D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6610D4-E2B8-F544-BDF1-6DEF99847BAC}" type="slidenum">
              <a:rPr lang="en-US" altLang="es-MX" sz="1300" smtClean="0"/>
              <a:pPr>
                <a:spcBef>
                  <a:spcPct val="0"/>
                </a:spcBef>
              </a:pPr>
              <a:t>13</a:t>
            </a:fld>
            <a:endParaRPr lang="en-US" altLang="es-MX" sz="13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8D479087-D2B3-D6B7-5E92-597295D55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260C763-3662-98C0-B837-7B4185D12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1766E9D5-B0B8-9C4A-FC10-EC372F92F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471AB-42DC-5340-92CD-99F4381A3723}" type="slidenum">
              <a:rPr lang="en-US" altLang="es-MX" sz="1300" smtClean="0"/>
              <a:pPr>
                <a:spcBef>
                  <a:spcPct val="0"/>
                </a:spcBef>
              </a:pPr>
              <a:t>14</a:t>
            </a:fld>
            <a:endParaRPr lang="en-US" altLang="es-MX" sz="13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2B590C8-5520-4E97-D06F-3338A4D6C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C693694-DBE2-9DB1-8230-A426004CD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MX" altLang="es-MX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0EE5772-80AC-4D2A-DAD1-640D65BE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4737951-BBEC-3E63-11DA-D8D106B3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70E18AD4-BBBC-8627-0296-A7CE00E3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EEA0-08B5-E546-81FE-F6FA04CE2C7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24336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8AB545C-740A-686B-57D7-4E49B0D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31C850A-3FB7-7635-5E69-C1055292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A280518E-7D7B-97BD-3597-BAA5A999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A952-D2D2-814C-B3BB-CDD34F5DE88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1368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FC509011-54CE-1A22-7796-9406E4CB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FF5C59AB-1978-3795-2009-CA454A8A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E71AAD6C-1A13-B5D8-5AD2-1157F3DC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7636-A100-3D4B-9E7B-9C38861CA0A6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99403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4A2DBD4E-3C4F-6961-6283-9273C3DC21F6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3D968EC5-F5E3-A881-506E-0ECB827D9B1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181A02A7-586A-9CB8-F086-D06D658A1C6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079E234F-F4C3-9596-7240-161AEA6F194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02E5924C-8AC5-B684-897C-8FECD22E984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s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0584A676-BB28-6E8A-7F5B-54233ED0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DD41E43D-E71F-8000-B240-1AE4ED34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030B5BA3-A8CC-7923-4AD1-0AA0072F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B8E4F-3ED6-B44A-B408-51DD34F92F4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34429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5CE4DCA-A1B7-F856-CF44-71A85587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4460FDE-4C2D-9030-8099-15C49D9E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E29D6EA-F011-276A-A198-5EA8E403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055DB-117D-C94C-B884-90F860F779D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856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48F6B49-E932-006E-28F4-EDE620D1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0530DBD-6AF9-DB2F-BF66-CAF7B536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2C2AAAD-8A0C-16B7-E1A3-F2894607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6892-9D5A-7643-BB40-BE83F8C4CB6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608081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748D0CF-DC3A-FEE3-A098-BA374B00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A958523-7514-F7F2-7987-68AB39BB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1FD1060-69B3-7916-E0D3-56306785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85E4-65F9-3645-9F90-F6FD5A5C9AA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6984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472B0CA1-76A8-259D-D9CF-44391C31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E8E4878B-F769-D463-D748-C4B06F50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39BEE1AD-2265-6CF7-7DCE-A0AEEC7D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16DA-5419-C040-A030-254C2F5D9DFF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99136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E0E06AE-64A8-2B2B-B705-71F087CA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C8B7EDF0-CB70-001D-FC80-8819563D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7E1FCFC8-5B15-F0BD-2A48-9B168E79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8889-1EE9-3D4F-B490-88763C521D4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599301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41D3472-9CB7-98B8-0CF7-CA40C356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073355F-6CCF-6A62-7018-270B2DC5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203F8BE-0341-36FB-FCFC-A1A78652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7D9A-157C-AE49-9471-EB5F5F605A15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80182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790DF4F-2271-D3C0-4580-1438C1A9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96AA597-56F4-9365-0691-9B2E8902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1EC3D5B-9D66-AED9-963D-06433982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D47D-3696-AA48-BC69-A79031D5D8F0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65597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17C57F5D-8FDB-A8AA-2404-37E4EF31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EB86D03-1602-FF7A-A6A2-01C6DB06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830C83B9-D698-163C-E196-F56740B9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51B3-1B52-E349-B942-803DE6DD9DCF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79435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2A01150-1DC4-7340-0A48-1911C5A8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4A5BD8E-9F05-B773-9571-DDAB3393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47B34C7-CD36-6AA9-9A60-0E64F7D4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2434-2EEF-E241-BF18-0EAAE153E8A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731681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FA8DDDB-1C08-3086-F6CB-2AFEF3A8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3423CF5-678C-4547-C864-6507A1AA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14A2B2C-8E32-D1B0-CB2D-987EBA5E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1A68A-D357-F34D-A375-02BEE801B375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240255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B3899F4-8215-CC6B-F8ED-93EEEB8B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1772486-7612-C6A6-B651-077C7FF5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7478F0B-8A27-9AD0-790E-A68014A0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EFC8-FF24-AB40-84A9-D5DB624E5B84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355117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454D838-C4E5-0219-3638-C8007C23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FA926A7-14C5-026C-60F5-C286818A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D3ECE44-AC70-59F1-75D1-76A2971B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F978-2F2A-F840-9F22-B7B85D975A6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03995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2C20ADDD-8C7E-152E-4621-1C433A3C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7" name="Footer Placeholder 21">
            <a:extLst>
              <a:ext uri="{FF2B5EF4-FFF2-40B4-BE49-F238E27FC236}">
                <a16:creationId xmlns:a16="http://schemas.microsoft.com/office/drawing/2014/main" id="{AA9848D1-D2C0-D1F1-7907-24990716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8" name="Slide Number Placeholder 17">
            <a:extLst>
              <a:ext uri="{FF2B5EF4-FFF2-40B4-BE49-F238E27FC236}">
                <a16:creationId xmlns:a16="http://schemas.microsoft.com/office/drawing/2014/main" id="{62FF7604-474A-0A2B-58A6-6389C59E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EB79-36D1-5044-9C87-42F2DDB4797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39353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E313638-C5EC-644C-1302-8749511F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2A8CDD3-9A0D-AF86-19FF-B38C407F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2D3850C4-2880-8068-5ED5-450B59C9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647A-9C29-D544-836B-F36DEDB4469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21802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C5333708-E604-FB94-9690-F127ABE9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4B499892-48BA-68F5-5C77-EF6F1077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9F42128B-3A89-8F8E-DB7C-D306728CB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5609-97C8-8143-868E-134D6A04A22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18784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539586A2-3FB8-4A69-7268-50E21AE8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ED7A3720-BAFC-3019-3C5B-EC9FCD23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7E824117-85E4-59F9-DC09-DA7B013B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32C9-1BD6-064E-8808-D1F62C9CC47B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250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3A0C2D83-AA93-6565-2694-15C9829C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3FCD297C-3345-1F59-5A3B-3473DABE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54C91BD1-618C-1D1C-65F8-96B44C47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17FD-875E-B849-B38D-277B2B6D9769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6625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F2401DD7-A8C3-92B1-54B4-4B47C168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BDB06D30-3C69-605B-7109-30B4C291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C7B0E285-C667-10A0-BDF3-99DCC7A3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95AB-6E3B-D149-8E80-EAB643DB8C11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631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40D8E388-208A-8551-05F4-DB942BC1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034E273F-552D-60B1-821B-B3C5E0DB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D17AC132-AB12-7401-7E24-47FAAC9A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996E-8EBC-4348-90E8-F2EB1626472D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95360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489B1F94-A99E-A524-6C5B-437F3E2E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920AA8DF-2864-B52A-F716-EA987BA8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E8F70AE6-07C7-B1CB-C357-5DBD881F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D2DC-E7DB-3E44-A71C-275296D0A94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96451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2216EED-2976-3E2A-2C0A-7029741CF7C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1BAB2AF-95DB-538B-FCCD-1840D5254A9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E46DAB0E-2A59-2756-7BE8-EAF2F7ABAD6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3A582A8-2AFB-4142-0C78-FA69C113444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4A508B5-37D3-C6F6-A8A2-3883D884CE1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220C0B0E-5559-20DE-9F84-56EEFC29B7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A5B75404-E7CA-CA0F-9A6D-3275E9A677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B515E72A-C555-488E-EB5B-C359DD927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45B7C18E-28A5-6265-8492-DA48A6B7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CDD57207-5CF2-B40E-BE19-B3CA896DD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7468098-1304-6843-BEDB-E86D3AF6DE8A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298B18CA-E879-A26B-07E7-2D5DD8E5F823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75E3A16-66EB-2EB8-130E-9299D32C2F7A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3316" name="Title Placeholder 8">
            <a:extLst>
              <a:ext uri="{FF2B5EF4-FFF2-40B4-BE49-F238E27FC236}">
                <a16:creationId xmlns:a16="http://schemas.microsoft.com/office/drawing/2014/main" id="{7B2DE862-C8A6-737E-C9FB-07ECB4F58B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3317" name="Text Placeholder 29">
            <a:extLst>
              <a:ext uri="{FF2B5EF4-FFF2-40B4-BE49-F238E27FC236}">
                <a16:creationId xmlns:a16="http://schemas.microsoft.com/office/drawing/2014/main" id="{3C8FEB07-AB26-5C29-60FF-99B1D89F99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04DF816-C64A-1093-D8C4-012D62D58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s-MX"/>
              <a:t>Universidad de Sonora</a:t>
            </a:r>
            <a:endParaRPr lang="es-ES" altLang="es-MX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A87E96E-431D-5398-B30E-8930B8533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9EEF072-D3CA-6AD1-C8AC-847889233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30000"/>
                </a:solidFill>
              </a:defRPr>
            </a:lvl1pPr>
          </a:lstStyle>
          <a:p>
            <a:pPr>
              <a:defRPr/>
            </a:pPr>
            <a:fld id="{B62A6D16-7907-3441-A92F-01418CE45F83}" type="slidenum">
              <a:rPr lang="pt-BR" altLang="es-MX"/>
              <a:pPr>
                <a:defRPr/>
              </a:pPr>
              <a:t>‹Nº›</a:t>
            </a:fld>
            <a:endParaRPr lang="pt-BR" altLang="es-MX"/>
          </a:p>
        </p:txBody>
      </p:sp>
      <p:grpSp>
        <p:nvGrpSpPr>
          <p:cNvPr id="13321" name="Group 1">
            <a:extLst>
              <a:ext uri="{FF2B5EF4-FFF2-40B4-BE49-F238E27FC236}">
                <a16:creationId xmlns:a16="http://schemas.microsoft.com/office/drawing/2014/main" id="{144B89C0-E1BA-50A6-55B1-A0C1868F047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A50437E-423E-63C9-3C6A-8D7E8B7B8F5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41A8463-F359-1044-09E4-DBE415C31A9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098F5C8-E7B3-8F61-5347-9A1670FF9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 eaLnBrk="1" hangingPunct="1"/>
            <a:r>
              <a:rPr lang="es-MX" altLang="es-MX" dirty="0" smtClean="0"/>
              <a:t>Rendimiento del caché</a:t>
            </a:r>
            <a:endParaRPr lang="en-US" altLang="es-MX" dirty="0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77357D3-30FC-2374-6A0D-8E0226517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rIns="18288"/>
          <a:lstStyle/>
          <a:p>
            <a:pPr eaLnBrk="1" hangingPunct="1"/>
            <a:endParaRPr lang="es-MX" alt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6 Marcador de pie de página">
            <a:extLst>
              <a:ext uri="{FF2B5EF4-FFF2-40B4-BE49-F238E27FC236}">
                <a16:creationId xmlns:a16="http://schemas.microsoft.com/office/drawing/2014/main" id="{6785FDC1-7F49-F070-B7D0-CADBACA9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0962" name="7 Marcador de número de diapositiva">
            <a:extLst>
              <a:ext uri="{FF2B5EF4-FFF2-40B4-BE49-F238E27FC236}">
                <a16:creationId xmlns:a16="http://schemas.microsoft.com/office/drawing/2014/main" id="{223E55F6-6B94-9881-FDBC-336595BC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A1352E-EBBB-334C-BBBD-26CDB8D6EF2A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5BA040B-3808-A2DC-6F1F-1FB4A1AC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</a:t>
            </a:r>
            <a:r>
              <a:rPr lang="es-MX" altLang="es-MX" dirty="0" smtClean="0"/>
              <a:t>detenciones</a:t>
            </a:r>
            <a:endParaRPr lang="en-US" altLang="es-MX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E908A5B-8BED-0C89-D53D-6C893E45B43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En sistemas bien diseñados las detenciones por el buffer de escritura se pueden ignorar.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write</a:t>
            </a:r>
            <a:r>
              <a:rPr lang="es-MX" altLang="es-MX" dirty="0"/>
              <a:t>-back hay posibles detenciones adicionales causadas por escribir el bloque del caché en la memoria. </a:t>
            </a:r>
            <a:r>
              <a:rPr lang="es-MX" altLang="es-MX" dirty="0" smtClean="0"/>
              <a:t>Se ignoran</a:t>
            </a:r>
            <a:r>
              <a:rPr lang="es-MX" altLang="es-MX" dirty="0"/>
              <a:t>.</a:t>
            </a:r>
          </a:p>
          <a:p>
            <a:pPr eaLnBrk="1" hangingPunct="1"/>
            <a:r>
              <a:rPr lang="es-MX" altLang="es-MX" dirty="0"/>
              <a:t>En la mayoría de organizaciones de caché los castigos por falla de lectura y escritura son iguales.</a:t>
            </a:r>
            <a:endParaRPr lang="en-US" altLang="es-MX" dirty="0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B29D116A-BABD-07FC-2092-711BA6D6F0D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895350" y="5130800"/>
          <a:ext cx="7353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121412000" imgH="9652000" progId="Equation.3">
                  <p:embed/>
                </p:oleObj>
              </mc:Choice>
              <mc:Fallback>
                <p:oleObj name="Equation" r:id="rId4" imgW="1214120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130800"/>
                        <a:ext cx="7353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>
            <a:extLst>
              <a:ext uri="{FF2B5EF4-FFF2-40B4-BE49-F238E27FC236}">
                <a16:creationId xmlns:a16="http://schemas.microsoft.com/office/drawing/2014/main" id="{B2EE583F-FE34-7A01-552B-504BDF6222A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6463" y="5883275"/>
          <a:ext cx="66436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6" imgW="116446300" imgH="9652000" progId="Equation.3">
                  <p:embed/>
                </p:oleObj>
              </mc:Choice>
              <mc:Fallback>
                <p:oleObj name="Equation" r:id="rId6" imgW="116446300" imgH="965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5883275"/>
                        <a:ext cx="66436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4 Marcador de pie de página">
            <a:extLst>
              <a:ext uri="{FF2B5EF4-FFF2-40B4-BE49-F238E27FC236}">
                <a16:creationId xmlns:a16="http://schemas.microsoft.com/office/drawing/2014/main" id="{38D3A1A5-033C-1A50-699B-4C6ED5EB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3010" name="5 Marcador de número de diapositiva">
            <a:extLst>
              <a:ext uri="{FF2B5EF4-FFF2-40B4-BE49-F238E27FC236}">
                <a16:creationId xmlns:a16="http://schemas.microsoft.com/office/drawing/2014/main" id="{9754D2CC-7A6F-DE00-AB11-504CF3EB8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4BCA1-D4E0-EB4E-A81C-3810838A849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60426B3-6878-7EB9-0C74-5EF1A135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85C60B-86D8-5153-EDBC-FE75F3DA1A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Un sistema con un caché dividido (</a:t>
            </a:r>
            <a:r>
              <a:rPr lang="es-MX" altLang="es-MX" dirty="0" err="1"/>
              <a:t>split</a:t>
            </a:r>
            <a:r>
              <a:rPr lang="es-MX" altLang="es-MX" dirty="0"/>
              <a:t>).</a:t>
            </a:r>
          </a:p>
          <a:p>
            <a:pPr eaLnBrk="1" hangingPunct="1"/>
            <a:r>
              <a:rPr lang="es-MX" altLang="es-MX" dirty="0"/>
              <a:t>Tasa de fallas del caché de instrucciones: 2%.</a:t>
            </a:r>
          </a:p>
          <a:p>
            <a:pPr eaLnBrk="1" hangingPunct="1"/>
            <a:r>
              <a:rPr lang="es-MX" altLang="es-MX" dirty="0"/>
              <a:t>Tasa de fallas del caché de datos: 4%.</a:t>
            </a:r>
          </a:p>
          <a:p>
            <a:pPr eaLnBrk="1" hangingPunct="1"/>
            <a:r>
              <a:rPr lang="es-MX" altLang="es-MX" dirty="0"/>
              <a:t>Castigo por falla: 100 ciclos.</a:t>
            </a:r>
          </a:p>
          <a:p>
            <a:pPr eaLnBrk="1" hangingPunct="1"/>
            <a:r>
              <a:rPr lang="es-MX" altLang="es-MX" dirty="0"/>
              <a:t>CPI: 2 </a:t>
            </a:r>
            <a:r>
              <a:rPr lang="es-MX" altLang="es-MX" dirty="0" smtClean="0"/>
              <a:t>sin </a:t>
            </a:r>
            <a:r>
              <a:rPr lang="es-MX" altLang="es-MX" dirty="0"/>
              <a:t>detenciones de </a:t>
            </a:r>
            <a:r>
              <a:rPr lang="es-MX" altLang="es-MX" dirty="0" smtClean="0"/>
              <a:t>memoria.</a:t>
            </a:r>
            <a:endParaRPr lang="es-MX" altLang="es-MX" dirty="0"/>
          </a:p>
          <a:p>
            <a:pPr eaLnBrk="1" hangingPunct="1"/>
            <a:r>
              <a:rPr lang="es-MX" altLang="es-MX" dirty="0"/>
              <a:t>¿Qué tanto mas rápido correría el procesador con un caché perfecto (sin fallas)?</a:t>
            </a:r>
          </a:p>
          <a:p>
            <a:pPr eaLnBrk="1" hangingPunct="1"/>
            <a:r>
              <a:rPr lang="es-MX" altLang="es-MX" dirty="0"/>
              <a:t>Suponer las </a:t>
            </a:r>
            <a:r>
              <a:rPr lang="es-MX" altLang="es-MX" dirty="0" smtClean="0"/>
              <a:t>siguientes frecuencias </a:t>
            </a:r>
            <a:r>
              <a:rPr lang="es-MX" altLang="es-MX" dirty="0"/>
              <a:t>de instrucciones de </a:t>
            </a:r>
            <a:r>
              <a:rPr lang="es-MX" altLang="es-MX" dirty="0" smtClean="0"/>
              <a:t>SPECint2000.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4 Marcador de pie de página">
            <a:extLst>
              <a:ext uri="{FF2B5EF4-FFF2-40B4-BE49-F238E27FC236}">
                <a16:creationId xmlns:a16="http://schemas.microsoft.com/office/drawing/2014/main" id="{06B45C43-C30E-558C-DDF2-A3F9DE0A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5058" name="5 Marcador de número de diapositiva">
            <a:extLst>
              <a:ext uri="{FF2B5EF4-FFF2-40B4-BE49-F238E27FC236}">
                <a16:creationId xmlns:a16="http://schemas.microsoft.com/office/drawing/2014/main" id="{38AECA05-FA36-5F34-B27A-0F646B9F3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1ADA2A-E797-6047-8A2A-D7FE7FC974B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8E19EEB-736C-8519-62A7-FB08BA00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2784BABE-975C-A968-4164-9B5D56E1C0D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44525"/>
            <a:ext cx="9144000" cy="5938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5 Marcador de pie de página">
            <a:extLst>
              <a:ext uri="{FF2B5EF4-FFF2-40B4-BE49-F238E27FC236}">
                <a16:creationId xmlns:a16="http://schemas.microsoft.com/office/drawing/2014/main" id="{5757667A-B10B-4709-4B4C-560ED892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7106" name="6 Marcador de número de diapositiva">
            <a:extLst>
              <a:ext uri="{FF2B5EF4-FFF2-40B4-BE49-F238E27FC236}">
                <a16:creationId xmlns:a16="http://schemas.microsoft.com/office/drawing/2014/main" id="{C4E9473F-BEAD-FD51-9719-654C80B93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289E17-5BDB-A542-A36E-1F87CC2868D4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665CE3F-9D5F-307D-D654-0CC009C9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BB50695-F7F9-AF90-5B64-0E648FC58B4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382000" cy="4389438"/>
          </a:xfrm>
        </p:spPr>
        <p:txBody>
          <a:bodyPr/>
          <a:lstStyle/>
          <a:p>
            <a:pPr eaLnBrk="1" hangingPunct="1"/>
            <a:r>
              <a:rPr lang="es-MX" altLang="es-MX"/>
              <a:t>Para el caché de instrucciones: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sz="2000"/>
              <a:t>Ciclos de detención = I x 0.02 x 100 = 2 x I</a:t>
            </a:r>
          </a:p>
          <a:p>
            <a:pPr eaLnBrk="1" hangingPunct="1"/>
            <a:r>
              <a:rPr lang="es-MX" altLang="es-MX"/>
              <a:t>Para el caché de datos (loads y stores son 35%):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es-MX" altLang="es-MX" sz="2000"/>
              <a:t>Ciclos de detención = I x 0.35 x 0.04 x 100 = 1.44 x I</a:t>
            </a:r>
          </a:p>
          <a:p>
            <a:pPr eaLnBrk="1" hangingPunct="1"/>
            <a:r>
              <a:rPr lang="es-MX" altLang="es-MX"/>
              <a:t>Número total de ciclos de detención de memoria es 2 x I + 1.44 x I = 3.44 x I.</a:t>
            </a:r>
          </a:p>
          <a:p>
            <a:pPr eaLnBrk="1" hangingPunct="1"/>
            <a:r>
              <a:rPr lang="es-MX" altLang="es-MX"/>
              <a:t>CPI con detenciones de memoria es 2 + 3.44 = 5.44.</a:t>
            </a:r>
          </a:p>
          <a:p>
            <a:pPr eaLnBrk="1" hangingPunct="1"/>
            <a:r>
              <a:rPr lang="es-MX" altLang="es-MX"/>
              <a:t>El porcentaje de tiempo de ejecución perdido por detenciones de memoria es 3.44/5.44 = 63%.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6 Marcador de pie de página">
            <a:extLst>
              <a:ext uri="{FF2B5EF4-FFF2-40B4-BE49-F238E27FC236}">
                <a16:creationId xmlns:a16="http://schemas.microsoft.com/office/drawing/2014/main" id="{465798F6-0F27-F3D5-5FC9-96258A12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9154" name="7 Marcador de número de diapositiva">
            <a:extLst>
              <a:ext uri="{FF2B5EF4-FFF2-40B4-BE49-F238E27FC236}">
                <a16:creationId xmlns:a16="http://schemas.microsoft.com/office/drawing/2014/main" id="{61D294F7-11FA-23DA-BA23-0E2816B94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BD903D-D328-B441-83C1-C1976A580BAB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B1CE2E7-3B93-1C50-3B1C-58E68F53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 1</a:t>
            </a:r>
            <a:endParaRPr lang="en-US" altLang="es-MX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F319096-C440-56B7-0F27-EC55A83DEF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El rendimiento con y sin detenciones se compara:</a:t>
            </a:r>
            <a:endParaRPr lang="en-US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s-MX" altLang="es-MX" dirty="0"/>
              <a:t>Tiempo de ejecución = I x CPI x Período de reloj.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s-MX" altLang="es-MX" dirty="0"/>
          </a:p>
          <a:p>
            <a:pPr eaLnBrk="1" hangingPunct="1">
              <a:buFont typeface="Wingdings 2" pitchFamily="18" charset="2"/>
              <a:buChar char=""/>
              <a:defRPr/>
            </a:pPr>
            <a:endParaRPr lang="en-US" altLang="es-MX" dirty="0"/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1E35C288-3A48-81F4-B1E3-7FE6ACA966D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4114800"/>
          <a:ext cx="7086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" imgW="90995500" imgH="9652000" progId="Equation.3">
                  <p:embed/>
                </p:oleObj>
              </mc:Choice>
              <mc:Fallback>
                <p:oleObj name="Equation" r:id="rId4" imgW="909955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70866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C09DBF8F-D58D-899C-EE80-10AC29C6A9F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5105400"/>
          <a:ext cx="1600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6" imgW="19596100" imgH="9359900" progId="Equation.3">
                  <p:embed/>
                </p:oleObj>
              </mc:Choice>
              <mc:Fallback>
                <p:oleObj name="Equation" r:id="rId6" imgW="19596100" imgH="935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16002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>
            <a:extLst>
              <a:ext uri="{FF2B5EF4-FFF2-40B4-BE49-F238E27FC236}">
                <a16:creationId xmlns:a16="http://schemas.microsoft.com/office/drawing/2014/main" id="{D07F442D-923C-A08E-175A-7986CAF806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514600"/>
          <a:ext cx="4038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8" imgW="52374800" imgH="9652000" progId="Equation.DSMT4">
                  <p:embed/>
                </p:oleObj>
              </mc:Choice>
              <mc:Fallback>
                <p:oleObj name="Equation" r:id="rId8" imgW="52374800" imgH="9652000" progId="Equation.DSMT4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4038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1 Título">
            <a:extLst>
              <a:ext uri="{FF2B5EF4-FFF2-40B4-BE49-F238E27FC236}">
                <a16:creationId xmlns:a16="http://schemas.microsoft.com/office/drawing/2014/main" id="{82E7F265-CBAA-B17A-57A1-DB56C9465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Ejemplo 1</a:t>
            </a:r>
          </a:p>
        </p:txBody>
      </p:sp>
      <p:sp>
        <p:nvSpPr>
          <p:cNvPr id="51202" name="2 Marcador de contenido">
            <a:extLst>
              <a:ext uri="{FF2B5EF4-FFF2-40B4-BE49-F238E27FC236}">
                <a16:creationId xmlns:a16="http://schemas.microsoft.com/office/drawing/2014/main" id="{5BCDC115-BA7A-DEC9-06A2-A0A55E00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/>
              <a:t>El rendimiento de la CPU con caché perfecto es mejor por 5.44/2 = 2.77 veces.</a:t>
            </a:r>
          </a:p>
          <a:p>
            <a:endParaRPr lang="es-MX" altLang="es-MX"/>
          </a:p>
        </p:txBody>
      </p:sp>
      <p:sp>
        <p:nvSpPr>
          <p:cNvPr id="51203" name="4 Marcador de pie de página">
            <a:extLst>
              <a:ext uri="{FF2B5EF4-FFF2-40B4-BE49-F238E27FC236}">
                <a16:creationId xmlns:a16="http://schemas.microsoft.com/office/drawing/2014/main" id="{3920382C-AC24-9504-EF0D-0A7462EE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1204" name="5 Marcador de número de diapositiva">
            <a:extLst>
              <a:ext uri="{FF2B5EF4-FFF2-40B4-BE49-F238E27FC236}">
                <a16:creationId xmlns:a16="http://schemas.microsoft.com/office/drawing/2014/main" id="{28A05FAF-F942-F8CB-5785-378F72705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C7BF3C-619B-2743-AB4F-51B264AEE03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es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A8980625-96A4-02F4-75CB-7BEA58DC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1FBD-1B42-5262-41DD-8501BAA43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Suponer que la velocidad de reloj de la computadora del ejemplo anterior se duplica, pero </a:t>
            </a:r>
            <a:r>
              <a:rPr lang="es-ES_tradnl" altLang="en-MX" dirty="0" smtClean="0"/>
              <a:t>el tiempo de acceso a la </a:t>
            </a:r>
            <a:r>
              <a:rPr lang="es-ES_tradnl" altLang="en-MX" dirty="0"/>
              <a:t>memoria, las fallas de caché y la tasa de fallas son los mismas. ¿Cuánto más rápida será la computadora con el reloj más rápido?</a:t>
            </a:r>
          </a:p>
          <a:p>
            <a:r>
              <a:rPr lang="es-ES_tradnl" altLang="en-MX" dirty="0"/>
              <a:t>Si la velocidad de reloj es el doble, el castigo por falla es de 2 x 100 = 200 ciclos.</a:t>
            </a:r>
          </a:p>
          <a:p>
            <a:r>
              <a:rPr lang="es-ES_tradnl" altLang="en-MX" dirty="0" smtClean="0"/>
              <a:t>Razón: castigo por falla = tiempo de acceso a la memoria x velocidad de reloj.</a:t>
            </a:r>
          </a:p>
          <a:p>
            <a:endParaRPr lang="es-ES_tradnl" altLang="en-MX" dirty="0"/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07418827-4068-031A-72B3-10C06F242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8000BB3B-88C0-D34E-A10C-D27053B79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88A218-8DA9-9840-A0ED-54E640F99E27}" type="slidenum">
              <a:rPr lang="pt-BR" altLang="es-MX" smtClean="0">
                <a:solidFill>
                  <a:srgbClr val="F30000"/>
                </a:solidFill>
              </a:rPr>
              <a:pPr/>
              <a:t>16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Ejemplo 2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altLang="es-MX" dirty="0"/>
                  <a:t>Número total de ciclos por detenciones de memoria: I x 0.02 x 200 + I x 0.35 x 0.04 x 200 = 6.8 x I</a:t>
                </a:r>
                <a:r>
                  <a:rPr lang="es-MX" altLang="es-MX" dirty="0" smtClean="0"/>
                  <a:t>.</a:t>
                </a:r>
                <a:endParaRPr lang="es-MX" dirty="0" smtClean="0"/>
              </a:p>
              <a:p>
                <a:r>
                  <a:rPr lang="es-MX" dirty="0" smtClean="0"/>
                  <a:t>CPI con detenciones de memoria: 2 + 6.8 = 8.8.</a:t>
                </a:r>
              </a:p>
              <a:p>
                <a:r>
                  <a:rPr lang="es-MX" dirty="0" smtClean="0"/>
                  <a:t>Porcentaje de tiempo de ejecución perdido por detenciones de memoria: 6.8 / 8.8 = 77%.</a:t>
                </a:r>
              </a:p>
              <a:p>
                <a:r>
                  <a:rPr lang="es-MX" dirty="0" smtClean="0"/>
                  <a:t>Se comparan la CPU del ejemplo 1 con la CPU del ejemplo 2 (tiene el doble de velocidad de reloj).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𝐶𝑃𝑈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𝐶𝑃𝑈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×5.44×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×8.8×</m:t>
                        </m:r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e>
                        </m:d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5.44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8.8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=1.24</m:t>
                    </m:r>
                  </m:oMath>
                </a14:m>
                <a:endParaRPr lang="es-MX" dirty="0" smtClean="0"/>
              </a:p>
              <a:p>
                <a:r>
                  <a:rPr lang="es-MX" dirty="0" smtClean="0"/>
                  <a:t>La CPU2 es 24% más rápida que la CPU1.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 r="-889" b="-180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17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3875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F3FF-709D-7BE4-41BE-2F6687E1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81E1-0B27-9ABE-EB95-170DDD56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Suponer lo siguiente:</a:t>
            </a:r>
          </a:p>
          <a:p>
            <a:r>
              <a:rPr lang="en-MX" dirty="0"/>
              <a:t>Velocidad del reloj = 200 MHz (5 ns por ciclo).</a:t>
            </a:r>
          </a:p>
          <a:p>
            <a:r>
              <a:rPr lang="en-MX" dirty="0"/>
              <a:t>CPI = 1.1 con caché perfecto.</a:t>
            </a:r>
          </a:p>
          <a:p>
            <a:r>
              <a:rPr lang="en-MX" dirty="0"/>
              <a:t>50% instrucciones aritmético/lógicas, 30% cargas y stores, 20% brincos.</a:t>
            </a:r>
          </a:p>
          <a:p>
            <a:r>
              <a:rPr lang="en-MX" dirty="0"/>
              <a:t>10% de las instrucciones de memoria tienen un castigo por falla de 50 ciclos.</a:t>
            </a:r>
          </a:p>
          <a:p>
            <a:r>
              <a:rPr lang="en-MX" dirty="0"/>
              <a:t>1% de los accesos al caché de instrucciones tienen un castigo por falla de 50 ciclos.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44B99-7224-8B8F-839D-2D42ECA4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81EE3-D844-559B-0E0C-AC2A4CA7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18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4325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50E-F300-CC03-FE9A-81989691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758ED-A0EB-826B-4B1C-37D3E3D19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Calcular el CPI real.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6B946-6932-05B4-6297-C3A991E1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07E7F-AEC0-D6A0-494D-F50C6EA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19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0038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77541E5-4293-F9C1-CBC6-2FFE327D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Rendimiento del caché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6378-0E53-E70C-AE66-975F6189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En este curso se verán dos métodos para medir el rendimiento de una memoria caché.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MX" altLang="en-MX" dirty="0"/>
              <a:t>Medir el tiempo de ejecución contando los ciclos que se pierden por accesos a la memoria.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MX" altLang="en-MX" dirty="0"/>
              <a:t>Medir el tiempo promedio de acceso a la memoria (AMAT).</a:t>
            </a:r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7E58AF6A-66B4-9727-22F3-CCB61EE83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0724" name="Slide Number Placeholder 5">
            <a:extLst>
              <a:ext uri="{FF2B5EF4-FFF2-40B4-BE49-F238E27FC236}">
                <a16:creationId xmlns:a16="http://schemas.microsoft.com/office/drawing/2014/main" id="{23D3AE8F-A17B-2C81-F0AA-2DE6F81F6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0A74B-FE1F-C447-A945-8ACB80D5D447}" type="slidenum">
              <a:rPr lang="pt-BR" altLang="es-MX" smtClean="0">
                <a:solidFill>
                  <a:srgbClr val="F30000"/>
                </a:solidFill>
              </a:rPr>
              <a:pPr/>
              <a:t>2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D7CAD-857C-EA76-1F61-5C650A162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E484-31A8-E225-72F9-F29482CA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CPI = CPI ideal + </a:t>
            </a:r>
            <a:r>
              <a:rPr lang="es-MX" smtClean="0"/>
              <a:t>CPI con </a:t>
            </a:r>
            <a:r>
              <a:rPr lang="en-MX" smtClean="0"/>
              <a:t>detenciones </a:t>
            </a:r>
            <a:r>
              <a:rPr lang="en-MX" dirty="0"/>
              <a:t>de memoria.</a:t>
            </a:r>
          </a:p>
          <a:p>
            <a:r>
              <a:rPr lang="en-MX" dirty="0"/>
              <a:t>CPI = 1.1 +		</a:t>
            </a:r>
            <a:r>
              <a:rPr lang="en-MX" b="1" dirty="0">
                <a:solidFill>
                  <a:srgbClr val="00B050"/>
                </a:solidFill>
              </a:rPr>
              <a:t>// CPI ideal</a:t>
            </a:r>
          </a:p>
          <a:p>
            <a:pPr marL="0" indent="0">
              <a:buNone/>
            </a:pPr>
            <a:r>
              <a:rPr lang="en-MX" dirty="0"/>
              <a:t>      (0.3 x 0.1 x 50) +	</a:t>
            </a:r>
            <a:r>
              <a:rPr lang="en-MX" b="1" dirty="0">
                <a:solidFill>
                  <a:srgbClr val="00B050"/>
                </a:solidFill>
              </a:rPr>
              <a:t>// Falla de datos</a:t>
            </a:r>
          </a:p>
          <a:p>
            <a:pPr marL="0" indent="0">
              <a:buNone/>
            </a:pPr>
            <a:r>
              <a:rPr lang="en-MX" dirty="0"/>
              <a:t>      (1 x 0.01 x 50) =	</a:t>
            </a:r>
            <a:r>
              <a:rPr lang="en-MX" b="1" dirty="0">
                <a:solidFill>
                  <a:srgbClr val="00B050"/>
                </a:solidFill>
              </a:rPr>
              <a:t>// Falla de instrucciones</a:t>
            </a:r>
          </a:p>
          <a:p>
            <a:pPr marL="0" indent="0">
              <a:buNone/>
            </a:pPr>
            <a:r>
              <a:rPr lang="en-MX" dirty="0"/>
              <a:t>       1.1 + 1.5 + 0.5 = 3.1</a:t>
            </a:r>
          </a:p>
          <a:p>
            <a:r>
              <a:rPr lang="en-MX" dirty="0"/>
              <a:t>El procesador es 3.1 veces más lento que si tuviera caché perfecto.</a:t>
            </a:r>
          </a:p>
          <a:p>
            <a:r>
              <a:rPr lang="en-MX" dirty="0"/>
              <a:t>El 64.5% (2 / 3.1) del tiempo el procesador está detenido por la memoria.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5C219-6D18-61E7-87C5-A958FF22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2655-0F9D-8062-4BED-A207DCDF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20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932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AMAT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Average</a:t>
            </a:r>
            <a:r>
              <a:rPr lang="es-MX" dirty="0"/>
              <a:t> </a:t>
            </a:r>
            <a:r>
              <a:rPr lang="es-MX" dirty="0" err="1"/>
              <a:t>Memory</a:t>
            </a:r>
            <a:r>
              <a:rPr lang="es-MX" dirty="0"/>
              <a:t> Access Time (tiempo promedio de acceso a memoria).</a:t>
            </a:r>
          </a:p>
          <a:p>
            <a:r>
              <a:rPr lang="es-MX" dirty="0" smtClean="0"/>
              <a:t>AMAT = Tiempo de éxito + tasa de fallas x castigo por falla.</a:t>
            </a:r>
          </a:p>
          <a:p>
            <a:r>
              <a:rPr lang="es-MX" dirty="0" smtClean="0"/>
              <a:t>El AMAT indica que el rendimiento es afectado por el tiempo de acceso a la memoria, incluyendo </a:t>
            </a:r>
            <a:r>
              <a:rPr lang="es-MX" dirty="0" smtClean="0"/>
              <a:t>éxitos </a:t>
            </a:r>
            <a:r>
              <a:rPr lang="es-MX" dirty="0" smtClean="0"/>
              <a:t>y fallas.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s-MX" smtClean="0"/>
              <a:t>Universidad de Sonora</a:t>
            </a:r>
            <a:endParaRPr lang="es-ES" alt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055DB-117D-C94C-B884-90F860F779D0}" type="slidenum">
              <a:rPr lang="pt-BR" altLang="es-MX" smtClean="0"/>
              <a:pPr>
                <a:defRPr/>
              </a:pPr>
              <a:t>21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9433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Título">
            <a:extLst>
              <a:ext uri="{FF2B5EF4-FFF2-40B4-BE49-F238E27FC236}">
                <a16:creationId xmlns:a16="http://schemas.microsoft.com/office/drawing/2014/main" id="{7B0C60F0-DE3E-363D-7924-BEF233C2E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s-MX"/>
              <a:t>Ejemplo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960B69F-22AD-6FD3-A62F-B6C7C8BE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Encontrar el AMAT para una CPU con los siguientes datos:</a:t>
            </a:r>
          </a:p>
          <a:p>
            <a:r>
              <a:rPr lang="es-MX" altLang="es-MX" dirty="0"/>
              <a:t>Velocidad de reloj = 2 GHz</a:t>
            </a:r>
          </a:p>
          <a:p>
            <a:r>
              <a:rPr lang="es-MX" altLang="es-MX" dirty="0"/>
              <a:t>Castigo por falla = 20 ciclos</a:t>
            </a:r>
          </a:p>
          <a:p>
            <a:r>
              <a:rPr lang="es-MX" altLang="es-MX" dirty="0"/>
              <a:t>Tasa de fallas del caché = 5%</a:t>
            </a:r>
          </a:p>
          <a:p>
            <a:r>
              <a:rPr lang="es-MX" altLang="es-MX" dirty="0"/>
              <a:t>Tiempo de acceso al caché = 1 ciclo.</a:t>
            </a:r>
          </a:p>
          <a:p>
            <a:r>
              <a:rPr lang="es-MX" altLang="es-MX" dirty="0"/>
              <a:t>AMAT = 1 + 0.05 x 20 = 2 ciclos</a:t>
            </a:r>
          </a:p>
          <a:p>
            <a:r>
              <a:rPr lang="es-MX" altLang="es-MX" dirty="0" smtClean="0"/>
              <a:t>Periodo</a:t>
            </a:r>
            <a:r>
              <a:rPr lang="es-MX" altLang="es-MX" dirty="0" smtClean="0"/>
              <a:t> </a:t>
            </a:r>
            <a:r>
              <a:rPr lang="es-MX" altLang="es-MX" dirty="0"/>
              <a:t>= 1 / 2e9 = 0.5 </a:t>
            </a:r>
            <a:r>
              <a:rPr lang="es-MX" altLang="es-MX" dirty="0" err="1"/>
              <a:t>ns</a:t>
            </a:r>
            <a:endParaRPr lang="es-MX" altLang="es-MX" dirty="0"/>
          </a:p>
          <a:p>
            <a:r>
              <a:rPr lang="es-MX" altLang="es-MX" dirty="0"/>
              <a:t>AMAT = 1 </a:t>
            </a:r>
            <a:r>
              <a:rPr lang="es-MX" altLang="es-MX" dirty="0" err="1"/>
              <a:t>ns</a:t>
            </a:r>
            <a:endParaRPr lang="es-MX" altLang="es-MX" dirty="0"/>
          </a:p>
        </p:txBody>
      </p:sp>
      <p:sp>
        <p:nvSpPr>
          <p:cNvPr id="55299" name="4 Marcador de pie de página">
            <a:extLst>
              <a:ext uri="{FF2B5EF4-FFF2-40B4-BE49-F238E27FC236}">
                <a16:creationId xmlns:a16="http://schemas.microsoft.com/office/drawing/2014/main" id="{A6A58B9A-E6B3-C339-B239-30210496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5300" name="5 Marcador de número de diapositiva">
            <a:extLst>
              <a:ext uri="{FF2B5EF4-FFF2-40B4-BE49-F238E27FC236}">
                <a16:creationId xmlns:a16="http://schemas.microsoft.com/office/drawing/2014/main" id="{EE753F01-C3C0-7CEF-12E8-2EED68261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35BEB6-4C6D-D145-8064-85F573FB5F18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es-MX" sz="1200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2923A486-F884-B64B-43C1-21D0DB11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3BF6D-3D43-EA4A-EDB6-B8B354C41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r>
              <a:rPr lang="es-ES_tradnl" altLang="en-MX" dirty="0"/>
              <a:t>Opción 1: reducir el número de ciclos perdidos por detenciones de memoria</a:t>
            </a:r>
            <a:r>
              <a:rPr lang="es-ES_tradnl" altLang="en-MX" dirty="0" smtClean="0"/>
              <a:t>.</a:t>
            </a:r>
          </a:p>
          <a:p>
            <a:endParaRPr lang="es-ES_tradnl" altLang="en-MX" dirty="0"/>
          </a:p>
          <a:p>
            <a:endParaRPr lang="es-ES_tradnl" altLang="en-MX" dirty="0"/>
          </a:p>
          <a:p>
            <a:r>
              <a:rPr lang="es-ES_tradnl" altLang="en-MX" sz="2000" dirty="0"/>
              <a:t>castigo por falla = tiempo de acceso a la memoria x velocidad de reloj</a:t>
            </a:r>
            <a:endParaRPr lang="es-ES_tradnl" altLang="en-MX" sz="2000" dirty="0"/>
          </a:p>
          <a:p>
            <a:r>
              <a:rPr lang="es-ES_tradnl" altLang="en-MX" dirty="0"/>
              <a:t>Opción 2: reducir el AMAT.</a:t>
            </a:r>
          </a:p>
          <a:p>
            <a:r>
              <a:rPr lang="es-ES_tradnl" altLang="en-MX" sz="2000" dirty="0"/>
              <a:t>AMAT = Tiempo de éxito + tasa de fallas x castigo por falla</a:t>
            </a:r>
          </a:p>
          <a:p>
            <a:endParaRPr lang="es-ES_tradnl" altLang="en-MX" dirty="0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1F7B2ABA-D7E3-EE86-B716-F485E3AF8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4524B807-250E-F81A-72EE-B7A2F33A8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47AFB-9A7D-5E49-B235-6B7451A13FE0}" type="slidenum">
              <a:rPr lang="pt-BR" altLang="es-MX" smtClean="0">
                <a:solidFill>
                  <a:srgbClr val="F30000"/>
                </a:solidFill>
              </a:rPr>
              <a:pPr/>
              <a:t>23</a:t>
            </a:fld>
            <a:endParaRPr lang="pt-BR" altLang="es-MX">
              <a:solidFill>
                <a:srgbClr val="F30000"/>
              </a:solidFill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63DAAFDE-20E3-0059-77E4-1F4D8A62A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750" y="2971800"/>
          <a:ext cx="7353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21412000" imgH="9652000" progId="Equation.3">
                  <p:embed/>
                </p:oleObj>
              </mc:Choice>
              <mc:Fallback>
                <p:oleObj name="Equation" r:id="rId3" imgW="1214120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971800"/>
                        <a:ext cx="7353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26991ADE-740B-AD74-7F74-D37EFE5D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FC25-4343-CC8B-E9BA-E06050EEC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/>
              <a:t>Factores del rendimiento: tasa de fallas del caché, castigo por falla, tiempo de éxito.</a:t>
            </a:r>
          </a:p>
          <a:p>
            <a:r>
              <a:rPr lang="es-ES_tradnl" altLang="en-MX"/>
              <a:t>La tasa de fallas se reduce seleccionando un cache n-way con n mayor a la actual y/o un cache multinivel.</a:t>
            </a:r>
          </a:p>
          <a:p>
            <a:r>
              <a:rPr lang="es-ES_tradnl" altLang="en-MX"/>
              <a:t>El castigo por falla se reduce seleccionando una memoria con acceso más rápido a la actual.</a:t>
            </a:r>
          </a:p>
          <a:p>
            <a:endParaRPr lang="es-ES_tradnl" altLang="en-MX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9E8F068C-3D2A-D723-C290-F9CCAF27D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C26A435C-74D5-A86C-E46B-A4DACEB46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67E425-3D8C-ED4E-BDDC-D0BB67C5905D}" type="slidenum">
              <a:rPr lang="pt-BR" altLang="es-MX" smtClean="0">
                <a:solidFill>
                  <a:srgbClr val="F30000"/>
                </a:solidFill>
              </a:rPr>
              <a:pPr/>
              <a:t>24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60A72574-2939-D53E-5C67-54FD6D102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Mejorar el rendimiento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26D5515F-96FD-947F-32E7-8AD4B041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El tiempo de éxito se puede </a:t>
            </a:r>
            <a:r>
              <a:rPr lang="es-ES_tradnl" altLang="en-MX"/>
              <a:t>reducir mediante </a:t>
            </a:r>
            <a:r>
              <a:rPr lang="es-ES_tradnl" altLang="en-MX" dirty="0"/>
              <a:t>un caché con capacidad para buscar en paralelo.</a:t>
            </a:r>
          </a:p>
          <a:p>
            <a:endParaRPr lang="es-ES_tradnl" altLang="en-MX" dirty="0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933B32E3-F2FC-964E-B509-0B101F629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8372" name="Slide Number Placeholder 4">
            <a:extLst>
              <a:ext uri="{FF2B5EF4-FFF2-40B4-BE49-F238E27FC236}">
                <a16:creationId xmlns:a16="http://schemas.microsoft.com/office/drawing/2014/main" id="{0883A753-E564-6829-E6D7-E1EA1F502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ADD0C-DA46-754C-977D-3BB31FCF33FE}" type="slidenum">
              <a:rPr lang="pt-BR" altLang="es-MX" smtClean="0">
                <a:solidFill>
                  <a:srgbClr val="F30000"/>
                </a:solidFill>
              </a:rPr>
              <a:pPr/>
              <a:t>25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93D0C3B8-70E7-B7F0-7846-4F0959AF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AMAT vs asociatividad</a:t>
            </a:r>
          </a:p>
        </p:txBody>
      </p:sp>
      <p:sp>
        <p:nvSpPr>
          <p:cNvPr id="61442" name="Footer Placeholder 3">
            <a:extLst>
              <a:ext uri="{FF2B5EF4-FFF2-40B4-BE49-F238E27FC236}">
                <a16:creationId xmlns:a16="http://schemas.microsoft.com/office/drawing/2014/main" id="{A96C411C-2ED8-4CCD-A0A4-CA3B11117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8BE27094-9A1C-85D2-C226-A1882AC5F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85001-FB95-0743-877E-BE4620060879}" type="slidenum">
              <a:rPr lang="pt-BR" altLang="es-MX" smtClean="0">
                <a:solidFill>
                  <a:srgbClr val="F30000"/>
                </a:solidFill>
              </a:rPr>
              <a:pPr/>
              <a:t>26</a:t>
            </a:fld>
            <a:endParaRPr lang="pt-BR" altLang="es-MX">
              <a:solidFill>
                <a:srgbClr val="F30000"/>
              </a:solidFill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0485FE7-DC8F-669D-0720-4D46EA5C19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7827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82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>
                          <a:solidFill>
                            <a:schemeClr val="tx1"/>
                          </a:solidFill>
                        </a:rPr>
                        <a:t>Tamaño caché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_tradnl" sz="1800" b="1" dirty="0">
                          <a:solidFill>
                            <a:schemeClr val="tx1"/>
                          </a:solidFill>
                        </a:rPr>
                        <a:t>Asociatividad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(KB)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1-way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2-way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4-way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dirty="0"/>
                        <a:t>8-way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7.65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6.22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5.44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5.90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4.90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4.62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4.09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4.60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3.95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3.57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3.19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8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3.30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3.00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2.87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2.59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16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2.45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2.20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2.12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2.04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32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2.00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1.80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1.77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1.79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64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1.70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1.60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1.57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1.59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9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128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1.50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1.45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1.42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>
                          <a:solidFill>
                            <a:schemeClr val="tx2"/>
                          </a:solidFill>
                        </a:rPr>
                        <a:t>1.44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1 Título">
            <a:extLst>
              <a:ext uri="{FF2B5EF4-FFF2-40B4-BE49-F238E27FC236}">
                <a16:creationId xmlns:a16="http://schemas.microsoft.com/office/drawing/2014/main" id="{4D86A0AB-6D00-6B0C-2DF3-AA86DAE3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altLang="en-MX"/>
              <a:t>Conclusión</a:t>
            </a:r>
          </a:p>
        </p:txBody>
      </p:sp>
      <p:sp>
        <p:nvSpPr>
          <p:cNvPr id="53250" name="2 Marcador de contenido">
            <a:extLst>
              <a:ext uri="{FF2B5EF4-FFF2-40B4-BE49-F238E27FC236}">
                <a16:creationId xmlns:a16="http://schemas.microsoft.com/office/drawing/2014/main" id="{5B79D7EB-AF08-3A31-1D43-936B0B4D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n-MX" dirty="0"/>
              <a:t>El rendimiento de un sistema de cachés se puede medir de dos formas:</a:t>
            </a:r>
          </a:p>
          <a:p>
            <a:pPr lvl="1"/>
            <a:r>
              <a:rPr lang="es-MX" altLang="en-MX"/>
              <a:t>Midiendo el tiempo de ejecución contando los ciclos que se pierden por accesos a la memoria.</a:t>
            </a:r>
          </a:p>
          <a:p>
            <a:pPr lvl="1"/>
            <a:r>
              <a:rPr lang="es-MX" altLang="en-MX" dirty="0"/>
              <a:t>Midiendo el tiempo promedio de acceso a la memoria (AMAT).</a:t>
            </a:r>
          </a:p>
          <a:p>
            <a:r>
              <a:rPr lang="es-MX" altLang="en-MX" dirty="0"/>
              <a:t>El rendimiento se puede mejorar afectando los factores del rendimiento: la tasa de fallas, el castigo por falla, el tiempo de éxito.</a:t>
            </a:r>
          </a:p>
          <a:p>
            <a:pPr lvl="1"/>
            <a:endParaRPr lang="es-MX" altLang="en-MX" dirty="0"/>
          </a:p>
        </p:txBody>
      </p:sp>
      <p:sp>
        <p:nvSpPr>
          <p:cNvPr id="59395" name="4 Marcador de pie de página">
            <a:extLst>
              <a:ext uri="{FF2B5EF4-FFF2-40B4-BE49-F238E27FC236}">
                <a16:creationId xmlns:a16="http://schemas.microsoft.com/office/drawing/2014/main" id="{B8348EAE-37F2-EA12-D7F5-CED1C974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9396" name="5 Marcador de número de diapositiva">
            <a:extLst>
              <a:ext uri="{FF2B5EF4-FFF2-40B4-BE49-F238E27FC236}">
                <a16:creationId xmlns:a16="http://schemas.microsoft.com/office/drawing/2014/main" id="{8175183D-EFCE-BE48-8C55-9EC4F8AF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E09E84-F736-7740-8750-40853D7D4EC2}" type="slidenum">
              <a:rPr lang="pt-BR" altLang="es-MX" smtClean="0">
                <a:solidFill>
                  <a:srgbClr val="F30000"/>
                </a:solidFill>
              </a:rPr>
              <a:pPr/>
              <a:t>27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7B6FC32A-92F4-A5AF-0D77-090BED00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Ciclos perdidos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EDC4-95F2-385F-D46D-2F01EB30E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en-MX" dirty="0"/>
              <a:t>La memoria caché puede ser </a:t>
            </a:r>
            <a:r>
              <a:rPr lang="es-ES_tradnl" altLang="en-MX" dirty="0" smtClean="0"/>
              <a:t>10 </a:t>
            </a:r>
            <a:r>
              <a:rPr lang="es-ES_tradnl" altLang="en-MX" dirty="0"/>
              <a:t>veces más lenta que la CPU.</a:t>
            </a:r>
          </a:p>
          <a:p>
            <a:r>
              <a:rPr lang="es-ES_tradnl" altLang="en-MX" dirty="0"/>
              <a:t>Cada vez que la CPU solicita un dato o instrucción no conviene que se quede esperando.</a:t>
            </a:r>
          </a:p>
          <a:p>
            <a:r>
              <a:rPr lang="es-ES_tradnl" altLang="en-MX" dirty="0"/>
              <a:t>El programa se detiene (</a:t>
            </a:r>
            <a:r>
              <a:rPr lang="es-ES_tradnl" altLang="en-MX" dirty="0" err="1"/>
              <a:t>stall</a:t>
            </a:r>
            <a:r>
              <a:rPr lang="es-ES_tradnl" altLang="en-MX" dirty="0"/>
              <a:t>) mientras el caché responde.</a:t>
            </a:r>
          </a:p>
          <a:p>
            <a:r>
              <a:rPr lang="es-ES_tradnl" altLang="en-MX" dirty="0"/>
              <a:t>Esos ciclos que se pierden se deben contar para calcular el tiempo de sistema.</a:t>
            </a:r>
          </a:p>
          <a:p>
            <a:endParaRPr lang="es-MX" altLang="es-MX" dirty="0"/>
          </a:p>
          <a:p>
            <a:endParaRPr lang="es-ES_tradnl" altLang="en-MX" dirty="0"/>
          </a:p>
        </p:txBody>
      </p:sp>
      <p:sp>
        <p:nvSpPr>
          <p:cNvPr id="31747" name="Footer Placeholder 4">
            <a:extLst>
              <a:ext uri="{FF2B5EF4-FFF2-40B4-BE49-F238E27FC236}">
                <a16:creationId xmlns:a16="http://schemas.microsoft.com/office/drawing/2014/main" id="{C6FA6717-21FE-FA5F-E353-7514A27EB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588EC7AE-0C60-DEC7-4377-C901329C7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D5D31A-CF4B-EE4D-B649-77F26DB14E16}" type="slidenum">
              <a:rPr lang="pt-BR" altLang="es-MX" smtClean="0">
                <a:solidFill>
                  <a:srgbClr val="F30000"/>
                </a:solidFill>
              </a:rPr>
              <a:pPr/>
              <a:t>3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51BCFD6-60E3-68E4-5EB8-48E736F4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_tradnl" altLang="en-MX" dirty="0" smtClean="0"/>
                  <a:t>Ecuación del tiempo de CPU original: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s-MX" altLang="es-MX" dirty="0"/>
              </a:p>
              <a:p>
                <a:r>
                  <a:rPr lang="es-MX" altLang="es-MX" dirty="0" smtClean="0"/>
                  <a:t>Donde: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MX" altLang="es-MX" dirty="0" smtClean="0"/>
                  <a:t> es el tiempo de CPU.</a:t>
                </a:r>
              </a:p>
              <a:p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MX" altLang="es-MX" dirty="0" smtClean="0"/>
                  <a:t> es </a:t>
                </a:r>
                <a:r>
                  <a:rPr lang="es-ES_tradnl" altLang="en-MX" dirty="0" smtClean="0"/>
                  <a:t>el </a:t>
                </a:r>
                <a:r>
                  <a:rPr lang="es-ES_tradnl" altLang="en-MX" dirty="0"/>
                  <a:t>número de ciclos de reloj utilizados por el programa.</a:t>
                </a:r>
              </a:p>
              <a:p>
                <a14:m>
                  <m:oMath xmlns:m="http://schemas.openxmlformats.org/officeDocument/2006/math">
                    <m:r>
                      <a:rPr lang="es-MX" altLang="en-MX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_tradnl" altLang="en-MX" dirty="0"/>
                  <a:t> es el período del reloj.</a:t>
                </a:r>
              </a:p>
              <a:p>
                <a:endParaRPr lang="es-MX" altLang="es-MX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C7486A42-F21F-83D8-F250-BD0E0EDA2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84CDB8B6-5D97-8419-BCCF-202D635C3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26B3F5-DAE4-4048-92B9-D4A62B641EB5}" type="slidenum">
              <a:rPr lang="pt-BR" altLang="es-MX" smtClean="0">
                <a:solidFill>
                  <a:srgbClr val="F30000"/>
                </a:solidFill>
              </a:rPr>
              <a:pPr/>
              <a:t>4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E51BCFD6-60E3-68E4-5EB8-48E736F4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altLang="es-MX" dirty="0" smtClean="0"/>
                  <a:t>Los ciclos </a:t>
                </a:r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MX" altLang="es-MX" dirty="0" smtClean="0"/>
                  <a:t> </a:t>
                </a:r>
                <a:r>
                  <a:rPr lang="es-MX" altLang="es-MX" dirty="0"/>
                  <a:t>que hace el programa se pueden dividir en:</a:t>
                </a:r>
              </a:p>
              <a:p>
                <a:pPr marL="514350" indent="-514350" eaLnBrk="1" hangingPunct="1">
                  <a:buFont typeface="+mj-lt"/>
                  <a:buAutoNum type="arabicPeriod"/>
                </a:pPr>
                <a:r>
                  <a:rPr lang="es-MX" altLang="es-MX" dirty="0"/>
                  <a:t>Ciclos de reloj usados en ejecutar el programa.</a:t>
                </a:r>
              </a:p>
              <a:p>
                <a:pPr marL="514350" indent="-514350" eaLnBrk="1" hangingPunct="1">
                  <a:buFont typeface="+mj-lt"/>
                  <a:buAutoNum type="arabicPeriod"/>
                </a:pPr>
                <a:r>
                  <a:rPr lang="es-MX" altLang="es-MX" dirty="0"/>
                  <a:t>Ciclos de reloj </a:t>
                </a:r>
                <a:r>
                  <a:rPr lang="es-MX" altLang="es-MX" dirty="0" smtClean="0"/>
                  <a:t>perdidos </a:t>
                </a:r>
                <a:r>
                  <a:rPr lang="es-MX" altLang="es-MX" dirty="0"/>
                  <a:t>en detenciones (</a:t>
                </a:r>
                <a:r>
                  <a:rPr lang="es-MX" altLang="es-MX" dirty="0" err="1"/>
                  <a:t>stalls</a:t>
                </a:r>
                <a:r>
                  <a:rPr lang="es-MX" altLang="es-MX" dirty="0"/>
                  <a:t>) </a:t>
                </a:r>
                <a:r>
                  <a:rPr lang="es-MX" altLang="es-MX" dirty="0" smtClean="0"/>
                  <a:t>por peticiones al sistema de memoria.</a:t>
                </a:r>
                <a:endParaRPr lang="es-MX" altLang="es-MX" dirty="0"/>
              </a:p>
              <a:p>
                <a:pPr eaLnBrk="1" hangingPunct="1"/>
                <a:endParaRPr lang="es-MX" altLang="es-MX" dirty="0"/>
              </a:p>
              <a:p>
                <a:endParaRPr lang="es-ES_tradnl" altLang="en-MX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6B19A9-5162-8B66-D660-0C51AA3C77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7" t="-1248" r="-103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C7486A42-F21F-83D8-F250-BD0E0EDA2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84CDB8B6-5D97-8419-BCCF-202D635C3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26B3F5-DAE4-4048-92B9-D4A62B641EB5}" type="slidenum">
              <a:rPr lang="pt-BR" altLang="es-MX" smtClean="0">
                <a:solidFill>
                  <a:srgbClr val="F30000"/>
                </a:solidFill>
              </a:rPr>
              <a:pPr/>
              <a:t>5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7666B53B-DA34-62A5-24FA-F73EE68B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n-MX"/>
              <a:t>Ecuación del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14BD6308-EC62-5836-2599-39415C7FC7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s-MX" altLang="es-MX" dirty="0" smtClean="0"/>
                  <a:t>La ecuación del tiempo se convierte en:</a:t>
                </a: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MX" altLang="es-MX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MX" alt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s-MX" altLang="es-MX" dirty="0"/>
              </a:p>
              <a:p>
                <a:r>
                  <a:rPr lang="es-ES_tradnl" altLang="en-MX" dirty="0" smtClean="0"/>
                  <a:t>Donde</a:t>
                </a:r>
              </a:p>
              <a:p>
                <a14:m>
                  <m:oMath xmlns:m="http://schemas.openxmlformats.org/officeDocument/2006/math">
                    <m:r>
                      <a:rPr lang="es-MX" altLang="en-MX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_tradnl" altLang="en-MX" dirty="0" smtClean="0"/>
                  <a:t> es el tiempo de CPU.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_tradnl" altLang="en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s-ES_tradnl" altLang="en-MX" dirty="0" smtClean="0"/>
                  <a:t> es el número de ciclos de reloj utilizados por el programa.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_tradnl" altLang="en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n-MX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ES_tradnl" altLang="en-MX" dirty="0" smtClean="0"/>
                  <a:t> es el número de ciclos perdidos por detenciones debido a peticiones a memoria.</a:t>
                </a:r>
              </a:p>
              <a:p>
                <a14:m>
                  <m:oMath xmlns:m="http://schemas.openxmlformats.org/officeDocument/2006/math">
                    <m:r>
                      <a:rPr lang="es-MX" altLang="en-MX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_tradnl" altLang="en-MX" dirty="0" smtClean="0"/>
                  <a:t> es el período del reloj.</a:t>
                </a:r>
                <a:endParaRPr lang="es-ES_tradnl" altLang="en-MX" dirty="0"/>
              </a:p>
            </p:txBody>
          </p:sp>
        </mc:Choice>
        <mc:Fallback xmlns="">
          <p:sp>
            <p:nvSpPr>
              <p:cNvPr id="33794" name="Content Placeholder 2">
                <a:extLst>
                  <a:ext uri="{FF2B5EF4-FFF2-40B4-BE49-F238E27FC236}">
                    <a16:creationId xmlns:a16="http://schemas.microsoft.com/office/drawing/2014/main" id="{14BD6308-EC62-5836-2599-39415C7FC7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2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F18B9769-115E-0DE1-F7AF-A5CE94A6F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716722DA-F21B-F461-ADF1-8AD3E1059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6CCBE8-4C64-0B41-BCCA-1C591BE8F438}" type="slidenum">
              <a:rPr lang="pt-BR" altLang="es-MX" smtClean="0">
                <a:solidFill>
                  <a:srgbClr val="F30000"/>
                </a:solidFill>
              </a:rPr>
              <a:pPr/>
              <a:t>6</a:t>
            </a:fld>
            <a:endParaRPr lang="pt-BR" altLang="es-MX">
              <a:solidFill>
                <a:srgbClr val="F3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4 Marcador de pie de página">
            <a:extLst>
              <a:ext uri="{FF2B5EF4-FFF2-40B4-BE49-F238E27FC236}">
                <a16:creationId xmlns:a16="http://schemas.microsoft.com/office/drawing/2014/main" id="{A9BC35FD-E71D-422D-D494-C07D0B3C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4818" name="5 Marcador de número de diapositiva">
            <a:extLst>
              <a:ext uri="{FF2B5EF4-FFF2-40B4-BE49-F238E27FC236}">
                <a16:creationId xmlns:a16="http://schemas.microsoft.com/office/drawing/2014/main" id="{C2E5BC25-DBE4-EE77-6761-5F5473A6A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DA95B-4E9F-DF40-9A69-5150075D1BF9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014BAF7-2B25-491A-BE26-6358473D3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 smtClean="0"/>
              <a:t>Ciclos perdidos por detenciones</a:t>
            </a:r>
            <a:endParaRPr lang="es-MX" alt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>
                <a:extLst>
                  <a:ext uri="{FF2B5EF4-FFF2-40B4-BE49-F238E27FC236}">
                    <a16:creationId xmlns:a16="http://schemas.microsoft.com/office/drawing/2014/main" id="{28C8DEEA-040F-5A27-8026-DA53665CB257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s-MX" altLang="es-MX" dirty="0" smtClean="0"/>
                  <a:t>Los ciclos perdidos por </a:t>
                </a:r>
                <a:r>
                  <a:rPr lang="es-MX" altLang="es-MX" dirty="0"/>
                  <a:t>detenciones de la memoria vienen principalmente de fallas de caché.</a:t>
                </a:r>
              </a:p>
              <a:p>
                <a:pPr eaLnBrk="1" hangingPunct="1"/>
                <a:r>
                  <a:rPr lang="es-MX" altLang="es-MX" dirty="0"/>
                  <a:t>Se definen como los ciclos </a:t>
                </a:r>
                <a:r>
                  <a:rPr lang="es-MX" altLang="es-MX" dirty="0" smtClean="0"/>
                  <a:t>perdidos </a:t>
                </a:r>
                <a:r>
                  <a:rPr lang="es-MX" altLang="es-MX" dirty="0"/>
                  <a:t>detenciones por lecturas </a:t>
                </a:r>
                <a:r>
                  <a:rPr lang="es-MX" altLang="es-MX" dirty="0" smtClean="0"/>
                  <a:t>más </a:t>
                </a:r>
                <a:r>
                  <a:rPr lang="es-MX" altLang="es-MX" dirty="0"/>
                  <a:t>los ciclos </a:t>
                </a:r>
                <a:r>
                  <a:rPr lang="es-MX" altLang="es-MX" dirty="0" smtClean="0"/>
                  <a:t>perdidos </a:t>
                </a:r>
                <a:r>
                  <a:rPr lang="es-MX" altLang="es-MX" dirty="0"/>
                  <a:t>detenciones por escrituras.</a:t>
                </a: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s-MX" alt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𝑙𝑜𝑎𝑑</m:t>
                        </m:r>
                      </m:sub>
                    </m:sSub>
                    <m:r>
                      <a:rPr lang="es-MX" altLang="es-MX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altLang="es-MX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altLang="es-MX" b="0" i="1" smtClean="0">
                            <a:latin typeface="Cambria Math" panose="02040503050406030204" pitchFamily="18" charset="0"/>
                          </a:rPr>
                          <m:t>𝑠𝑡𝑜𝑟𝑒</m:t>
                        </m:r>
                      </m:sub>
                    </m:sSub>
                  </m:oMath>
                </a14:m>
                <a:endParaRPr lang="es-MX" altLang="es-MX" dirty="0" smtClean="0"/>
              </a:p>
              <a:p>
                <a:pPr eaLnBrk="1" hangingPunct="1"/>
                <a:endParaRPr lang="es-MX" altLang="es-MX" dirty="0"/>
              </a:p>
            </p:txBody>
          </p:sp>
        </mc:Choice>
        <mc:Fallback xmlns="">
          <p:sp>
            <p:nvSpPr>
              <p:cNvPr id="39939" name="Rectangle 3">
                <a:extLst>
                  <a:ext uri="{FF2B5EF4-FFF2-40B4-BE49-F238E27FC236}">
                    <a16:creationId xmlns:a16="http://schemas.microsoft.com/office/drawing/2014/main" id="{28C8DEEA-040F-5A27-8026-DA53665CB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889" t="-1248" r="-185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5 Marcador de pie de página">
            <a:extLst>
              <a:ext uri="{FF2B5EF4-FFF2-40B4-BE49-F238E27FC236}">
                <a16:creationId xmlns:a16="http://schemas.microsoft.com/office/drawing/2014/main" id="{93B88FCB-B1F0-07B1-ED1D-E35B40C1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6866" name="6 Marcador de número de diapositiva">
            <a:extLst>
              <a:ext uri="{FF2B5EF4-FFF2-40B4-BE49-F238E27FC236}">
                <a16:creationId xmlns:a16="http://schemas.microsoft.com/office/drawing/2014/main" id="{914707AD-DBE3-C0C8-5047-98E102408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00A2FE-7EC6-5745-8FA6-4FB64E65E7E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F0F858A-BBA0-D172-3493-0F1FEA38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</a:t>
            </a:r>
            <a:r>
              <a:rPr lang="es-MX" altLang="es-MX" dirty="0" smtClean="0"/>
              <a:t>detenciones</a:t>
            </a:r>
            <a:endParaRPr lang="en-US" altLang="es-MX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1C7BB70-41A2-87FD-D254-8022BFB0D5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Los ciclos </a:t>
            </a:r>
            <a:r>
              <a:rPr lang="es-MX" altLang="es-MX" dirty="0" smtClean="0"/>
              <a:t>perdidos por detenciones </a:t>
            </a:r>
            <a:r>
              <a:rPr lang="es-MX" altLang="es-MX" dirty="0"/>
              <a:t>de lectura se definen en términos de:</a:t>
            </a:r>
          </a:p>
          <a:p>
            <a:pPr lvl="1" eaLnBrk="1" hangingPunct="1"/>
            <a:r>
              <a:rPr lang="es-MX" altLang="es-MX" dirty="0"/>
              <a:t>Número de accesos de lectura por programa.</a:t>
            </a:r>
          </a:p>
          <a:p>
            <a:pPr lvl="1" eaLnBrk="1" hangingPunct="1"/>
            <a:r>
              <a:rPr lang="es-MX" altLang="es-MX" dirty="0"/>
              <a:t>El castigo por falla de lectura en ciclos de reloj.</a:t>
            </a:r>
          </a:p>
          <a:p>
            <a:pPr lvl="1" eaLnBrk="1" hangingPunct="1"/>
            <a:r>
              <a:rPr lang="es-MX" altLang="es-MX" dirty="0"/>
              <a:t>La tasa de fallas por lectura.</a:t>
            </a:r>
            <a:endParaRPr lang="en-US" altLang="es-MX" dirty="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F409CD39-089D-B37A-D6BE-1C90498D49B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4724400"/>
          <a:ext cx="82883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28143000" imgH="9652000" progId="Equation.3">
                  <p:embed/>
                </p:oleObj>
              </mc:Choice>
              <mc:Fallback>
                <p:oleObj name="Equation" r:id="rId4" imgW="1281430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828833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6 Marcador de pie de página">
            <a:extLst>
              <a:ext uri="{FF2B5EF4-FFF2-40B4-BE49-F238E27FC236}">
                <a16:creationId xmlns:a16="http://schemas.microsoft.com/office/drawing/2014/main" id="{4B9ED347-8FBB-19F5-E828-5612EBF2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8914" name="7 Marcador de número de diapositiva">
            <a:extLst>
              <a:ext uri="{FF2B5EF4-FFF2-40B4-BE49-F238E27FC236}">
                <a16:creationId xmlns:a16="http://schemas.microsoft.com/office/drawing/2014/main" id="{C73E2749-22F4-C486-8C01-CDAC070C3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0CC115-C29B-DD45-AF99-38840085D617}" type="slidenum">
              <a:rPr lang="pt-BR" altLang="es-MX" sz="1200" smtClean="0">
                <a:solidFill>
                  <a:srgbClr val="F3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es-MX" sz="1200">
              <a:solidFill>
                <a:srgbClr val="F30000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035BB36-486A-BD77-3D1E-C750DECC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 dirty="0"/>
              <a:t>Ciclos perdidos por </a:t>
            </a:r>
            <a:r>
              <a:rPr lang="es-MX" altLang="es-MX" dirty="0" smtClean="0"/>
              <a:t>detenciones</a:t>
            </a:r>
            <a:endParaRPr lang="en-US" altLang="es-MX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83B116-1215-1FB3-4188-3BD3AFF236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eaLnBrk="1" hangingPunct="1"/>
            <a:r>
              <a:rPr lang="es-MX" altLang="es-MX" dirty="0"/>
              <a:t>Los ciclos </a:t>
            </a:r>
            <a:r>
              <a:rPr lang="es-MX" altLang="es-MX" dirty="0" smtClean="0"/>
              <a:t>perdidos por detenciones </a:t>
            </a:r>
            <a:r>
              <a:rPr lang="es-MX" altLang="es-MX" dirty="0"/>
              <a:t>de escritura dependen de la estrategia (</a:t>
            </a:r>
            <a:r>
              <a:rPr lang="es-MX" altLang="es-MX" dirty="0" err="1"/>
              <a:t>write-through</a:t>
            </a:r>
            <a:r>
              <a:rPr lang="es-MX" altLang="es-MX" dirty="0"/>
              <a:t> o </a:t>
            </a:r>
            <a:r>
              <a:rPr lang="es-MX" altLang="es-MX" dirty="0" err="1"/>
              <a:t>write</a:t>
            </a:r>
            <a:r>
              <a:rPr lang="es-MX" altLang="es-MX" dirty="0"/>
              <a:t>-back).</a:t>
            </a:r>
          </a:p>
          <a:p>
            <a:pPr eaLnBrk="1" hangingPunct="1"/>
            <a:r>
              <a:rPr lang="es-MX" altLang="es-MX" dirty="0"/>
              <a:t>En </a:t>
            </a:r>
            <a:r>
              <a:rPr lang="es-MX" altLang="es-MX" dirty="0" err="1"/>
              <a:t>write-through</a:t>
            </a:r>
            <a:r>
              <a:rPr lang="es-MX" altLang="es-MX" dirty="0"/>
              <a:t> hay 2 fuentes de detenciones:</a:t>
            </a:r>
          </a:p>
          <a:p>
            <a:pPr lvl="1" eaLnBrk="1" hangingPunct="1"/>
            <a:r>
              <a:rPr lang="es-MX" altLang="es-MX" dirty="0"/>
              <a:t>Fallas de escritura, donde hay que cargar el bloque antes de continuar la escritura.</a:t>
            </a:r>
          </a:p>
          <a:p>
            <a:pPr lvl="1" eaLnBrk="1" hangingPunct="1"/>
            <a:r>
              <a:rPr lang="es-MX" altLang="es-MX" dirty="0"/>
              <a:t>Detenciones por el buffer de escritura, que ocurren cuando el buffer está lleno.</a:t>
            </a:r>
            <a:endParaRPr lang="en-US" altLang="es-MX" dirty="0"/>
          </a:p>
        </p:txBody>
      </p:sp>
      <p:graphicFrame>
        <p:nvGraphicFramePr>
          <p:cNvPr id="20486" name="Object 6">
            <a:extLst>
              <a:ext uri="{FF2B5EF4-FFF2-40B4-BE49-F238E27FC236}">
                <a16:creationId xmlns:a16="http://schemas.microsoft.com/office/drawing/2014/main" id="{211C9160-F4F9-A227-A676-B7835416D19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54113" y="5437188"/>
          <a:ext cx="66071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28435100" imgH="15798800" progId="Equation.3">
                  <p:embed/>
                </p:oleObj>
              </mc:Choice>
              <mc:Fallback>
                <p:oleObj name="Equation" r:id="rId4" imgW="128435100" imgH="1579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437188"/>
                        <a:ext cx="66071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1567</Words>
  <Application>Microsoft Office PowerPoint</Application>
  <PresentationFormat>Presentación en pantalla (4:3)</PresentationFormat>
  <Paragraphs>242</Paragraphs>
  <Slides>27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Constantia</vt:lpstr>
      <vt:lpstr>Wingdings 2</vt:lpstr>
      <vt:lpstr>1_Flow</vt:lpstr>
      <vt:lpstr>Flow</vt:lpstr>
      <vt:lpstr>Equation</vt:lpstr>
      <vt:lpstr>Rendimiento del caché</vt:lpstr>
      <vt:lpstr>Rendimiento del caché</vt:lpstr>
      <vt:lpstr>Ciclos perdidos</vt:lpstr>
      <vt:lpstr>Ecuación del tiempo</vt:lpstr>
      <vt:lpstr>Ecuación del tiempo</vt:lpstr>
      <vt:lpstr>Ecuación del tiempo</vt:lpstr>
      <vt:lpstr>Ciclos perdidos por detenciones</vt:lpstr>
      <vt:lpstr>Ciclos perdidos por detenciones</vt:lpstr>
      <vt:lpstr>Ciclos perdidos por detenciones</vt:lpstr>
      <vt:lpstr>Ciclos perdidos por detenciones</vt:lpstr>
      <vt:lpstr>Ejemplo 1</vt:lpstr>
      <vt:lpstr>Presentación de PowerPoint</vt:lpstr>
      <vt:lpstr>Ejemplo 1</vt:lpstr>
      <vt:lpstr>Ejemplo 1</vt:lpstr>
      <vt:lpstr>Ejemplo 1</vt:lpstr>
      <vt:lpstr>Ejemplo 2</vt:lpstr>
      <vt:lpstr>Ejemplo 2</vt:lpstr>
      <vt:lpstr>Ejemplo 3</vt:lpstr>
      <vt:lpstr>Ejemplo 3</vt:lpstr>
      <vt:lpstr>Ejemplo 3</vt:lpstr>
      <vt:lpstr>AMAT</vt:lpstr>
      <vt:lpstr>Ejemplo</vt:lpstr>
      <vt:lpstr>Mejorar el rendimiento</vt:lpstr>
      <vt:lpstr>Mejorar el rendimiento</vt:lpstr>
      <vt:lpstr>Mejorar el rendimiento</vt:lpstr>
      <vt:lpstr>AMAT vs asociatividad</vt:lpstr>
      <vt:lpstr>Conclusión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Memoria: rendimiento del caché</dc:title>
  <dc:subject>Arquitectura de Computadoras</dc:subject>
  <dc:creator>TESI</dc:creator>
  <cp:lastModifiedBy>Hector Villa</cp:lastModifiedBy>
  <cp:revision>60</cp:revision>
  <cp:lastPrinted>2018-05-14T19:51:25Z</cp:lastPrinted>
  <dcterms:created xsi:type="dcterms:W3CDTF">2009-04-18T01:06:34Z</dcterms:created>
  <dcterms:modified xsi:type="dcterms:W3CDTF">2024-04-09T15:24:05Z</dcterms:modified>
</cp:coreProperties>
</file>